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pivotSource>
    <c:name>[haastatellut.xlsx]Sähköiset palvelut!Pivot-taulukko10</c:name>
    <c:fmtId val="-1"/>
  </c:pivotSource>
  <c:chart>
    <c:title>
      <c:tx>
        <c:rich>
          <a:bodyPr/>
          <a:lstStyle/>
          <a:p>
            <a:pPr>
              <a:defRPr sz="1800"/>
            </a:pPr>
            <a:r>
              <a:rPr lang="en-US" sz="1800"/>
              <a:t>Suhtautuminen sähköisiin palveluihin</a:t>
            </a:r>
          </a:p>
        </c:rich>
      </c:tx>
      <c:layout/>
      <c:overlay val="0"/>
    </c:title>
    <c:autoTitleDeleted val="0"/>
    <c:pivotFmts>
      <c:pivotFmt>
        <c:idx val="0"/>
        <c:marker>
          <c:symbol val="none"/>
        </c:marker>
        <c:dLbl>
          <c:idx val="0"/>
          <c:spPr/>
          <c:txPr>
            <a:bodyPr/>
            <a:lstStyle/>
            <a:p>
              <a:pPr>
                <a:defRPr/>
              </a:pPr>
              <a:endParaRPr lang="fi-FI"/>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1"/>
        <c:marker>
          <c:symbol val="none"/>
        </c:marker>
        <c:dLbl>
          <c:idx val="0"/>
          <c:spPr/>
          <c:txPr>
            <a:bodyPr/>
            <a:lstStyle/>
            <a:p>
              <a:pPr>
                <a:defRPr/>
              </a:pPr>
              <a:endParaRPr lang="fi-FI"/>
            </a:p>
          </c:txPr>
          <c:dLblPos val="ctr"/>
          <c:showLegendKey val="0"/>
          <c:showVal val="1"/>
          <c:showCatName val="0"/>
          <c:showSerName val="0"/>
          <c:showPercent val="0"/>
          <c:showBubbleSize val="0"/>
          <c:extLst>
            <c:ext xmlns:c15="http://schemas.microsoft.com/office/drawing/2012/chart" uri="{CE6537A1-D6FC-4f65-9D91-7224C49458BB}"/>
          </c:extLst>
        </c:dLbl>
      </c:pivotFmt>
      <c:pivotFmt>
        <c:idx val="2"/>
        <c:marker>
          <c:symbol val="none"/>
        </c:marker>
        <c:dLbl>
          <c:idx val="0"/>
          <c:spPr/>
          <c:txPr>
            <a:bodyPr/>
            <a:lstStyle/>
            <a:p>
              <a:pPr>
                <a:defRPr/>
              </a:pPr>
              <a:endParaRPr lang="fi-FI"/>
            </a:p>
          </c:txPr>
          <c:dLblPos val="ctr"/>
          <c:showLegendKey val="0"/>
          <c:showVal val="1"/>
          <c:showCatName val="0"/>
          <c:showSerName val="0"/>
          <c:showPercent val="0"/>
          <c:showBubbleSize val="0"/>
          <c:extLst>
            <c:ext xmlns:c15="http://schemas.microsoft.com/office/drawing/2012/chart" uri="{CE6537A1-D6FC-4f65-9D91-7224C49458BB}"/>
          </c:extLst>
        </c:dLbl>
      </c:pivotFmt>
    </c:pivotFmts>
    <c:plotArea>
      <c:layout/>
      <c:pieChart>
        <c:varyColors val="1"/>
        <c:ser>
          <c:idx val="0"/>
          <c:order val="0"/>
          <c:tx>
            <c:strRef>
              <c:f>'Sähköiset palvelut'!$F$2</c:f>
              <c:strCache>
                <c:ptCount val="1"/>
                <c:pt idx="0">
                  <c:v>Summa</c:v>
                </c:pt>
              </c:strCache>
            </c:strRef>
          </c:tx>
          <c:dLbls>
            <c:spPr>
              <a:noFill/>
              <a:ln>
                <a:noFill/>
              </a:ln>
              <a:effectLst/>
            </c:spPr>
            <c:txPr>
              <a:bodyPr/>
              <a:lstStyle/>
              <a:p>
                <a:pPr>
                  <a:defRPr sz="2400"/>
                </a:pPr>
                <a:endParaRPr lang="fi-FI"/>
              </a:p>
            </c:txPr>
            <c:dLblPos val="ct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'Sähköiset palvelut'!$E$3:$E$6</c:f>
              <c:strCache>
                <c:ptCount val="3"/>
                <c:pt idx="0">
                  <c:v>Näki niissä sekä hyviä, että huonoja puolia</c:v>
                </c:pt>
                <c:pt idx="1">
                  <c:v>Piti toimivina</c:v>
                </c:pt>
                <c:pt idx="2">
                  <c:v>Suhtautui suurella varauksella</c:v>
                </c:pt>
              </c:strCache>
            </c:strRef>
          </c:cat>
          <c:val>
            <c:numRef>
              <c:f>'Sähköiset palvelut'!$F$3:$F$6</c:f>
              <c:numCache>
                <c:formatCode>General</c:formatCode>
                <c:ptCount val="3"/>
                <c:pt idx="0">
                  <c:v>4</c:v>
                </c:pt>
                <c:pt idx="1">
                  <c:v>9</c:v>
                </c:pt>
                <c:pt idx="2">
                  <c:v>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5692828327014674"/>
          <c:y val="0.33185087024429399"/>
          <c:w val="0.33381245747059396"/>
          <c:h val="0.42658041496572169"/>
        </c:manualLayout>
      </c:layout>
      <c:overlay val="0"/>
      <c:txPr>
        <a:bodyPr/>
        <a:lstStyle/>
        <a:p>
          <a:pPr>
            <a:defRPr sz="2000"/>
          </a:pPr>
          <a:endParaRPr lang="fi-FI"/>
        </a:p>
      </c:txPr>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Series val="1"/>
      </c14:pivotOptions>
    </c:ext>
  </c:extLst>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48BDFF-5E2C-4217-AE00-ED5DA9A248CB}" type="datetimeFigureOut">
              <a:rPr lang="fi-FI" smtClean="0"/>
              <a:t>15.12.2014</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21522-874E-44F6-9894-20E8759B2631}" type="slidenum">
              <a:rPr lang="fi-FI" smtClean="0"/>
              <a:t>‹#›</a:t>
            </a:fld>
            <a:endParaRPr lang="fi-FI"/>
          </a:p>
        </p:txBody>
      </p:sp>
    </p:spTree>
    <p:extLst>
      <p:ext uri="{BB962C8B-B14F-4D97-AF65-F5344CB8AC3E}">
        <p14:creationId xmlns:p14="http://schemas.microsoft.com/office/powerpoint/2010/main" val="1501445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9EE50CF1-5867-479A-8719-E6011C76AC30}" type="slidenum">
              <a:rPr lang="fi-FI" smtClean="0"/>
              <a:t>2</a:t>
            </a:fld>
            <a:endParaRPr lang="fi-FI"/>
          </a:p>
        </p:txBody>
      </p:sp>
    </p:spTree>
    <p:extLst>
      <p:ext uri="{BB962C8B-B14F-4D97-AF65-F5344CB8AC3E}">
        <p14:creationId xmlns:p14="http://schemas.microsoft.com/office/powerpoint/2010/main" val="207043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D5B55971-7CD1-4939-AB0C-1899F1DD3E6D}" type="datetimeFigureOut">
              <a:rPr lang="fi-FI" smtClean="0"/>
              <a:t>15.12.2014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1634201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5B55971-7CD1-4939-AB0C-1899F1DD3E6D}" type="datetimeFigureOut">
              <a:rPr lang="fi-FI" smtClean="0"/>
              <a:t>15.12.2014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3082385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5B55971-7CD1-4939-AB0C-1899F1DD3E6D}" type="datetimeFigureOut">
              <a:rPr lang="fi-FI" smtClean="0"/>
              <a:t>15.12.2014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142355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5B55971-7CD1-4939-AB0C-1899F1DD3E6D}" type="datetimeFigureOut">
              <a:rPr lang="fi-FI" smtClean="0"/>
              <a:t>15.12.2014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394794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D5B55971-7CD1-4939-AB0C-1899F1DD3E6D}" type="datetimeFigureOut">
              <a:rPr lang="fi-FI" smtClean="0"/>
              <a:t>15.12.2014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3889374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D5B55971-7CD1-4939-AB0C-1899F1DD3E6D}" type="datetimeFigureOut">
              <a:rPr lang="fi-FI" smtClean="0"/>
              <a:t>15.12.2014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418360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D5B55971-7CD1-4939-AB0C-1899F1DD3E6D}" type="datetimeFigureOut">
              <a:rPr lang="fi-FI" smtClean="0"/>
              <a:t>15.12.2014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567787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D5B55971-7CD1-4939-AB0C-1899F1DD3E6D}" type="datetimeFigureOut">
              <a:rPr lang="fi-FI" smtClean="0"/>
              <a:t>15.12.2014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48833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D5B55971-7CD1-4939-AB0C-1899F1DD3E6D}" type="datetimeFigureOut">
              <a:rPr lang="fi-FI" smtClean="0"/>
              <a:t>15.12.2014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43640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D5B55971-7CD1-4939-AB0C-1899F1DD3E6D}" type="datetimeFigureOut">
              <a:rPr lang="fi-FI" smtClean="0"/>
              <a:t>15.12.2014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264793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D5B55971-7CD1-4939-AB0C-1899F1DD3E6D}" type="datetimeFigureOut">
              <a:rPr lang="fi-FI" smtClean="0"/>
              <a:t>15.12.2014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FF764FB-94BB-4B1D-AA51-3B3CA54DBE8D}" type="slidenum">
              <a:rPr lang="fi-FI" smtClean="0"/>
              <a:t>‹#›</a:t>
            </a:fld>
            <a:endParaRPr lang="fi-FI"/>
          </a:p>
        </p:txBody>
      </p:sp>
    </p:spTree>
    <p:extLst>
      <p:ext uri="{BB962C8B-B14F-4D97-AF65-F5344CB8AC3E}">
        <p14:creationId xmlns:p14="http://schemas.microsoft.com/office/powerpoint/2010/main" val="277615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55971-7CD1-4939-AB0C-1899F1DD3E6D}" type="datetimeFigureOut">
              <a:rPr lang="fi-FI" smtClean="0"/>
              <a:t>15.12.2014</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764FB-94BB-4B1D-AA51-3B3CA54DBE8D}" type="slidenum">
              <a:rPr lang="fi-FI" smtClean="0"/>
              <a:t>‹#›</a:t>
            </a:fld>
            <a:endParaRPr lang="fi-FI"/>
          </a:p>
        </p:txBody>
      </p:sp>
    </p:spTree>
    <p:extLst>
      <p:ext uri="{BB962C8B-B14F-4D97-AF65-F5344CB8AC3E}">
        <p14:creationId xmlns:p14="http://schemas.microsoft.com/office/powerpoint/2010/main" val="930211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epliitto.fi/?page=hyvinvointikatsau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pliitto.fi/?page=hyvinvointikatsau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cid:image002.png@01D003ED.B9C71970"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cid:image004.png@01D003EB.EB8E3DF0"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1052737"/>
            <a:ext cx="7772400" cy="2547714"/>
          </a:xfrm>
        </p:spPr>
        <p:txBody>
          <a:bodyPr>
            <a:normAutofit fontScale="90000"/>
          </a:bodyPr>
          <a:lstStyle/>
          <a:p>
            <a:r>
              <a:rPr lang="fi-FI" dirty="0" err="1" smtClean="0"/>
              <a:t>SONet</a:t>
            </a:r>
            <a:r>
              <a:rPr lang="fi-FI" dirty="0" smtClean="0"/>
              <a:t> </a:t>
            </a:r>
            <a:r>
              <a:rPr lang="fi-FI" dirty="0" err="1" smtClean="0"/>
              <a:t>BOTNIAn</a:t>
            </a:r>
            <a:r>
              <a:rPr lang="fi-FI" dirty="0" smtClean="0"/>
              <a:t> Etelä-Pohjanmaan alueellinen ohjausryhmä 15.12.2014</a:t>
            </a:r>
            <a:br>
              <a:rPr lang="fi-FI" dirty="0" smtClean="0"/>
            </a:br>
            <a:r>
              <a:rPr lang="fi-FI" dirty="0" smtClean="0"/>
              <a:t>-</a:t>
            </a:r>
            <a:r>
              <a:rPr lang="fi-FI" sz="3100" b="1" i="1" dirty="0" smtClean="0"/>
              <a:t>ajankohtaiskatsaus ja koottua  </a:t>
            </a:r>
            <a:r>
              <a:rPr lang="fi-FI" sz="3100" b="1" i="1" dirty="0" smtClean="0"/>
              <a:t>tietoa maakunnasta</a:t>
            </a:r>
            <a:endParaRPr lang="fi-FI" sz="3100" b="1" i="1" dirty="0"/>
          </a:p>
        </p:txBody>
      </p:sp>
      <p:sp>
        <p:nvSpPr>
          <p:cNvPr id="3" name="Alaotsikko 2"/>
          <p:cNvSpPr>
            <a:spLocks noGrp="1"/>
          </p:cNvSpPr>
          <p:nvPr>
            <p:ph type="subTitle" idx="1"/>
          </p:nvPr>
        </p:nvSpPr>
        <p:spPr/>
        <p:txBody>
          <a:bodyPr/>
          <a:lstStyle/>
          <a:p>
            <a:r>
              <a:rPr lang="fi-FI" sz="2400" dirty="0"/>
              <a:t>k</a:t>
            </a:r>
            <a:r>
              <a:rPr lang="fi-FI" sz="2400" dirty="0" smtClean="0"/>
              <a:t>ehittämissuunnittelija Anne </a:t>
            </a:r>
            <a:r>
              <a:rPr lang="fi-FI" sz="2400" dirty="0" smtClean="0"/>
              <a:t>Saarijärvi</a:t>
            </a:r>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4941168"/>
            <a:ext cx="2855435" cy="404663"/>
          </a:xfrm>
          <a:prstGeom prst="rect">
            <a:avLst/>
          </a:prstGeom>
          <a:noFill/>
          <a:ln>
            <a:noFill/>
          </a:ln>
        </p:spPr>
      </p:pic>
    </p:spTree>
    <p:extLst>
      <p:ext uri="{BB962C8B-B14F-4D97-AF65-F5344CB8AC3E}">
        <p14:creationId xmlns:p14="http://schemas.microsoft.com/office/powerpoint/2010/main" val="3939426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850106"/>
          </a:xfrm>
        </p:spPr>
        <p:txBody>
          <a:bodyPr>
            <a:normAutofit/>
          </a:bodyPr>
          <a:lstStyle/>
          <a:p>
            <a:r>
              <a:rPr lang="fi-FI" sz="2400" b="1" i="1" dirty="0" smtClean="0"/>
              <a:t>Poimintoja tuloksista:</a:t>
            </a:r>
            <a:br>
              <a:rPr lang="fi-FI" sz="2400" b="1" i="1" dirty="0" smtClean="0"/>
            </a:br>
            <a:r>
              <a:rPr lang="fi-FI" sz="2400" b="1" i="1" dirty="0" smtClean="0"/>
              <a:t>Helppo pääsy ja kiireetön paneutuva kohtaaminen</a:t>
            </a:r>
            <a:endParaRPr lang="fi-FI" sz="2400" b="1" i="1" dirty="0"/>
          </a:p>
        </p:txBody>
      </p:sp>
      <p:sp>
        <p:nvSpPr>
          <p:cNvPr id="3" name="Sisällön paikkamerkki 2"/>
          <p:cNvSpPr>
            <a:spLocks noGrp="1"/>
          </p:cNvSpPr>
          <p:nvPr>
            <p:ph idx="1"/>
          </p:nvPr>
        </p:nvSpPr>
        <p:spPr>
          <a:xfrm>
            <a:off x="457200" y="1412776"/>
            <a:ext cx="8229600" cy="4713387"/>
          </a:xfrm>
        </p:spPr>
        <p:txBody>
          <a:bodyPr>
            <a:normAutofit fontScale="85000" lnSpcReduction="20000"/>
          </a:bodyPr>
          <a:lstStyle/>
          <a:p>
            <a:pPr marL="0" indent="0">
              <a:buNone/>
            </a:pPr>
            <a:r>
              <a:rPr lang="fi-FI" sz="2800" dirty="0"/>
              <a:t>Myös erilaisten matalan kynnyksen palvelujen </a:t>
            </a:r>
            <a:r>
              <a:rPr lang="fi-FI" sz="2800" i="1" dirty="0"/>
              <a:t>(esim. tukikaveripalvelu)</a:t>
            </a:r>
            <a:r>
              <a:rPr lang="fi-FI" sz="2800" dirty="0"/>
              <a:t> kehittämistä suositellaan nuorten syrjäytymistä vähentämään. Mutta toisaalta haastatteluissa pohditaan myös, </a:t>
            </a:r>
            <a:r>
              <a:rPr lang="fi-FI" sz="2800" i="1" dirty="0"/>
              <a:t>onko kunnilla halua ja mahdollisuuksia </a:t>
            </a:r>
            <a:r>
              <a:rPr lang="fi-FI" sz="2800" dirty="0"/>
              <a:t>säästöpaineiden myllerryksessä rahoittaa tällaisia palveluja</a:t>
            </a:r>
            <a:r>
              <a:rPr lang="fi-FI" sz="2800" dirty="0" smtClean="0"/>
              <a:t>?</a:t>
            </a:r>
          </a:p>
          <a:p>
            <a:pPr marL="0" indent="0">
              <a:buNone/>
            </a:pPr>
            <a:endParaRPr lang="fi-FI" sz="2800" dirty="0"/>
          </a:p>
          <a:p>
            <a:pPr marL="0" indent="0">
              <a:buNone/>
            </a:pPr>
            <a:r>
              <a:rPr lang="fi-FI" sz="2800" dirty="0" smtClean="0"/>
              <a:t>Nuoret kiinnittävät huomiota myös resurssipulaan ja palvelujen alimitoitukseen pohtien tilannetta seuraavaan tapaan:  </a:t>
            </a:r>
            <a:endParaRPr lang="fi-FI" sz="2800" dirty="0"/>
          </a:p>
          <a:p>
            <a:pPr marL="0" indent="0">
              <a:buNone/>
            </a:pPr>
            <a:r>
              <a:rPr lang="fi-FI" sz="2800" i="1" dirty="0"/>
              <a:t>	”…se (sossun)  työympäristö on </a:t>
            </a:r>
            <a:r>
              <a:rPr lang="fi-FI" sz="2800" i="1" dirty="0" err="1"/>
              <a:t>sellanen</a:t>
            </a:r>
            <a:r>
              <a:rPr lang="fi-FI" sz="2800" i="1" dirty="0"/>
              <a:t>, </a:t>
            </a:r>
            <a:r>
              <a:rPr lang="fi-FI" sz="2800" i="1" dirty="0" err="1"/>
              <a:t>niinku</a:t>
            </a:r>
            <a:r>
              <a:rPr lang="fi-FI" sz="2800" i="1" dirty="0"/>
              <a:t> </a:t>
            </a:r>
            <a:r>
              <a:rPr lang="fi-FI" sz="2800" i="1" dirty="0" err="1"/>
              <a:t>kaikis</a:t>
            </a:r>
            <a:r>
              <a:rPr lang="fi-FI" sz="2800" i="1" dirty="0"/>
              <a:t> </a:t>
            </a:r>
            <a:r>
              <a:rPr lang="fi-FI" sz="2800" i="1" dirty="0" smtClean="0"/>
              <a:t> 	</a:t>
            </a:r>
            <a:r>
              <a:rPr lang="fi-FI" sz="2800" i="1" dirty="0" err="1" smtClean="0"/>
              <a:t>työpaikois</a:t>
            </a:r>
            <a:r>
              <a:rPr lang="fi-FI" sz="2800" i="1" dirty="0"/>
              <a:t>, ett 	panostetaan tehokkuuteen. Ja </a:t>
            </a:r>
            <a:r>
              <a:rPr lang="fi-FI" sz="2800" i="1" dirty="0" smtClean="0"/>
              <a:t>	mahdollisimman </a:t>
            </a:r>
            <a:r>
              <a:rPr lang="fi-FI" sz="2800" i="1" dirty="0"/>
              <a:t>monta tapausta </a:t>
            </a:r>
            <a:r>
              <a:rPr lang="fi-FI" sz="2800" i="1" dirty="0" err="1"/>
              <a:t>pitäis</a:t>
            </a:r>
            <a:r>
              <a:rPr lang="fi-FI" sz="2800" i="1" dirty="0"/>
              <a:t> saada 	päivässä käsiteltyä. Että </a:t>
            </a:r>
            <a:r>
              <a:rPr lang="fi-FI" sz="2800" i="1" dirty="0" err="1"/>
              <a:t>vois</a:t>
            </a:r>
            <a:r>
              <a:rPr lang="fi-FI" sz="2800" i="1" dirty="0"/>
              <a:t> sanoo, että jos </a:t>
            </a:r>
            <a:r>
              <a:rPr lang="fi-FI" sz="2800" i="1" dirty="0" err="1"/>
              <a:t>sais</a:t>
            </a:r>
            <a:r>
              <a:rPr lang="fi-FI" sz="2800" i="1" dirty="0"/>
              <a:t> </a:t>
            </a:r>
            <a:r>
              <a:rPr lang="fi-FI" sz="2800" i="1" dirty="0" smtClean="0"/>
              <a:t>	enemmän </a:t>
            </a:r>
            <a:r>
              <a:rPr lang="fi-FI" sz="2800" i="1" dirty="0" err="1"/>
              <a:t>työväkee</a:t>
            </a:r>
            <a:r>
              <a:rPr lang="fi-FI" sz="2800" i="1" dirty="0"/>
              <a:t> sinne, 	niin ei </a:t>
            </a:r>
            <a:r>
              <a:rPr lang="fi-FI" sz="2800" i="1" dirty="0" err="1"/>
              <a:t>tarttis</a:t>
            </a:r>
            <a:r>
              <a:rPr lang="fi-FI" sz="2800" i="1" dirty="0"/>
              <a:t> niin </a:t>
            </a:r>
            <a:r>
              <a:rPr lang="fi-FI" sz="2800" i="1" dirty="0" smtClean="0"/>
              <a:t>kiireellä	kattoa</a:t>
            </a:r>
            <a:r>
              <a:rPr lang="fi-FI" sz="2800" i="1" dirty="0"/>
              <a:t>. Niin </a:t>
            </a:r>
            <a:r>
              <a:rPr lang="fi-FI" sz="2800" i="1" dirty="0" err="1"/>
              <a:t>sais</a:t>
            </a:r>
            <a:r>
              <a:rPr lang="fi-FI" sz="2800" i="1" dirty="0"/>
              <a:t> </a:t>
            </a:r>
            <a:r>
              <a:rPr lang="fi-FI" sz="2800" i="1" dirty="0" err="1"/>
              <a:t>katottua</a:t>
            </a:r>
            <a:r>
              <a:rPr lang="fi-FI" sz="2800" i="1" dirty="0"/>
              <a:t> ja mietittyä paremmin – 	niin </a:t>
            </a:r>
            <a:r>
              <a:rPr lang="fi-FI" sz="2800" i="1" dirty="0" smtClean="0"/>
              <a:t>	ne </a:t>
            </a:r>
            <a:r>
              <a:rPr lang="fi-FI" sz="2800" i="1" dirty="0" err="1"/>
              <a:t>vois</a:t>
            </a:r>
            <a:r>
              <a:rPr lang="fi-FI" sz="2800" i="1" dirty="0"/>
              <a:t> auttaa sitä ihmistä.</a:t>
            </a:r>
            <a:r>
              <a:rPr lang="fi-FI" sz="2800" dirty="0"/>
              <a:t> (M 20v)</a:t>
            </a:r>
          </a:p>
          <a:p>
            <a:endParaRPr lang="fi-FI"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6424" y="6165770"/>
            <a:ext cx="2520280" cy="432514"/>
          </a:xfrm>
          <a:prstGeom prst="rect">
            <a:avLst/>
          </a:prstGeom>
          <a:noFill/>
          <a:ln>
            <a:noFill/>
          </a:ln>
        </p:spPr>
      </p:pic>
    </p:spTree>
    <p:extLst>
      <p:ext uri="{BB962C8B-B14F-4D97-AF65-F5344CB8AC3E}">
        <p14:creationId xmlns:p14="http://schemas.microsoft.com/office/powerpoint/2010/main" val="1406350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0" y="274638"/>
            <a:ext cx="8686800" cy="1143000"/>
          </a:xfrm>
        </p:spPr>
        <p:txBody>
          <a:bodyPr>
            <a:normAutofit fontScale="90000"/>
          </a:bodyPr>
          <a:lstStyle/>
          <a:p>
            <a:r>
              <a:rPr lang="fi-FI" sz="2400" b="1" i="1" dirty="0" smtClean="0"/>
              <a:t>Henkilökohtaista opastusta  ja palvelua </a:t>
            </a:r>
            <a:r>
              <a:rPr lang="fi-FI" sz="2400" b="1" i="1" dirty="0"/>
              <a:t>ja monipuolisia </a:t>
            </a:r>
            <a:r>
              <a:rPr lang="fi-FI" sz="2400" b="1" i="1" dirty="0" smtClean="0"/>
              <a:t>aputoimistoja tarvitaan:</a:t>
            </a:r>
            <a:r>
              <a:rPr lang="fi-FI" sz="2400" b="1" i="1" dirty="0"/>
              <a:t/>
            </a:r>
            <a:br>
              <a:rPr lang="fi-FI" sz="2400" b="1" i="1" dirty="0"/>
            </a:br>
            <a:r>
              <a:rPr lang="fi-FI" sz="2400" dirty="0" smtClean="0"/>
              <a:t>:</a:t>
            </a:r>
            <a:endParaRPr lang="fi-FI" sz="2400" dirty="0"/>
          </a:p>
        </p:txBody>
      </p:sp>
      <p:sp>
        <p:nvSpPr>
          <p:cNvPr id="3" name="Sisällön paikkamerkki 2"/>
          <p:cNvSpPr>
            <a:spLocks noGrp="1"/>
          </p:cNvSpPr>
          <p:nvPr>
            <p:ph idx="1"/>
          </p:nvPr>
        </p:nvSpPr>
        <p:spPr>
          <a:xfrm>
            <a:off x="457200" y="980728"/>
            <a:ext cx="8229600" cy="5401299"/>
          </a:xfrm>
        </p:spPr>
        <p:txBody>
          <a:bodyPr>
            <a:normAutofit fontScale="55000" lnSpcReduction="20000"/>
          </a:bodyPr>
          <a:lstStyle/>
          <a:p>
            <a:pPr marL="0" indent="0">
              <a:buNone/>
            </a:pPr>
            <a:r>
              <a:rPr lang="fi-FI" sz="3600" dirty="0" smtClean="0"/>
              <a:t>Ehdotuksena </a:t>
            </a:r>
            <a:r>
              <a:rPr lang="fi-FI" sz="3600" dirty="0"/>
              <a:t>on, että ”</a:t>
            </a:r>
            <a:r>
              <a:rPr lang="fi-FI" sz="3600" i="1" dirty="0"/>
              <a:t>nuoria tulee kasvattaa rajoihin ja vastuullisuuteen, jolloin estetään paremmin mm. päihdekäyttö ja koulukeskeytykset”</a:t>
            </a:r>
            <a:r>
              <a:rPr lang="fi-FI" sz="3600" dirty="0"/>
              <a:t>. Mutta toisaalta nähdään tarve myös ammattilaisten tarjoamille tukipalveluille: </a:t>
            </a:r>
          </a:p>
          <a:p>
            <a:pPr marL="0" indent="0">
              <a:buNone/>
            </a:pPr>
            <a:r>
              <a:rPr lang="fi-FI" sz="3600" i="1" dirty="0" smtClean="0"/>
              <a:t>	” </a:t>
            </a:r>
            <a:r>
              <a:rPr lang="fi-FI" sz="3600" i="1" dirty="0"/>
              <a:t>silloin, kun lähiyhteisön apu ei riitä ammattilaisten tulee räätälöidä </a:t>
            </a:r>
            <a:r>
              <a:rPr lang="fi-FI" sz="3600" i="1" dirty="0" smtClean="0"/>
              <a:t>	myös tehostettua </a:t>
            </a:r>
            <a:r>
              <a:rPr lang="fi-FI" sz="3600" i="1" dirty="0"/>
              <a:t>tukea”</a:t>
            </a:r>
            <a:r>
              <a:rPr lang="fi-FI" sz="3600" dirty="0"/>
              <a:t>. </a:t>
            </a:r>
            <a:endParaRPr lang="fi-FI" sz="3600" dirty="0" smtClean="0"/>
          </a:p>
          <a:p>
            <a:pPr marL="0" indent="0">
              <a:buNone/>
            </a:pPr>
            <a:r>
              <a:rPr lang="fi-FI" sz="3600" dirty="0" smtClean="0"/>
              <a:t>Tällöin toivotaan:</a:t>
            </a:r>
            <a:endParaRPr lang="fi-FI" sz="3600" dirty="0"/>
          </a:p>
          <a:p>
            <a:pPr marL="0" indent="0">
              <a:buNone/>
            </a:pPr>
            <a:r>
              <a:rPr lang="fi-FI" sz="3600" i="1" dirty="0" smtClean="0"/>
              <a:t>	”</a:t>
            </a:r>
            <a:r>
              <a:rPr lang="fi-FI" sz="3600" i="1" dirty="0"/>
              <a:t>Neuvoa ihan arkipäiväisissä asioissa. Ohjata paremmin, eikä itse </a:t>
            </a:r>
            <a:r>
              <a:rPr lang="fi-FI" sz="3600" i="1" dirty="0" smtClean="0"/>
              <a:t>	pitää itsestään </a:t>
            </a:r>
            <a:r>
              <a:rPr lang="fi-FI" sz="3600" i="1" dirty="0"/>
              <a:t>selvinä kaikkia asioita. Kaikki ei tiedä tai osaa. Ja </a:t>
            </a:r>
            <a:r>
              <a:rPr lang="fi-FI" sz="3600" i="1" dirty="0" smtClean="0"/>
              <a:t>	</a:t>
            </a:r>
            <a:r>
              <a:rPr lang="fi-FI" sz="3600" i="1" dirty="0" err="1" smtClean="0"/>
              <a:t>pitäis</a:t>
            </a:r>
            <a:r>
              <a:rPr lang="fi-FI" sz="3600" i="1" dirty="0" smtClean="0"/>
              <a:t> </a:t>
            </a:r>
            <a:r>
              <a:rPr lang="fi-FI" sz="3600" i="1" dirty="0"/>
              <a:t>puuttua </a:t>
            </a:r>
            <a:r>
              <a:rPr lang="fi-FI" sz="3600" i="1" dirty="0" smtClean="0"/>
              <a:t>paljon </a:t>
            </a:r>
            <a:r>
              <a:rPr lang="fi-FI" sz="3600" i="1" dirty="0"/>
              <a:t>paremmin tilanteisiin.”</a:t>
            </a:r>
            <a:r>
              <a:rPr lang="fi-FI" sz="3600" dirty="0"/>
              <a:t> (N 20v</a:t>
            </a:r>
            <a:r>
              <a:rPr lang="fi-FI" sz="3600" dirty="0" smtClean="0"/>
              <a:t>)   ja</a:t>
            </a:r>
          </a:p>
          <a:p>
            <a:pPr marL="0" indent="0">
              <a:buNone/>
            </a:pPr>
            <a:r>
              <a:rPr lang="fi-FI" sz="3600" i="1" dirty="0" smtClean="0"/>
              <a:t>	” </a:t>
            </a:r>
            <a:r>
              <a:rPr lang="fi-FI" sz="3600" i="1" dirty="0" err="1"/>
              <a:t>Sellasia</a:t>
            </a:r>
            <a:r>
              <a:rPr lang="fi-FI" sz="3600" i="1" dirty="0"/>
              <a:t> palveluja, missä  ollaan oikeasti kiinnostuneita ja niihin on </a:t>
            </a:r>
            <a:r>
              <a:rPr lang="fi-FI" sz="3600" i="1" dirty="0" smtClean="0"/>
              <a:t>	helppo 	mennä</a:t>
            </a:r>
            <a:r>
              <a:rPr lang="fi-FI" sz="3600" i="1" dirty="0"/>
              <a:t>” </a:t>
            </a:r>
            <a:r>
              <a:rPr lang="fi-FI" sz="3600" dirty="0"/>
              <a:t>(N 16v</a:t>
            </a:r>
            <a:r>
              <a:rPr lang="fi-FI" sz="3600" dirty="0" smtClean="0"/>
              <a:t>)</a:t>
            </a:r>
            <a:r>
              <a:rPr lang="fi-FI" sz="3600" dirty="0"/>
              <a:t> </a:t>
            </a:r>
            <a:endParaRPr lang="fi-FI" sz="3600" dirty="0" smtClean="0"/>
          </a:p>
          <a:p>
            <a:pPr marL="0" indent="0">
              <a:buNone/>
            </a:pPr>
            <a:r>
              <a:rPr lang="fi-FI" sz="3600" dirty="0" smtClean="0"/>
              <a:t>Ammattilaisilta </a:t>
            </a:r>
            <a:r>
              <a:rPr lang="fi-FI" sz="3600" dirty="0"/>
              <a:t>toivotaan </a:t>
            </a:r>
            <a:r>
              <a:rPr lang="fi-FI" sz="3600" i="1" dirty="0"/>
              <a:t>enemmän opastusta </a:t>
            </a:r>
            <a:r>
              <a:rPr lang="fi-FI" sz="3600" dirty="0"/>
              <a:t>(esim. Kela ja TE -toimisto) ja palvelut tulisi kehittää nykyistä toimivimmiksi, yhtenäisemmiksi ja selkeimmiksi kokonaisuuksiksi. Lisäksi nuorten näkemysten mukaan palvelujen saatavuudesta tulisi </a:t>
            </a:r>
            <a:r>
              <a:rPr lang="fi-FI" sz="3600" i="1" dirty="0"/>
              <a:t>tiedottaa </a:t>
            </a:r>
            <a:r>
              <a:rPr lang="fi-FI" sz="3600" dirty="0"/>
              <a:t>paljon nykyistä näkyvämmin ja selkeämmin</a:t>
            </a:r>
            <a:r>
              <a:rPr lang="fi-FI" sz="3600" i="1" dirty="0"/>
              <a:t>. </a:t>
            </a:r>
            <a:endParaRPr lang="fi-FI" sz="3600" i="1" dirty="0" smtClean="0"/>
          </a:p>
          <a:p>
            <a:pPr marL="0" indent="0">
              <a:buNone/>
            </a:pPr>
            <a:r>
              <a:rPr lang="fi-FI" sz="3600" dirty="0" smtClean="0"/>
              <a:t>Aineistossa korostuu erilaisten ”</a:t>
            </a:r>
            <a:r>
              <a:rPr lang="fi-FI" sz="3600" i="1" dirty="0" smtClean="0"/>
              <a:t>aputoimistojen” </a:t>
            </a:r>
            <a:r>
              <a:rPr lang="fi-FI" sz="3600" dirty="0" smtClean="0"/>
              <a:t>ja</a:t>
            </a:r>
            <a:r>
              <a:rPr lang="fi-FI" sz="3600" i="1" dirty="0" smtClean="0"/>
              <a:t> ”palvelutukikohtien”</a:t>
            </a:r>
            <a:r>
              <a:rPr lang="fi-FI" sz="3600" dirty="0" smtClean="0"/>
              <a:t> olemassaolo kunnasta tai kaupunginosasta riippumatta!</a:t>
            </a:r>
          </a:p>
          <a:p>
            <a:pPr marL="0" indent="0">
              <a:buNone/>
            </a:pPr>
            <a:r>
              <a:rPr lang="fi-FI" sz="3600" dirty="0" smtClean="0"/>
              <a:t>Henkilökohtaisia tapaamisia: haja-asutusalueilla myös sähköiset … ehkä… menettelevät</a:t>
            </a:r>
          </a:p>
          <a:p>
            <a:endParaRPr lang="fi-FI"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6424" y="6165770"/>
            <a:ext cx="2520280" cy="432514"/>
          </a:xfrm>
          <a:prstGeom prst="rect">
            <a:avLst/>
          </a:prstGeom>
          <a:noFill/>
          <a:ln>
            <a:noFill/>
          </a:ln>
        </p:spPr>
      </p:pic>
    </p:spTree>
    <p:extLst>
      <p:ext uri="{BB962C8B-B14F-4D97-AF65-F5344CB8AC3E}">
        <p14:creationId xmlns:p14="http://schemas.microsoft.com/office/powerpoint/2010/main" val="1020185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i="1" dirty="0"/>
              <a:t>Sähköistä palvelua vai ei?</a:t>
            </a:r>
            <a:r>
              <a:rPr lang="fi-FI" dirty="0"/>
              <a:t/>
            </a:r>
            <a:br>
              <a:rPr lang="fi-FI" dirty="0"/>
            </a:br>
            <a:endParaRPr lang="fi-FI"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4144968238"/>
              </p:ext>
            </p:extLst>
          </p:nvPr>
        </p:nvGraphicFramePr>
        <p:xfrm>
          <a:off x="457200" y="908720"/>
          <a:ext cx="8229600" cy="52174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1841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346050"/>
          </a:xfrm>
        </p:spPr>
        <p:txBody>
          <a:bodyPr>
            <a:normAutofit fontScale="90000"/>
          </a:bodyPr>
          <a:lstStyle/>
          <a:p>
            <a:r>
              <a:rPr lang="fi-FI" sz="2400" b="1" dirty="0" smtClean="0"/>
              <a:t>Sähköistä </a:t>
            </a:r>
            <a:r>
              <a:rPr lang="fi-FI" sz="2400" b="1" dirty="0" err="1" smtClean="0"/>
              <a:t>palvelua-</a:t>
            </a:r>
            <a:r>
              <a:rPr lang="fi-FI" sz="2400" b="1" dirty="0" smtClean="0"/>
              <a:t> kyllä ja ei!</a:t>
            </a:r>
            <a:endParaRPr lang="fi-FI" sz="2400" b="1" dirty="0"/>
          </a:p>
        </p:txBody>
      </p:sp>
      <p:sp>
        <p:nvSpPr>
          <p:cNvPr id="3" name="Sisällön paikkamerkki 2"/>
          <p:cNvSpPr>
            <a:spLocks noGrp="1"/>
          </p:cNvSpPr>
          <p:nvPr>
            <p:ph idx="1"/>
          </p:nvPr>
        </p:nvSpPr>
        <p:spPr>
          <a:xfrm>
            <a:off x="457200" y="620688"/>
            <a:ext cx="8229600" cy="6129182"/>
          </a:xfrm>
        </p:spPr>
        <p:txBody>
          <a:bodyPr>
            <a:normAutofit fontScale="25000" lnSpcReduction="20000"/>
          </a:bodyPr>
          <a:lstStyle/>
          <a:p>
            <a:pPr marL="0" indent="0">
              <a:buNone/>
            </a:pPr>
            <a:r>
              <a:rPr lang="fi-FI" sz="7200" dirty="0" smtClean="0"/>
              <a:t>Osa piti </a:t>
            </a:r>
            <a:r>
              <a:rPr lang="fi-FI" sz="7200" dirty="0"/>
              <a:t>sähköistä asiointia ja muita verkkopalveluja varsin toimivina ja arveli, että ”</a:t>
            </a:r>
            <a:r>
              <a:rPr lang="fi-FI" sz="7200" i="1" dirty="0"/>
              <a:t>ne eivät varmastikaan nuorille tuota ongelmia”.</a:t>
            </a:r>
            <a:r>
              <a:rPr lang="fi-FI" sz="7200" dirty="0"/>
              <a:t> </a:t>
            </a:r>
            <a:endParaRPr lang="fi-FI" sz="7200" dirty="0" smtClean="0"/>
          </a:p>
          <a:p>
            <a:pPr marL="0" indent="0">
              <a:buNone/>
            </a:pPr>
            <a:r>
              <a:rPr lang="fi-FI" sz="7200" dirty="0" smtClean="0"/>
              <a:t>Joidenkin </a:t>
            </a:r>
            <a:r>
              <a:rPr lang="fi-FI" sz="7200" dirty="0"/>
              <a:t>näkemysten mukaan käyttö voi kuitenkin olla vaikeaa myös tälle kohderyhmälle, mutta toisaalta esimerkiksi tiettyjen terveyspalvelujen osalta sähköisten palvelujen nähdään joskus jopa madaltavan kynnystä avun hakemiseen.</a:t>
            </a:r>
          </a:p>
          <a:p>
            <a:pPr marL="0" indent="0">
              <a:buNone/>
            </a:pPr>
            <a:r>
              <a:rPr lang="fi-FI" sz="7200" i="1" dirty="0" smtClean="0"/>
              <a:t>	”…</a:t>
            </a:r>
            <a:r>
              <a:rPr lang="fi-FI" sz="7200" i="1" dirty="0"/>
              <a:t>on hyvä, että on sähköisesti helposti saatavissa, pystyy hoitamaan </a:t>
            </a:r>
            <a:r>
              <a:rPr lang="fi-FI" sz="7200" i="1" dirty="0" smtClean="0"/>
              <a:t>	nopeasti </a:t>
            </a:r>
            <a:r>
              <a:rPr lang="fi-FI" sz="7200" i="1" dirty="0"/>
              <a:t>ja jää turhat </a:t>
            </a:r>
            <a:r>
              <a:rPr lang="fi-FI" sz="7200" i="1" dirty="0" smtClean="0"/>
              <a:t>paperihommat </a:t>
            </a:r>
            <a:r>
              <a:rPr lang="fi-FI" sz="7200" i="1" dirty="0"/>
              <a:t>pois (---) varmaan sähköistyy </a:t>
            </a:r>
            <a:r>
              <a:rPr lang="fi-FI" sz="7200" i="1" dirty="0" smtClean="0"/>
              <a:t>	enemmänkin </a:t>
            </a:r>
            <a:r>
              <a:rPr lang="fi-FI" sz="7200" i="1" dirty="0"/>
              <a:t>, kun nettejä alkaa olla niin hyvin </a:t>
            </a:r>
            <a:r>
              <a:rPr lang="fi-FI" sz="7200" i="1" dirty="0" smtClean="0"/>
              <a:t>	saatavilla </a:t>
            </a:r>
            <a:r>
              <a:rPr lang="fi-FI" sz="7200" i="1" dirty="0"/>
              <a:t>ja julkisiakin </a:t>
            </a:r>
            <a:r>
              <a:rPr lang="fi-FI" sz="7200" i="1" dirty="0" smtClean="0"/>
              <a:t>	verkkoja </a:t>
            </a:r>
            <a:r>
              <a:rPr lang="fi-FI" sz="7200" i="1" dirty="0"/>
              <a:t>niin on helppo sitten käyttää niitä palveluja  </a:t>
            </a:r>
            <a:r>
              <a:rPr lang="fi-FI" sz="7200" dirty="0"/>
              <a:t>(M 23 v)</a:t>
            </a:r>
          </a:p>
          <a:p>
            <a:pPr marL="0" indent="0">
              <a:buNone/>
            </a:pPr>
            <a:r>
              <a:rPr lang="fi-FI" sz="7200" dirty="0" smtClean="0"/>
              <a:t>Kun taas osa </a:t>
            </a:r>
            <a:r>
              <a:rPr lang="fi-FI" sz="7200" dirty="0"/>
              <a:t>vastaajista suhtautui </a:t>
            </a:r>
            <a:r>
              <a:rPr lang="fi-FI" sz="7200" dirty="0" smtClean="0"/>
              <a:t>suurella varauksella:</a:t>
            </a:r>
            <a:r>
              <a:rPr lang="fi-FI" sz="7200" i="1" dirty="0" smtClean="0"/>
              <a:t> </a:t>
            </a:r>
            <a:endParaRPr lang="fi-FI" sz="7200" dirty="0"/>
          </a:p>
          <a:p>
            <a:pPr marL="0" indent="0">
              <a:buNone/>
            </a:pPr>
            <a:r>
              <a:rPr lang="fi-FI" sz="7200" i="1" dirty="0" smtClean="0"/>
              <a:t>	”</a:t>
            </a:r>
            <a:r>
              <a:rPr lang="fi-FI" sz="7200" i="1" dirty="0"/>
              <a:t>Parempi </a:t>
            </a:r>
            <a:r>
              <a:rPr lang="fi-FI" sz="7200" i="1" dirty="0" err="1"/>
              <a:t>naamatusten</a:t>
            </a:r>
            <a:r>
              <a:rPr lang="fi-FI" sz="7200" i="1" dirty="0"/>
              <a:t>, ettet </a:t>
            </a:r>
            <a:r>
              <a:rPr lang="fi-FI" sz="7200" i="1" dirty="0" err="1"/>
              <a:t>sä</a:t>
            </a:r>
            <a:r>
              <a:rPr lang="fi-FI" sz="7200" i="1" dirty="0"/>
              <a:t> kirjota koneella ja siellä on joku, joka vastaa </a:t>
            </a:r>
            <a:r>
              <a:rPr lang="fi-FI" sz="7200" i="1" dirty="0" smtClean="0"/>
              <a:t>	  </a:t>
            </a:r>
            <a:r>
              <a:rPr lang="fi-FI" sz="7200" i="1" dirty="0" err="1" smtClean="0"/>
              <a:t>sit</a:t>
            </a:r>
            <a:r>
              <a:rPr lang="fi-FI" sz="7200" i="1" dirty="0" smtClean="0"/>
              <a:t> </a:t>
            </a:r>
            <a:r>
              <a:rPr lang="fi-FI" sz="7200" i="1" dirty="0"/>
              <a:t>jotakin.”</a:t>
            </a:r>
            <a:r>
              <a:rPr lang="fi-FI" sz="7200" dirty="0"/>
              <a:t> </a:t>
            </a:r>
            <a:r>
              <a:rPr lang="fi-FI" sz="7200" dirty="0" smtClean="0"/>
              <a:t>	(</a:t>
            </a:r>
            <a:r>
              <a:rPr lang="fi-FI" sz="7200" dirty="0"/>
              <a:t>N1, 24v</a:t>
            </a:r>
            <a:r>
              <a:rPr lang="fi-FI" sz="7200" dirty="0" smtClean="0"/>
              <a:t>)</a:t>
            </a:r>
          </a:p>
          <a:p>
            <a:pPr marL="0" indent="0">
              <a:buNone/>
            </a:pPr>
            <a:endParaRPr lang="fi-FI" sz="7200" dirty="0"/>
          </a:p>
          <a:p>
            <a:pPr marL="0" indent="0">
              <a:buNone/>
            </a:pPr>
            <a:r>
              <a:rPr lang="fi-FI" sz="7200" i="1" dirty="0" smtClean="0"/>
              <a:t>	”</a:t>
            </a:r>
            <a:r>
              <a:rPr lang="fi-FI" sz="7200" i="1" dirty="0"/>
              <a:t>Vähemmän sähköisiä palveluita. Helpompi asioida kasvotusten ja saa asiat </a:t>
            </a:r>
            <a:r>
              <a:rPr lang="fi-FI" sz="7200" i="1" dirty="0" smtClean="0"/>
              <a:t>	paremmin hoidettua</a:t>
            </a:r>
            <a:r>
              <a:rPr lang="fi-FI" sz="7200" i="1" dirty="0"/>
              <a:t>. Ja jos esimerkiksi sähköisessä asioinnissa jää jokin </a:t>
            </a:r>
            <a:r>
              <a:rPr lang="fi-FI" sz="7200" i="1" dirty="0" smtClean="0"/>
              <a:t>	lomake </a:t>
            </a:r>
            <a:r>
              <a:rPr lang="fi-FI" sz="7200" i="1" dirty="0"/>
              <a:t>toimittamatta alkaa </a:t>
            </a:r>
            <a:r>
              <a:rPr lang="fi-FI" sz="7200" i="1" dirty="0" smtClean="0"/>
              <a:t>	koko </a:t>
            </a:r>
            <a:r>
              <a:rPr lang="fi-FI" sz="7200" i="1" dirty="0"/>
              <a:t>rumba alusta</a:t>
            </a:r>
            <a:r>
              <a:rPr lang="fi-FI" sz="7200" dirty="0"/>
              <a:t>”. (M 29 v</a:t>
            </a:r>
            <a:r>
              <a:rPr lang="fi-FI" sz="7200" dirty="0" smtClean="0"/>
              <a:t>)</a:t>
            </a:r>
          </a:p>
          <a:p>
            <a:pPr marL="0" indent="0">
              <a:buNone/>
            </a:pPr>
            <a:r>
              <a:rPr lang="fi-FI" sz="7200" i="1" dirty="0" smtClean="0"/>
              <a:t>	”</a:t>
            </a:r>
            <a:r>
              <a:rPr lang="fi-FI" sz="7200" i="1" dirty="0"/>
              <a:t>Oli palvelu mikä tahansa… ja </a:t>
            </a:r>
            <a:r>
              <a:rPr lang="fi-FI" sz="7200" i="1" dirty="0" err="1"/>
              <a:t>sitte</a:t>
            </a:r>
            <a:r>
              <a:rPr lang="fi-FI" sz="7200" i="1" dirty="0"/>
              <a:t> sitä käytettävyyttä, ett </a:t>
            </a:r>
            <a:r>
              <a:rPr lang="fi-FI" sz="7200" i="1" dirty="0" err="1"/>
              <a:t>ois</a:t>
            </a:r>
            <a:r>
              <a:rPr lang="fi-FI" sz="7200" i="1" dirty="0"/>
              <a:t> helppo </a:t>
            </a:r>
            <a:r>
              <a:rPr lang="fi-FI" sz="7200" i="1" dirty="0" smtClean="0"/>
              <a:t>	käyttää</a:t>
            </a:r>
            <a:r>
              <a:rPr lang="fi-FI" sz="7200" i="1" dirty="0"/>
              <a:t>, ettei kaikki </a:t>
            </a:r>
            <a:r>
              <a:rPr lang="fi-FI" sz="7200" i="1" dirty="0" err="1"/>
              <a:t>ois</a:t>
            </a:r>
            <a:r>
              <a:rPr lang="fi-FI" sz="7200" i="1" dirty="0"/>
              <a:t> </a:t>
            </a:r>
            <a:r>
              <a:rPr lang="fi-FI" sz="7200" i="1" dirty="0" err="1" smtClean="0"/>
              <a:t>siä</a:t>
            </a:r>
            <a:r>
              <a:rPr lang="fi-FI" sz="7200" i="1" dirty="0" smtClean="0"/>
              <a:t> </a:t>
            </a:r>
            <a:r>
              <a:rPr lang="fi-FI" sz="7200" i="1" dirty="0" err="1"/>
              <a:t>netis</a:t>
            </a:r>
            <a:r>
              <a:rPr lang="fi-FI" sz="7200" i="1" dirty="0" smtClean="0"/>
              <a:t>. </a:t>
            </a:r>
            <a:r>
              <a:rPr lang="fi-FI" sz="7200" i="1" dirty="0" err="1" smtClean="0"/>
              <a:t>Vaik</a:t>
            </a:r>
            <a:r>
              <a:rPr lang="fi-FI" sz="7200" i="1" dirty="0" smtClean="0"/>
              <a:t> </a:t>
            </a:r>
            <a:r>
              <a:rPr lang="fi-FI" sz="7200" i="1" dirty="0"/>
              <a:t>toisaalta </a:t>
            </a:r>
            <a:r>
              <a:rPr lang="fi-FI" sz="7200" i="1" dirty="0" err="1"/>
              <a:t>seki</a:t>
            </a:r>
            <a:r>
              <a:rPr lang="fi-FI" sz="7200" i="1" dirty="0"/>
              <a:t> on ihan hyvä </a:t>
            </a:r>
            <a:r>
              <a:rPr lang="fi-FI" sz="7200" i="1" dirty="0" err="1"/>
              <a:t>tällaselle</a:t>
            </a:r>
            <a:r>
              <a:rPr lang="fi-FI" sz="7200" i="1" dirty="0"/>
              <a:t> </a:t>
            </a:r>
            <a:r>
              <a:rPr lang="fi-FI" sz="7200" i="1" dirty="0" smtClean="0"/>
              <a:t>	pienelle </a:t>
            </a:r>
            <a:r>
              <a:rPr lang="fi-FI" sz="7200" i="1" dirty="0"/>
              <a:t>paikkakunnalle. </a:t>
            </a:r>
            <a:r>
              <a:rPr lang="fi-FI" sz="7200" i="1" dirty="0" err="1"/>
              <a:t>Mut</a:t>
            </a:r>
            <a:r>
              <a:rPr lang="fi-FI" sz="7200" i="1" dirty="0"/>
              <a:t> </a:t>
            </a:r>
            <a:r>
              <a:rPr lang="fi-FI" sz="7200" i="1" dirty="0" err="1"/>
              <a:t>itte</a:t>
            </a:r>
            <a:r>
              <a:rPr lang="fi-FI" sz="7200" i="1" dirty="0"/>
              <a:t> </a:t>
            </a:r>
            <a:r>
              <a:rPr lang="fi-FI" sz="7200" i="1" dirty="0" err="1"/>
              <a:t>mua</a:t>
            </a:r>
            <a:r>
              <a:rPr lang="fi-FI" sz="7200" i="1" dirty="0"/>
              <a:t> </a:t>
            </a:r>
            <a:r>
              <a:rPr lang="fi-FI" sz="7200" i="1" dirty="0" smtClean="0"/>
              <a:t>	ärsyttää </a:t>
            </a:r>
            <a:r>
              <a:rPr lang="fi-FI" sz="7200" i="1" dirty="0"/>
              <a:t>kaikki nettitouhut, kun </a:t>
            </a:r>
            <a:r>
              <a:rPr lang="fi-FI" sz="7200" i="1" dirty="0" smtClean="0"/>
              <a:t>	mieluummin</a:t>
            </a:r>
            <a:r>
              <a:rPr lang="fi-FI" sz="7200" i="1" dirty="0"/>
              <a:t>, </a:t>
            </a:r>
            <a:r>
              <a:rPr lang="fi-FI" sz="7200" i="1" dirty="0" err="1"/>
              <a:t>kysyis</a:t>
            </a:r>
            <a:r>
              <a:rPr lang="fi-FI" sz="7200" i="1" dirty="0"/>
              <a:t> ihmiseltä, jos on epäselvää, kun </a:t>
            </a:r>
            <a:r>
              <a:rPr lang="fi-FI" sz="7200" i="1" dirty="0" err="1"/>
              <a:t>kattois</a:t>
            </a:r>
            <a:r>
              <a:rPr lang="fi-FI" sz="7200" i="1" dirty="0"/>
              <a:t> </a:t>
            </a:r>
            <a:r>
              <a:rPr lang="fi-FI" sz="7200" i="1" dirty="0" smtClean="0"/>
              <a:t>	koneelta”</a:t>
            </a:r>
            <a:r>
              <a:rPr lang="fi-FI" sz="7200" dirty="0" smtClean="0"/>
              <a:t>. (</a:t>
            </a:r>
            <a:r>
              <a:rPr lang="fi-FI" sz="7200" dirty="0"/>
              <a:t>M 22 v</a:t>
            </a:r>
            <a:r>
              <a:rPr lang="fi-FI" sz="7200" dirty="0" smtClean="0"/>
              <a:t>)</a:t>
            </a:r>
            <a:r>
              <a:rPr lang="fi-FI" sz="7200" dirty="0"/>
              <a:t> </a:t>
            </a:r>
            <a:endParaRPr lang="fi-FI" sz="7200" dirty="0" smtClean="0"/>
          </a:p>
          <a:p>
            <a:pPr marL="0" indent="0">
              <a:buNone/>
            </a:pPr>
            <a:r>
              <a:rPr lang="fi-FI" sz="7200" dirty="0" smtClean="0"/>
              <a:t>Sähköisten palvelujen käyttöä </a:t>
            </a:r>
            <a:r>
              <a:rPr lang="fi-FI" sz="7200" dirty="0"/>
              <a:t>tulee </a:t>
            </a:r>
            <a:r>
              <a:rPr lang="fi-FI" sz="7200" i="1" dirty="0"/>
              <a:t>ohjeistaa</a:t>
            </a:r>
            <a:r>
              <a:rPr lang="fi-FI" sz="7200" dirty="0"/>
              <a:t> selkeästi arkikielellä ja mahdollistaa tarvittaessa palvelunkäyttäjille </a:t>
            </a:r>
            <a:r>
              <a:rPr lang="fi-FI" sz="7200" i="1" dirty="0"/>
              <a:t>reaaliaikainen tekninen tuki</a:t>
            </a:r>
            <a:r>
              <a:rPr lang="fi-FI" sz="7200" dirty="0"/>
              <a:t> sekä </a:t>
            </a:r>
            <a:r>
              <a:rPr lang="fi-FI" sz="7200" i="1" dirty="0"/>
              <a:t>mahdollisuus verkkopalvelua täydentävään asiantuntijaneuvontaan</a:t>
            </a:r>
            <a:r>
              <a:rPr lang="fi-FI" sz="7200" dirty="0"/>
              <a:t>.  Pääosa haastateltavista korostaa sitä, että kaikkia palveluja ei voida siirtää sähköiseen muotoon.</a:t>
            </a:r>
          </a:p>
          <a:p>
            <a:endParaRPr lang="fi-FI" sz="7200" dirty="0"/>
          </a:p>
          <a:p>
            <a:endParaRPr lang="fi-FI" sz="7200"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3297" y="6641742"/>
            <a:ext cx="2520280" cy="216257"/>
          </a:xfrm>
          <a:prstGeom prst="rect">
            <a:avLst/>
          </a:prstGeom>
          <a:noFill/>
          <a:ln>
            <a:noFill/>
          </a:ln>
        </p:spPr>
      </p:pic>
    </p:spTree>
    <p:extLst>
      <p:ext uri="{BB962C8B-B14F-4D97-AF65-F5344CB8AC3E}">
        <p14:creationId xmlns:p14="http://schemas.microsoft.com/office/powerpoint/2010/main" val="2272327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346050"/>
          </a:xfrm>
        </p:spPr>
        <p:txBody>
          <a:bodyPr>
            <a:normAutofit fontScale="90000"/>
          </a:bodyPr>
          <a:lstStyle/>
          <a:p>
            <a:r>
              <a:rPr lang="fi-FI" sz="2400" b="1" dirty="0" smtClean="0"/>
              <a:t>Pohdintaa:</a:t>
            </a:r>
            <a:endParaRPr lang="fi-FI" sz="2400" b="1" dirty="0"/>
          </a:p>
        </p:txBody>
      </p:sp>
      <p:sp>
        <p:nvSpPr>
          <p:cNvPr id="3" name="Sisällön paikkamerkki 2"/>
          <p:cNvSpPr>
            <a:spLocks noGrp="1"/>
          </p:cNvSpPr>
          <p:nvPr>
            <p:ph idx="1"/>
          </p:nvPr>
        </p:nvSpPr>
        <p:spPr>
          <a:xfrm>
            <a:off x="107504" y="476672"/>
            <a:ext cx="9036496" cy="6048673"/>
          </a:xfrm>
        </p:spPr>
        <p:txBody>
          <a:bodyPr>
            <a:noAutofit/>
          </a:bodyPr>
          <a:lstStyle/>
          <a:p>
            <a:r>
              <a:rPr lang="fi-FI" sz="1800" dirty="0" smtClean="0"/>
              <a:t>Niin </a:t>
            </a:r>
            <a:r>
              <a:rPr lang="fi-FI" sz="1800" dirty="0"/>
              <a:t>hyvinvointibarometritutkimuksen asiantuntijoiden kuin </a:t>
            </a:r>
            <a:r>
              <a:rPr lang="fi-FI" sz="1800" dirty="0" smtClean="0"/>
              <a:t>nuorten/nuorten aikuistenkin </a:t>
            </a:r>
            <a:r>
              <a:rPr lang="fi-FI" sz="1800" dirty="0"/>
              <a:t>näkemyksistä löytyi paljon </a:t>
            </a:r>
            <a:r>
              <a:rPr lang="fi-FI" sz="1800" dirty="0" smtClean="0"/>
              <a:t>yhtäläisyyksiä. Asiantuntijoiden mukaan 2012 nousi </a:t>
            </a:r>
            <a:r>
              <a:rPr lang="fi-FI" sz="1800" dirty="0"/>
              <a:t>esiin erityisesti monialaisen, oikea-aikaisen ja kohdennetun työn merkitys hyvinvoinnin vahvistajina, mutta myös huoli haja-asutusalueiden palveluiden </a:t>
            </a:r>
            <a:r>
              <a:rPr lang="fi-FI" sz="1800" dirty="0" smtClean="0"/>
              <a:t>tulevaisuudesta. Ratkaisuiksi ehdotetut sisällöt olivat: </a:t>
            </a:r>
            <a:r>
              <a:rPr lang="fi-FI" sz="1600" i="1" dirty="0"/>
              <a:t>vertaistuen ja nuorten työpajatoiminnan kehittäminen, räätälöidyt ja yksilölliset ratkaisut, nopea ja tarvittaessa monialainen toiminta, pikavippien kieltäminen, oppilaitosten kuratiivisen toiminnan kehittäminen ja sen vahvempi resursoiminen sekä ammatinvalinnan ohjauksen kehittäminen, nuorten yksilökohtaisempi huomioiminen koulutuksessa ja työllistämisessä (mm. kuntouttavien työpaikkojen luominen kuntiin) ja vaadittava selkeämpi opastus sähköisten palvelujen käyttöön </a:t>
            </a:r>
            <a:endParaRPr lang="fi-FI" sz="1600" i="1" dirty="0" smtClean="0"/>
          </a:p>
          <a:p>
            <a:r>
              <a:rPr lang="fi-FI" sz="1800" dirty="0" smtClean="0"/>
              <a:t>Em. asiat ovat </a:t>
            </a:r>
            <a:r>
              <a:rPr lang="fi-FI" sz="1800" dirty="0"/>
              <a:t>selkeästi nähtävissä myös nuorten haastatteluvastauksissa kesältä 2014, vaikka käytetty terminologia saattaakin hieman </a:t>
            </a:r>
            <a:r>
              <a:rPr lang="fi-FI" sz="1800" dirty="0" smtClean="0"/>
              <a:t>vaihdella</a:t>
            </a:r>
          </a:p>
          <a:p>
            <a:r>
              <a:rPr lang="fi-FI" sz="1800" dirty="0" smtClean="0"/>
              <a:t>Nuorten näkemykset hyvinvoinnista ja hyvinvointia tukevista palveluista ovat melko traditionaalisia: perheen ja läheisten merkitys korostuu, eikä erityisen tuen tarpeessa ammattilaisilta odoteta taikatemppuja, vaan aito nuoren kohtaava apu riittää </a:t>
            </a:r>
          </a:p>
          <a:p>
            <a:r>
              <a:rPr lang="fi-FI" sz="1800" dirty="0" smtClean="0"/>
              <a:t>Toisaalta nuorten jyrkimmät </a:t>
            </a:r>
            <a:r>
              <a:rPr lang="fi-FI" sz="1800" dirty="0"/>
              <a:t>näkemykset ovat jossain määrin samansuuntaisia yleisessä mielipiteessä ilmenevien painotusten kanssa.  Haastatteluista heijastuu myös vahva ”oikean ja väärän” </a:t>
            </a:r>
            <a:r>
              <a:rPr lang="fi-FI" sz="1800" dirty="0" smtClean="0"/>
              <a:t>erottaminen: Nuoret nähdään </a:t>
            </a:r>
            <a:r>
              <a:rPr lang="fi-FI" sz="1800" dirty="0"/>
              <a:t>vastuuseen ja valintoihin kykenevinä subjekteina, jotka tarvittaessa pystyvät ottamaan itseään niskasta kiinni ja oikaisemaan </a:t>
            </a:r>
            <a:r>
              <a:rPr lang="fi-FI" sz="1800" dirty="0" smtClean="0"/>
              <a:t>elämänkurssiaan.. </a:t>
            </a:r>
            <a:r>
              <a:rPr lang="fi-FI" sz="1800" dirty="0"/>
              <a:t>j</a:t>
            </a:r>
            <a:r>
              <a:rPr lang="fi-FI" sz="1800" dirty="0" smtClean="0"/>
              <a:t>oskus palan matkaa kuitenkin myös ammattilaisten tukemana!</a:t>
            </a:r>
          </a:p>
          <a:p>
            <a:r>
              <a:rPr lang="fi-FI" sz="1800" dirty="0" smtClean="0"/>
              <a:t>Myös nuorten suhtautuminen sähköisiin palveluihin on syytä huomioida niitä kehitettäessä</a:t>
            </a:r>
          </a:p>
          <a:p>
            <a:endParaRPr lang="fi-FI" sz="1800" dirty="0"/>
          </a:p>
          <a:p>
            <a:endParaRPr lang="fi-FI" sz="1600"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82738"/>
            <a:ext cx="2520280" cy="249918"/>
          </a:xfrm>
          <a:prstGeom prst="rect">
            <a:avLst/>
          </a:prstGeom>
          <a:noFill/>
          <a:ln>
            <a:noFill/>
          </a:ln>
        </p:spPr>
      </p:pic>
    </p:spTree>
    <p:extLst>
      <p:ext uri="{BB962C8B-B14F-4D97-AF65-F5344CB8AC3E}">
        <p14:creationId xmlns:p14="http://schemas.microsoft.com/office/powerpoint/2010/main" val="2130249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490066"/>
          </a:xfrm>
        </p:spPr>
        <p:txBody>
          <a:bodyPr>
            <a:normAutofit fontScale="90000"/>
          </a:bodyPr>
          <a:lstStyle/>
          <a:p>
            <a:r>
              <a:rPr lang="fi-FI" dirty="0" smtClean="0"/>
              <a:t>Lopuksi</a:t>
            </a:r>
            <a:endParaRPr lang="fi-FI" dirty="0"/>
          </a:p>
        </p:txBody>
      </p:sp>
      <p:sp>
        <p:nvSpPr>
          <p:cNvPr id="3" name="Sisällön paikkamerkki 2"/>
          <p:cNvSpPr>
            <a:spLocks noGrp="1"/>
          </p:cNvSpPr>
          <p:nvPr>
            <p:ph idx="1"/>
          </p:nvPr>
        </p:nvSpPr>
        <p:spPr>
          <a:xfrm>
            <a:off x="457200" y="764704"/>
            <a:ext cx="8229600" cy="5361459"/>
          </a:xfrm>
        </p:spPr>
        <p:txBody>
          <a:bodyPr>
            <a:normAutofit fontScale="92500"/>
          </a:bodyPr>
          <a:lstStyle/>
          <a:p>
            <a:r>
              <a:rPr lang="fi-FI" dirty="0" smtClean="0"/>
              <a:t>Nuorten kokemustiedon case oli kiinnostava kokeilu alueellisen hyvinvointitiedontuotannon kehittämiseksi yhteisenä työnä </a:t>
            </a:r>
          </a:p>
          <a:p>
            <a:r>
              <a:rPr lang="fi-FI" dirty="0" smtClean="0"/>
              <a:t>Prosessin aikana palvelujen kehittämiseksi tärkeitä tiedonkeruun uusia aiheita on ilmaantunut runsaasti, mutta jatkossa tulee pohdittavaksi vastaavantyyppisen toiminnan </a:t>
            </a:r>
            <a:r>
              <a:rPr lang="fi-FI" dirty="0" smtClean="0"/>
              <a:t>resursointi (</a:t>
            </a:r>
            <a:r>
              <a:rPr lang="fi-FI" smtClean="0"/>
              <a:t>SB-tuotekehittely</a:t>
            </a:r>
            <a:r>
              <a:rPr lang="fi-FI" dirty="0" smtClean="0"/>
              <a:t>), </a:t>
            </a:r>
            <a:r>
              <a:rPr lang="fi-FI" dirty="0" smtClean="0"/>
              <a:t>sillä muun virkatyön ohella tiedonkeruun koordinointi ja prosessin vetäminen alkuvaiheesta analysointiin ei ole  </a:t>
            </a:r>
            <a:r>
              <a:rPr lang="fi-FI" dirty="0" smtClean="0"/>
              <a:t>mahdollista</a:t>
            </a:r>
          </a:p>
          <a:p>
            <a:pPr marL="0" indent="0">
              <a:buNone/>
            </a:pPr>
            <a:endParaRPr lang="fi-FI" dirty="0" smtClean="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6204356"/>
            <a:ext cx="2520280" cy="432514"/>
          </a:xfrm>
          <a:prstGeom prst="rect">
            <a:avLst/>
          </a:prstGeom>
          <a:noFill/>
          <a:ln>
            <a:noFill/>
          </a:ln>
        </p:spPr>
      </p:pic>
    </p:spTree>
    <p:extLst>
      <p:ext uri="{BB962C8B-B14F-4D97-AF65-F5344CB8AC3E}">
        <p14:creationId xmlns:p14="http://schemas.microsoft.com/office/powerpoint/2010/main" val="339521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8560" y="181509"/>
            <a:ext cx="10009112" cy="583195"/>
          </a:xfrm>
        </p:spPr>
        <p:txBody>
          <a:bodyPr>
            <a:noAutofit/>
          </a:bodyPr>
          <a:lstStyle/>
          <a:p>
            <a:r>
              <a:rPr lang="fi-FI" sz="1600" b="1" dirty="0" smtClean="0"/>
              <a:t>Ajankohtaista EP:n sosiaalialan käytännönläheisessä kehittämisessä (loppuvuosi 2014)</a:t>
            </a:r>
            <a:endParaRPr lang="fi-FI" sz="1600" dirty="0"/>
          </a:p>
        </p:txBody>
      </p:sp>
      <p:pic>
        <p:nvPicPr>
          <p:cNvPr id="4" name="Kuva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7864" y="69152"/>
            <a:ext cx="1907704" cy="216257"/>
          </a:xfrm>
          <a:prstGeom prst="rect">
            <a:avLst/>
          </a:prstGeom>
          <a:noFill/>
          <a:ln>
            <a:noFill/>
          </a:ln>
        </p:spPr>
      </p:pic>
      <p:sp>
        <p:nvSpPr>
          <p:cNvPr id="3" name="Sisällön paikkamerkki 2"/>
          <p:cNvSpPr>
            <a:spLocks noGrp="1"/>
          </p:cNvSpPr>
          <p:nvPr>
            <p:ph idx="1"/>
          </p:nvPr>
        </p:nvSpPr>
        <p:spPr>
          <a:xfrm>
            <a:off x="107504" y="620688"/>
            <a:ext cx="8579296" cy="6237312"/>
          </a:xfrm>
        </p:spPr>
        <p:txBody>
          <a:bodyPr>
            <a:normAutofit fontScale="40000" lnSpcReduction="20000"/>
          </a:bodyPr>
          <a:lstStyle/>
          <a:p>
            <a:pPr marL="0" indent="0">
              <a:buNone/>
            </a:pPr>
            <a:r>
              <a:rPr lang="fi-FI" b="1" dirty="0" smtClean="0"/>
              <a:t>*Pohjalaismaakuntien  sosiaalityön opetusklinikoiden tapaaminen 16.9.2014 </a:t>
            </a:r>
            <a:r>
              <a:rPr lang="fi-FI" dirty="0" smtClean="0"/>
              <a:t>(SB koordinoijana)</a:t>
            </a:r>
          </a:p>
          <a:p>
            <a:pPr marL="0" indent="0">
              <a:buNone/>
            </a:pPr>
            <a:r>
              <a:rPr lang="fi-FI" b="1" dirty="0" smtClean="0"/>
              <a:t>*</a:t>
            </a:r>
            <a:r>
              <a:rPr lang="fi-FI" b="1" dirty="0" err="1" smtClean="0"/>
              <a:t>Sosiaali-ja</a:t>
            </a:r>
            <a:r>
              <a:rPr lang="fi-FI" b="1" dirty="0" smtClean="0"/>
              <a:t> perusturvajohdon sekä lähijohdon työkokous 24.11.2014  ”Kunta –ja </a:t>
            </a:r>
            <a:r>
              <a:rPr lang="fi-FI" b="1" dirty="0" err="1" smtClean="0"/>
              <a:t>soteuudistusten</a:t>
            </a:r>
            <a:r>
              <a:rPr lang="fi-FI" b="1" dirty="0" smtClean="0"/>
              <a:t> tilanne”</a:t>
            </a:r>
          </a:p>
          <a:p>
            <a:pPr marL="0" indent="0">
              <a:buNone/>
            </a:pPr>
            <a:r>
              <a:rPr lang="fi-FI" b="1" dirty="0" smtClean="0"/>
              <a:t>Aikuissosiaalityö</a:t>
            </a:r>
          </a:p>
          <a:p>
            <a:r>
              <a:rPr lang="fi-FI" dirty="0" smtClean="0"/>
              <a:t>SOS II –hanke (rakenteellisen työn työpajat 26.11.14, 28.1.15, 26.3.15  sekä asiantuntijaryhmä, ja klubitoiminta)</a:t>
            </a:r>
          </a:p>
          <a:p>
            <a:r>
              <a:rPr lang="fi-FI" dirty="0" smtClean="0"/>
              <a:t>EP:n aktivointiresurssiselvitys 2 (kunnat, </a:t>
            </a:r>
            <a:r>
              <a:rPr lang="fi-FI" dirty="0" err="1" smtClean="0"/>
              <a:t>TE-tstot</a:t>
            </a:r>
            <a:r>
              <a:rPr lang="fi-FI" dirty="0" smtClean="0"/>
              <a:t>) SB + </a:t>
            </a:r>
            <a:r>
              <a:rPr lang="fi-FI" dirty="0" err="1" smtClean="0"/>
              <a:t>SeAMK/TKI</a:t>
            </a:r>
            <a:r>
              <a:rPr lang="fi-FI" dirty="0" smtClean="0"/>
              <a:t> (kirjallinen kooste tekeillä </a:t>
            </a:r>
            <a:r>
              <a:rPr lang="fi-FI" dirty="0" err="1" smtClean="0"/>
              <a:t>SB:ssa</a:t>
            </a:r>
            <a:r>
              <a:rPr lang="fi-FI" dirty="0" smtClean="0"/>
              <a:t>)</a:t>
            </a:r>
          </a:p>
          <a:p>
            <a:pPr marL="0" indent="0">
              <a:buNone/>
            </a:pPr>
            <a:r>
              <a:rPr lang="fi-FI" b="1" dirty="0" smtClean="0"/>
              <a:t>Lastensuojelu</a:t>
            </a:r>
          </a:p>
          <a:p>
            <a:pPr marL="0" indent="0">
              <a:buNone/>
            </a:pPr>
            <a:r>
              <a:rPr lang="fi-FI" i="1" dirty="0" err="1" smtClean="0"/>
              <a:t>SB:n</a:t>
            </a:r>
            <a:r>
              <a:rPr lang="fi-FI" i="1" dirty="0" smtClean="0"/>
              <a:t> ylimaakunnallinen </a:t>
            </a:r>
            <a:r>
              <a:rPr lang="fi-FI" i="1" dirty="0" err="1" smtClean="0"/>
              <a:t>lasuverkosto</a:t>
            </a:r>
            <a:r>
              <a:rPr lang="fi-FI" i="1" dirty="0" smtClean="0"/>
              <a:t> </a:t>
            </a:r>
            <a:r>
              <a:rPr lang="fi-FI" dirty="0" smtClean="0"/>
              <a:t>( ks. toimintasuunnitelma 2014-15)  23.8.14 ja 27.11.14 (juridiset kysymykset)</a:t>
            </a:r>
          </a:p>
          <a:p>
            <a:r>
              <a:rPr lang="fi-FI" dirty="0" err="1" smtClean="0"/>
              <a:t>-lasupäälliköt</a:t>
            </a:r>
            <a:r>
              <a:rPr lang="fi-FI" dirty="0" smtClean="0"/>
              <a:t> Pohjalaismaakunnista + alueellisina  </a:t>
            </a:r>
            <a:r>
              <a:rPr lang="fi-FI" dirty="0" smtClean="0"/>
              <a:t>ja valtakunnallisina yhteistyökumppanina mm. THL, </a:t>
            </a:r>
            <a:r>
              <a:rPr lang="fi-FI" dirty="0" err="1" smtClean="0"/>
              <a:t>Avi</a:t>
            </a:r>
            <a:endParaRPr lang="fi-FI" dirty="0" smtClean="0"/>
          </a:p>
          <a:p>
            <a:pPr marL="0" indent="0">
              <a:buNone/>
            </a:pPr>
            <a:r>
              <a:rPr lang="fi-FI" i="1" dirty="0" smtClean="0"/>
              <a:t>SB /Etelä-Pohjanmaa:</a:t>
            </a:r>
          </a:p>
          <a:p>
            <a:r>
              <a:rPr lang="fi-FI" dirty="0" smtClean="0"/>
              <a:t>kuntien lastensuojelun sosiaalityöntekijöiden ja terveydenhuollon sosiaalityöntekijöiden yhteinen työkokous 26.9.14</a:t>
            </a:r>
          </a:p>
          <a:p>
            <a:pPr marL="0" indent="0">
              <a:buNone/>
            </a:pPr>
            <a:r>
              <a:rPr lang="fi-FI" b="1" dirty="0" smtClean="0"/>
              <a:t>Lasten, nuorten ja lapsiperheiden palvelujen monialainen kehittäminen</a:t>
            </a:r>
          </a:p>
          <a:p>
            <a:r>
              <a:rPr lang="fi-FI" b="1" dirty="0" smtClean="0"/>
              <a:t> </a:t>
            </a:r>
            <a:r>
              <a:rPr lang="fi-FI" dirty="0" smtClean="0"/>
              <a:t>EP:n monialainen lapsiperhepalvelujen kehittäjäverkosto (ks. toimintasuunnitelma 2014-15</a:t>
            </a:r>
            <a:r>
              <a:rPr lang="fi-FI" b="1" dirty="0" smtClean="0"/>
              <a:t>)  </a:t>
            </a:r>
            <a:r>
              <a:rPr lang="fi-FI" dirty="0" smtClean="0"/>
              <a:t>23.10.14  (osallisuus )ja 4.12.2014 (</a:t>
            </a:r>
            <a:r>
              <a:rPr lang="fi-FI" dirty="0" err="1" smtClean="0"/>
              <a:t>tietotuotanto</a:t>
            </a:r>
            <a:r>
              <a:rPr lang="fi-FI" dirty="0" err="1" smtClean="0"/>
              <a:t>)-</a:t>
            </a:r>
            <a:r>
              <a:rPr lang="fi-FI" dirty="0" smtClean="0"/>
              <a:t> 16.2.15 tulossa lasten </a:t>
            </a:r>
            <a:r>
              <a:rPr lang="fi-FI" dirty="0" err="1" smtClean="0"/>
              <a:t>kaltoinkohtelu</a:t>
            </a:r>
            <a:r>
              <a:rPr lang="fi-FI" dirty="0" smtClean="0"/>
              <a:t> -teema (poliisi, sosiaalipäivystys ja lastenpsykiatria)</a:t>
            </a:r>
            <a:endParaRPr lang="fi-FI" dirty="0"/>
          </a:p>
          <a:p>
            <a:pPr marL="0" indent="0">
              <a:buNone/>
            </a:pPr>
            <a:r>
              <a:rPr lang="fi-FI" b="1" dirty="0" smtClean="0"/>
              <a:t>Ikäihmisten </a:t>
            </a:r>
            <a:r>
              <a:rPr lang="fi-FI" b="1" dirty="0"/>
              <a:t>palvelut</a:t>
            </a:r>
          </a:p>
          <a:p>
            <a:r>
              <a:rPr lang="fi-FI" dirty="0" smtClean="0"/>
              <a:t>Hyvinvointia ja laatua  -vanhuspalvelulain toimeenpanohanke (EP: Seinäjoki, Kuntayhtymä Kaksineuvoinen) –ohjausryhmätyöskentely, päättynyt 10/2014&gt;EP:n vanhustyön päälliköiden verkosto (yhteistyötoiveet myös </a:t>
            </a:r>
            <a:r>
              <a:rPr lang="fi-FI" dirty="0" err="1" smtClean="0"/>
              <a:t>Aksilan</a:t>
            </a:r>
            <a:r>
              <a:rPr lang="fi-FI" dirty="0" smtClean="0"/>
              <a:t> suuntaan)</a:t>
            </a:r>
          </a:p>
          <a:p>
            <a:pPr marL="0" indent="0">
              <a:buNone/>
            </a:pPr>
            <a:r>
              <a:rPr lang="fi-FI" b="1" dirty="0" smtClean="0"/>
              <a:t>Arviointi ja konsultointityöskentely:</a:t>
            </a:r>
          </a:p>
          <a:p>
            <a:pPr marL="0" indent="0">
              <a:buNone/>
            </a:pPr>
            <a:r>
              <a:rPr lang="fi-FI" dirty="0"/>
              <a:t> </a:t>
            </a:r>
            <a:r>
              <a:rPr lang="fi-FI" dirty="0" err="1" smtClean="0"/>
              <a:t>-LasSe</a:t>
            </a:r>
            <a:r>
              <a:rPr lang="fi-FI" dirty="0" smtClean="0"/>
              <a:t> -hankkeen väliarvioinnit (Väli-Suomen alue  TRE 23.9.14 + maakunnalliset kokonaisuudet), EP 3.12.14 -MPT</a:t>
            </a:r>
          </a:p>
          <a:p>
            <a:pPr>
              <a:buFontTx/>
              <a:buChar char="-"/>
            </a:pPr>
            <a:r>
              <a:rPr lang="fi-FI" dirty="0" smtClean="0"/>
              <a:t>SOS II –hanke rakenteellisen sosiaalityön työpajakokonaisuus 2014-15- MPT (käynnistys 26.11.14)</a:t>
            </a:r>
          </a:p>
          <a:p>
            <a:pPr marL="0" indent="0">
              <a:buNone/>
            </a:pPr>
            <a:r>
              <a:rPr lang="fi-FI" dirty="0" smtClean="0"/>
              <a:t>MPT: mahdolliset prosessimallinnukset (uudet/päivitettävät)  2015 vuodelle ( </a:t>
            </a:r>
            <a:r>
              <a:rPr lang="fi-FI" dirty="0"/>
              <a:t>m</a:t>
            </a:r>
            <a:r>
              <a:rPr lang="fi-FI" dirty="0" smtClean="0"/>
              <a:t>m. monialainen huolipolku</a:t>
            </a:r>
            <a:r>
              <a:rPr lang="fi-FI" dirty="0"/>
              <a:t> </a:t>
            </a:r>
            <a:r>
              <a:rPr lang="fi-FI" dirty="0" smtClean="0"/>
              <a:t>(2) Ikäihmisten keskitetyn asiakasohjausyksikön toimintamalli…) - sekä  myös alustavat keskustelut yhteistyöstä ja tuesta </a:t>
            </a:r>
            <a:r>
              <a:rPr lang="fi-FI" dirty="0" err="1" smtClean="0"/>
              <a:t>Aksilassa</a:t>
            </a:r>
            <a:r>
              <a:rPr lang="fi-FI" dirty="0" smtClean="0"/>
              <a:t> käynnistyvien  asiakasprosessien kehittämisessä (</a:t>
            </a:r>
            <a:r>
              <a:rPr lang="fi-FI" dirty="0" err="1" smtClean="0"/>
              <a:t>Nepsy</a:t>
            </a:r>
            <a:r>
              <a:rPr lang="fi-FI" dirty="0" smtClean="0"/>
              <a:t>, kuntoutus  jne.)</a:t>
            </a:r>
          </a:p>
          <a:p>
            <a:pPr>
              <a:buFontTx/>
              <a:buChar char="-"/>
            </a:pPr>
            <a:endParaRPr lang="fi-FI" dirty="0" smtClean="0"/>
          </a:p>
          <a:p>
            <a:pPr marL="0" indent="0">
              <a:buNone/>
            </a:pPr>
            <a:r>
              <a:rPr lang="fi-FI" b="1" dirty="0" smtClean="0"/>
              <a:t>Sosiaalialan-/hyvinvointitiedontuotannon kehittäminen</a:t>
            </a:r>
            <a:r>
              <a:rPr lang="fi-FI" dirty="0" smtClean="0"/>
              <a:t>  </a:t>
            </a:r>
            <a:r>
              <a:rPr lang="fi-FI" sz="3400" dirty="0" smtClean="0"/>
              <a:t>(tekeillä olevat kartoitukset ja selvitykset  sekä EP:n kuntien tarvekoonti kesältä 2014)-SB:n</a:t>
            </a:r>
            <a:r>
              <a:rPr lang="fi-FI" sz="3400" b="1" dirty="0" smtClean="0"/>
              <a:t> ylimaakunnallinen kehittäjäryhmä </a:t>
            </a:r>
            <a:r>
              <a:rPr lang="fi-FI" sz="3400" dirty="0" smtClean="0"/>
              <a:t> tulossa 27.1.15 Vaasa</a:t>
            </a:r>
          </a:p>
          <a:p>
            <a:pPr marL="0" indent="0">
              <a:buNone/>
            </a:pPr>
            <a:r>
              <a:rPr lang="fi-FI" sz="3500" dirty="0" smtClean="0"/>
              <a:t>-</a:t>
            </a:r>
            <a:r>
              <a:rPr lang="fi-FI" sz="3500" dirty="0" smtClean="0"/>
              <a:t>nuorten kokemustiedon </a:t>
            </a:r>
            <a:r>
              <a:rPr lang="fi-FI" sz="3500" dirty="0" err="1" smtClean="0"/>
              <a:t>caset</a:t>
            </a:r>
            <a:r>
              <a:rPr lang="fi-FI" sz="3500" dirty="0" smtClean="0"/>
              <a:t>  - (vrt. Pohjalaismaakuntien hyvinvointibarometri ) – artikkeli  EP:n hyvinvointikatsaus 2014 –julkaisuun   pohjautuen TKI </a:t>
            </a:r>
            <a:r>
              <a:rPr lang="fi-FI" sz="3500" dirty="0"/>
              <a:t>–</a:t>
            </a:r>
            <a:r>
              <a:rPr lang="fi-FI" sz="3500" dirty="0" smtClean="0"/>
              <a:t>haastatteluihin </a:t>
            </a:r>
            <a:r>
              <a:rPr lang="fi-FI" sz="3500" dirty="0"/>
              <a:t>kesältä 2014 </a:t>
            </a:r>
            <a:r>
              <a:rPr lang="fi-FI" sz="3500" dirty="0">
                <a:hlinkClick r:id="rId4"/>
              </a:rPr>
              <a:t>http://www.epliitto.fi/?</a:t>
            </a:r>
            <a:r>
              <a:rPr lang="fi-FI" sz="3500" dirty="0" smtClean="0">
                <a:hlinkClick r:id="rId4"/>
              </a:rPr>
              <a:t>page=hyvinvointikatsaus</a:t>
            </a:r>
            <a:endParaRPr lang="fi-FI" sz="3500" dirty="0" smtClean="0"/>
          </a:p>
          <a:p>
            <a:pPr marL="0" indent="0">
              <a:buNone/>
            </a:pPr>
            <a:endParaRPr lang="fi-FI" sz="3500" dirty="0" smtClean="0"/>
          </a:p>
          <a:p>
            <a:pPr marL="0" indent="0">
              <a:buNone/>
            </a:pPr>
            <a:r>
              <a:rPr lang="fi-FI" b="1" dirty="0" smtClean="0"/>
              <a:t>EP:n hyvinvointijohtamisen verkosto </a:t>
            </a:r>
            <a:r>
              <a:rPr lang="fi-FI" dirty="0" smtClean="0"/>
              <a:t>työkokous 16.12.14 (sähköinen hyvinvointikertomustyöskentely , muuttuva lainsäädäntö, toimintaa EP:llä)</a:t>
            </a:r>
            <a:endParaRPr lang="fi-FI" dirty="0"/>
          </a:p>
        </p:txBody>
      </p:sp>
    </p:spTree>
    <p:extLst>
      <p:ext uri="{BB962C8B-B14F-4D97-AF65-F5344CB8AC3E}">
        <p14:creationId xmlns:p14="http://schemas.microsoft.com/office/powerpoint/2010/main" val="1526954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8520" y="274638"/>
            <a:ext cx="8795320" cy="1143000"/>
          </a:xfrm>
        </p:spPr>
        <p:txBody>
          <a:bodyPr>
            <a:normAutofit fontScale="90000"/>
          </a:bodyPr>
          <a:lstStyle/>
          <a:p>
            <a:r>
              <a:rPr lang="fi-FI" sz="2000" b="1" dirty="0" smtClean="0"/>
              <a:t>I  AKTIVOINTITYÖN </a:t>
            </a:r>
            <a:r>
              <a:rPr lang="fi-FI" sz="2000" b="1" dirty="0"/>
              <a:t>RESURSSIT ETELÄ-POHJANMAAN KUNNISSA – uusintakartoitus 2014</a:t>
            </a:r>
            <a:r>
              <a:rPr lang="fi-FI" dirty="0"/>
              <a:t/>
            </a:r>
            <a:br>
              <a:rPr lang="fi-FI" dirty="0"/>
            </a:br>
            <a:endParaRPr lang="fi-FI" dirty="0"/>
          </a:p>
        </p:txBody>
      </p:sp>
      <p:sp>
        <p:nvSpPr>
          <p:cNvPr id="3" name="Sisällön paikkamerkki 2"/>
          <p:cNvSpPr>
            <a:spLocks noGrp="1"/>
          </p:cNvSpPr>
          <p:nvPr>
            <p:ph idx="1"/>
          </p:nvPr>
        </p:nvSpPr>
        <p:spPr>
          <a:xfrm>
            <a:off x="107504" y="692696"/>
            <a:ext cx="8579296" cy="5760640"/>
          </a:xfrm>
        </p:spPr>
        <p:txBody>
          <a:bodyPr>
            <a:normAutofit fontScale="55000" lnSpcReduction="20000"/>
          </a:bodyPr>
          <a:lstStyle/>
          <a:p>
            <a:pPr marL="0" indent="0">
              <a:buNone/>
            </a:pPr>
            <a:r>
              <a:rPr lang="fi-FI" b="1" dirty="0" smtClean="0"/>
              <a:t>Selvityksen </a:t>
            </a:r>
            <a:r>
              <a:rPr lang="fi-FI" b="1" dirty="0"/>
              <a:t>tarkoitus ja taustaa:</a:t>
            </a:r>
            <a:r>
              <a:rPr lang="fi-FI" dirty="0"/>
              <a:t> </a:t>
            </a:r>
          </a:p>
          <a:p>
            <a:pPr fontAlgn="base"/>
            <a:r>
              <a:rPr lang="fi-FI" dirty="0"/>
              <a:t>Aktivointisuunnitelma on pitkään työttömänä olleelle henkilölle laadittava suunnitelma, jonka tavoitteena on parantaa henkilön työllistymisedellytyksiä ja elämänhallintaa. Kuntouttavan työtoiminnan lain mukaan aktivointisuunnitelma tehdään työ- ja elinkeinotoimiston, kunnan ja asiakkaan välisenä yhteistyönä. Aktivointisuunnitelma on tämän yhteisen suunnittelun tulos ja järjestettävien palveluiden lähtökohta. </a:t>
            </a:r>
            <a:endParaRPr lang="fi-FI" dirty="0" smtClean="0"/>
          </a:p>
          <a:p>
            <a:pPr fontAlgn="base"/>
            <a:r>
              <a:rPr lang="fi-FI" dirty="0" err="1" smtClean="0"/>
              <a:t>SONet</a:t>
            </a:r>
            <a:r>
              <a:rPr lang="fi-FI" dirty="0" smtClean="0"/>
              <a:t> </a:t>
            </a:r>
            <a:r>
              <a:rPr lang="fi-FI" dirty="0" err="1"/>
              <a:t>BOTNIAssa</a:t>
            </a:r>
            <a:r>
              <a:rPr lang="fi-FI" dirty="0"/>
              <a:t> on toteutettu kuntien aloitteesta aktivointisuunnitelmatyöskentelyn resursseja selvittävä kysely loppuvuodesta </a:t>
            </a:r>
            <a:r>
              <a:rPr lang="fi-FI" dirty="0" smtClean="0"/>
              <a:t>2012</a:t>
            </a:r>
            <a:r>
              <a:rPr lang="fi-FI" dirty="0"/>
              <a:t> </a:t>
            </a:r>
            <a:r>
              <a:rPr lang="fi-FI" dirty="0" smtClean="0"/>
              <a:t>(sosiaalitoimi + </a:t>
            </a:r>
            <a:r>
              <a:rPr lang="fi-FI" dirty="0" err="1" smtClean="0"/>
              <a:t>typ</a:t>
            </a:r>
            <a:r>
              <a:rPr lang="fi-FI" dirty="0" smtClean="0"/>
              <a:t>)</a:t>
            </a:r>
            <a:endParaRPr lang="fi-FI" dirty="0"/>
          </a:p>
          <a:p>
            <a:r>
              <a:rPr lang="fi-FI" dirty="0"/>
              <a:t>Teema on edelleen </a:t>
            </a:r>
            <a:r>
              <a:rPr lang="fi-FI" dirty="0" smtClean="0"/>
              <a:t>hyvin ajankohtainen </a:t>
            </a:r>
            <a:r>
              <a:rPr lang="fi-FI" dirty="0"/>
              <a:t>myös EP:llä: </a:t>
            </a:r>
            <a:r>
              <a:rPr lang="fi-FI" dirty="0" smtClean="0"/>
              <a:t>sosiaalityöntekijöitä </a:t>
            </a:r>
            <a:r>
              <a:rPr lang="fi-FI" dirty="0"/>
              <a:t>ovat työyhteisöissä puhututtaneet </a:t>
            </a:r>
            <a:r>
              <a:rPr lang="fi-FI" dirty="0" err="1"/>
              <a:t>TE-toimen</a:t>
            </a:r>
            <a:r>
              <a:rPr lang="fi-FI" dirty="0"/>
              <a:t> organisaatiossa tapahtuvat </a:t>
            </a:r>
            <a:r>
              <a:rPr lang="fi-FI" dirty="0" smtClean="0"/>
              <a:t>erityisesti  sen  </a:t>
            </a:r>
            <a:r>
              <a:rPr lang="fi-FI" dirty="0"/>
              <a:t>3. linjan toimintaan </a:t>
            </a:r>
            <a:r>
              <a:rPr lang="fi-FI" dirty="0" smtClean="0"/>
              <a:t>kohdistuvat muutokset: kyseisen  toimintalinjan resurssit vaikuttavat melko ohuilta ajatellen aktivointisuunnitelmatyöskentelyn toteuttamista </a:t>
            </a:r>
            <a:r>
              <a:rPr lang="fi-FI" dirty="0"/>
              <a:t>yhteistyössä sosiaalitoimen kanssa. </a:t>
            </a:r>
            <a:r>
              <a:rPr lang="fi-FI" dirty="0" smtClean="0"/>
              <a:t>Keskusteluun </a:t>
            </a:r>
            <a:r>
              <a:rPr lang="fi-FI" dirty="0"/>
              <a:t>TE - toimen kanssa aiheuttaa oman haasteensa </a:t>
            </a:r>
            <a:r>
              <a:rPr lang="fi-FI" dirty="0" smtClean="0"/>
              <a:t>myös se</a:t>
            </a:r>
            <a:r>
              <a:rPr lang="fi-FI" dirty="0"/>
              <a:t>, että TE - toimi toimii yhtenä organisaationa ja kuntapuoli on hajanainen.</a:t>
            </a:r>
          </a:p>
          <a:p>
            <a:pPr marL="0" indent="0">
              <a:buNone/>
            </a:pPr>
            <a:r>
              <a:rPr lang="fi-FI" b="1" dirty="0" smtClean="0"/>
              <a:t>Uusi selvitys syksyllä 2014 (</a:t>
            </a:r>
            <a:r>
              <a:rPr lang="fi-FI" b="1" dirty="0" err="1" smtClean="0"/>
              <a:t>SeAMK</a:t>
            </a:r>
            <a:r>
              <a:rPr lang="fi-FI" b="1" dirty="0" smtClean="0"/>
              <a:t>+ SB):</a:t>
            </a:r>
          </a:p>
          <a:p>
            <a:r>
              <a:rPr lang="fi-FI" dirty="0"/>
              <a:t>Selvitys toteutettiin syksyllä 2014 </a:t>
            </a:r>
            <a:r>
              <a:rPr lang="fi-FI" dirty="0" smtClean="0"/>
              <a:t>laajempana - </a:t>
            </a:r>
            <a:r>
              <a:rPr lang="fi-FI" dirty="0"/>
              <a:t>vastaajina toimivat sosiaalihuollon ja </a:t>
            </a:r>
            <a:r>
              <a:rPr lang="fi-FI" dirty="0" err="1"/>
              <a:t>TE-toimen</a:t>
            </a:r>
            <a:r>
              <a:rPr lang="fi-FI" dirty="0"/>
              <a:t> johtavassa asemassa olevat esimiehet ja aktivointiresurssityöskentelyyn osallistuvat </a:t>
            </a:r>
            <a:r>
              <a:rPr lang="fi-FI" dirty="0" smtClean="0"/>
              <a:t>työntekijät   (vastaajat: sosiaalitoimi 20 ja </a:t>
            </a:r>
            <a:r>
              <a:rPr lang="fi-FI" dirty="0" err="1" smtClean="0"/>
              <a:t>TE-toimi</a:t>
            </a:r>
            <a:r>
              <a:rPr lang="fi-FI" dirty="0" smtClean="0"/>
              <a:t>  11)</a:t>
            </a:r>
            <a:endParaRPr lang="fi-FI" dirty="0"/>
          </a:p>
          <a:p>
            <a:r>
              <a:rPr lang="fi-FI" dirty="0" smtClean="0"/>
              <a:t>sähköisen kartoituksen kautta haluttiin saada </a:t>
            </a:r>
            <a:r>
              <a:rPr lang="fi-FI" dirty="0"/>
              <a:t>ajankohtaista tietoa siitä, millaisia ko. yhteistyörajapintaan liittyviä kysymyksiä </a:t>
            </a:r>
            <a:r>
              <a:rPr lang="fi-FI" dirty="0" smtClean="0"/>
              <a:t>nousee </a:t>
            </a:r>
            <a:r>
              <a:rPr lang="fi-FI" dirty="0"/>
              <a:t>esiin.  Tuloksia </a:t>
            </a:r>
            <a:r>
              <a:rPr lang="fi-FI" dirty="0" smtClean="0"/>
              <a:t>hyödynnetään jatkossa </a:t>
            </a:r>
            <a:r>
              <a:rPr lang="fi-FI" dirty="0"/>
              <a:t>yhteisesti TE - toimen </a:t>
            </a:r>
            <a:r>
              <a:rPr lang="fi-FI" dirty="0" smtClean="0"/>
              <a:t>johdon </a:t>
            </a:r>
            <a:r>
              <a:rPr lang="fi-FI" dirty="0"/>
              <a:t>ja kuntien </a:t>
            </a:r>
            <a:r>
              <a:rPr lang="fi-FI" dirty="0" err="1"/>
              <a:t>sote</a:t>
            </a:r>
            <a:r>
              <a:rPr lang="fi-FI" dirty="0"/>
              <a:t> -johdon kesken</a:t>
            </a:r>
            <a:r>
              <a:rPr lang="fi-FI" dirty="0" smtClean="0"/>
              <a:t>.</a:t>
            </a:r>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6453336"/>
            <a:ext cx="2855435" cy="404663"/>
          </a:xfrm>
          <a:prstGeom prst="rect">
            <a:avLst/>
          </a:prstGeom>
          <a:noFill/>
          <a:ln>
            <a:noFill/>
          </a:ln>
        </p:spPr>
      </p:pic>
    </p:spTree>
    <p:extLst>
      <p:ext uri="{BB962C8B-B14F-4D97-AF65-F5344CB8AC3E}">
        <p14:creationId xmlns:p14="http://schemas.microsoft.com/office/powerpoint/2010/main" val="3682955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1800" b="1" dirty="0" smtClean="0"/>
              <a:t>Alustavia tuloksia:</a:t>
            </a:r>
            <a:endParaRPr lang="fi-FI" sz="1800" b="1" dirty="0"/>
          </a:p>
        </p:txBody>
      </p:sp>
      <p:sp>
        <p:nvSpPr>
          <p:cNvPr id="3" name="Sisällön paikkamerkki 2"/>
          <p:cNvSpPr>
            <a:spLocks noGrp="1"/>
          </p:cNvSpPr>
          <p:nvPr>
            <p:ph idx="1"/>
          </p:nvPr>
        </p:nvSpPr>
        <p:spPr>
          <a:xfrm>
            <a:off x="457200" y="980728"/>
            <a:ext cx="8229600" cy="5145435"/>
          </a:xfrm>
        </p:spPr>
        <p:txBody>
          <a:bodyPr>
            <a:normAutofit fontScale="55000" lnSpcReduction="20000"/>
          </a:bodyPr>
          <a:lstStyle/>
          <a:p>
            <a:r>
              <a:rPr lang="fi-FI" dirty="0" smtClean="0"/>
              <a:t>henkilöresurssit yleensä </a:t>
            </a:r>
            <a:r>
              <a:rPr lang="fi-FI" dirty="0"/>
              <a:t>ja erityisesti </a:t>
            </a:r>
            <a:r>
              <a:rPr lang="fi-FI" dirty="0" err="1"/>
              <a:t>TE-toimiston</a:t>
            </a:r>
            <a:r>
              <a:rPr lang="fi-FI" dirty="0"/>
              <a:t> </a:t>
            </a:r>
            <a:r>
              <a:rPr lang="fi-FI" dirty="0" smtClean="0"/>
              <a:t>osalta koetaan puutteellisina lähes jokaisessa työntekijävastauksessa erityisesti sosiaalitoimen vastauksissa, mutta myös johtavien viranhaltijoiden vastauksissa</a:t>
            </a:r>
          </a:p>
          <a:p>
            <a:r>
              <a:rPr lang="fi-FI" dirty="0"/>
              <a:t>k</a:t>
            </a:r>
            <a:r>
              <a:rPr lang="fi-FI" dirty="0" smtClean="0"/>
              <a:t>oska </a:t>
            </a:r>
            <a:r>
              <a:rPr lang="fi-FI" b="1" dirty="0" smtClean="0"/>
              <a:t>resurssien </a:t>
            </a:r>
            <a:r>
              <a:rPr lang="fi-FI" b="1" dirty="0"/>
              <a:t>puute </a:t>
            </a:r>
            <a:r>
              <a:rPr lang="fi-FI" dirty="0" smtClean="0"/>
              <a:t>tulee niin vahvasti esiin kyselyn perusteella, tätä ei voida ohittaa: resurssipuute vähentää </a:t>
            </a:r>
            <a:r>
              <a:rPr lang="fi-FI" dirty="0" err="1" smtClean="0"/>
              <a:t>face</a:t>
            </a:r>
            <a:r>
              <a:rPr lang="fi-FI" dirty="0" smtClean="0"/>
              <a:t> to </a:t>
            </a:r>
            <a:r>
              <a:rPr lang="fi-FI" dirty="0" err="1" smtClean="0"/>
              <a:t>face</a:t>
            </a:r>
            <a:r>
              <a:rPr lang="fi-FI" dirty="0" smtClean="0"/>
              <a:t> –asiakastyötä, eivätkä videoneuvottelut voi korvata tästä aiheutuvia vuorovaikutuksellisia jne. ongelmia</a:t>
            </a:r>
          </a:p>
          <a:p>
            <a:r>
              <a:rPr lang="fi-FI" dirty="0"/>
              <a:t>v</a:t>
            </a:r>
            <a:r>
              <a:rPr lang="fi-FI" dirty="0" smtClean="0"/>
              <a:t>astaajat nostavat kuitenkin hyvänä </a:t>
            </a:r>
            <a:r>
              <a:rPr lang="fi-FI" dirty="0"/>
              <a:t>asiana </a:t>
            </a:r>
            <a:r>
              <a:rPr lang="fi-FI" dirty="0" smtClean="0"/>
              <a:t>esiin </a:t>
            </a:r>
            <a:r>
              <a:rPr lang="fi-FI" b="1" dirty="0" smtClean="0"/>
              <a:t>yhteistyö</a:t>
            </a:r>
            <a:r>
              <a:rPr lang="fi-FI" dirty="0" smtClean="0"/>
              <a:t>n:  sekä sosiaalitoimen että </a:t>
            </a:r>
            <a:r>
              <a:rPr lang="fi-FI" dirty="0" err="1" smtClean="0"/>
              <a:t>TE-toimen</a:t>
            </a:r>
            <a:r>
              <a:rPr lang="fi-FI" dirty="0" smtClean="0"/>
              <a:t> vastaajat pitävät yhteistyötä pääsääsääntöisesti hyvänä ja hedelmällisenä </a:t>
            </a:r>
            <a:r>
              <a:rPr lang="fi-FI" i="1" dirty="0" smtClean="0"/>
              <a:t>” toinen </a:t>
            </a:r>
            <a:r>
              <a:rPr lang="fi-FI" i="1" dirty="0"/>
              <a:t>täydentää </a:t>
            </a:r>
            <a:r>
              <a:rPr lang="fi-FI" i="1" dirty="0" smtClean="0"/>
              <a:t>toista”</a:t>
            </a:r>
            <a:r>
              <a:rPr lang="fi-FI" dirty="0" smtClean="0"/>
              <a:t>, mutta voidaan kysyä: </a:t>
            </a:r>
            <a:r>
              <a:rPr lang="fi-FI" dirty="0"/>
              <a:t>onko aikaa hoitaa koko </a:t>
            </a:r>
            <a:r>
              <a:rPr lang="fi-FI" dirty="0" smtClean="0"/>
              <a:t>yhteistyöverkostoa, </a:t>
            </a:r>
            <a:r>
              <a:rPr lang="fi-FI" dirty="0"/>
              <a:t>vaikka kahden </a:t>
            </a:r>
            <a:r>
              <a:rPr lang="fi-FI" dirty="0" smtClean="0"/>
              <a:t>”päätoimijan ”yhteistyö onkin </a:t>
            </a:r>
            <a:r>
              <a:rPr lang="fi-FI" dirty="0"/>
              <a:t>hyvää</a:t>
            </a:r>
            <a:r>
              <a:rPr lang="fi-FI" dirty="0" smtClean="0"/>
              <a:t>?</a:t>
            </a:r>
            <a:endParaRPr lang="fi-FI" dirty="0"/>
          </a:p>
          <a:p>
            <a:r>
              <a:rPr lang="fi-FI" dirty="0" smtClean="0"/>
              <a:t>Huolta herättää myös se, että </a:t>
            </a:r>
            <a:r>
              <a:rPr lang="fi-FI" b="1" dirty="0" smtClean="0"/>
              <a:t>aktivointiehdon </a:t>
            </a:r>
            <a:r>
              <a:rPr lang="fi-FI" b="1" dirty="0"/>
              <a:t>täyttävien asiakkaiden </a:t>
            </a:r>
            <a:r>
              <a:rPr lang="fi-FI" b="1" dirty="0" smtClean="0"/>
              <a:t>lukumäärä ei ole selkeästi hahmotettavissa</a:t>
            </a:r>
            <a:r>
              <a:rPr lang="fi-FI" dirty="0" smtClean="0"/>
              <a:t> , koska yhtenäistä </a:t>
            </a:r>
            <a:r>
              <a:rPr lang="fi-FI" dirty="0"/>
              <a:t>tilastoa </a:t>
            </a:r>
            <a:r>
              <a:rPr lang="fi-FI" dirty="0" smtClean="0"/>
              <a:t>–ja tai tilastointimenetelmää ole tällä hetkellä olemassa. </a:t>
            </a:r>
            <a:r>
              <a:rPr lang="fi-FI" dirty="0"/>
              <a:t>Ongelmaksi tämä </a:t>
            </a:r>
            <a:r>
              <a:rPr lang="fi-FI" dirty="0" smtClean="0"/>
              <a:t>muodostuu siinä tilanteessa,  </a:t>
            </a:r>
            <a:r>
              <a:rPr lang="fi-FI" dirty="0"/>
              <a:t>kun pitäisi tietää potentiaalisten asiakkaiden </a:t>
            </a:r>
            <a:r>
              <a:rPr lang="fi-FI" dirty="0" smtClean="0"/>
              <a:t>lukumäärä, jotta työskentelyyn </a:t>
            </a:r>
            <a:r>
              <a:rPr lang="fi-FI" dirty="0"/>
              <a:t>sitoutuvan henkilöstön </a:t>
            </a:r>
            <a:r>
              <a:rPr lang="fi-FI" dirty="0" smtClean="0"/>
              <a:t>määrä voitaisiin arvioida ja resursoida. </a:t>
            </a:r>
          </a:p>
          <a:p>
            <a:r>
              <a:rPr lang="fi-FI" dirty="0" smtClean="0"/>
              <a:t>Lisäksi tulevat lainsäädännölliset muutokset  (mm. ns. 300 </a:t>
            </a:r>
            <a:r>
              <a:rPr lang="fi-FI" dirty="0" err="1" smtClean="0"/>
              <a:t>pv:n</a:t>
            </a:r>
            <a:r>
              <a:rPr lang="fi-FI" dirty="0" smtClean="0"/>
              <a:t> </a:t>
            </a:r>
            <a:r>
              <a:rPr lang="fi-FI" dirty="0"/>
              <a:t>asiakkaiden tuleminen mukaan </a:t>
            </a:r>
            <a:r>
              <a:rPr lang="fi-FI" dirty="0" smtClean="0"/>
              <a:t>asiakasryhmäksi) vaikuttavat siihen, että asiakasmäärät kasvavat entisestään. Ajankohtainen kysymys onkin: </a:t>
            </a:r>
            <a:r>
              <a:rPr lang="fi-FI" b="1" dirty="0" smtClean="0"/>
              <a:t>pystyvätkö </a:t>
            </a:r>
            <a:r>
              <a:rPr lang="fi-FI" b="1" dirty="0" err="1"/>
              <a:t>TE-hallinto</a:t>
            </a:r>
            <a:r>
              <a:rPr lang="fi-FI" b="1" dirty="0"/>
              <a:t> ja kunnat vastaamaan tähän työmäärään</a:t>
            </a:r>
            <a:r>
              <a:rPr lang="fi-FI" b="1" dirty="0" smtClean="0"/>
              <a:t>?    </a:t>
            </a:r>
            <a:r>
              <a:rPr lang="fi-FI" dirty="0" smtClean="0"/>
              <a:t>(pohjautuu harjoitustyön tuloksiin)</a:t>
            </a:r>
          </a:p>
          <a:p>
            <a:pPr marL="0" indent="0">
              <a:buNone/>
            </a:pPr>
            <a:r>
              <a:rPr lang="fi-FI" dirty="0" smtClean="0"/>
              <a:t>&gt;     Sosiaalihuollon lähijohdon työkokous tammikuussa 2015 keskittyy selvityksen   tuloksiin ja teemaan  tarkemmin     </a:t>
            </a:r>
            <a:endParaRPr lang="fi-FI"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43820" y="6217815"/>
            <a:ext cx="2855435" cy="404663"/>
          </a:xfrm>
          <a:prstGeom prst="rect">
            <a:avLst/>
          </a:prstGeom>
          <a:noFill/>
          <a:ln>
            <a:noFill/>
          </a:ln>
        </p:spPr>
      </p:pic>
    </p:spTree>
    <p:extLst>
      <p:ext uri="{BB962C8B-B14F-4D97-AF65-F5344CB8AC3E}">
        <p14:creationId xmlns:p14="http://schemas.microsoft.com/office/powerpoint/2010/main" val="773836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8712967" cy="5904656"/>
          </a:xfrm>
          <a:prstGeom prst="rect">
            <a:avLst/>
          </a:prstGeom>
          <a:noFill/>
        </p:spPr>
      </p:pic>
    </p:spTree>
    <p:extLst>
      <p:ext uri="{BB962C8B-B14F-4D97-AF65-F5344CB8AC3E}">
        <p14:creationId xmlns:p14="http://schemas.microsoft.com/office/powerpoint/2010/main" val="602004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0528" y="274638"/>
            <a:ext cx="9577064" cy="778098"/>
          </a:xfrm>
        </p:spPr>
        <p:txBody>
          <a:bodyPr>
            <a:normAutofit fontScale="90000"/>
          </a:bodyPr>
          <a:lstStyle/>
          <a:p>
            <a:r>
              <a:rPr lang="fi-FI" b="1" dirty="0" smtClean="0"/>
              <a:t> </a:t>
            </a:r>
            <a:r>
              <a:rPr lang="fi-FI" sz="2700" b="1" dirty="0" smtClean="0"/>
              <a:t>II</a:t>
            </a:r>
            <a:r>
              <a:rPr lang="fi-FI" b="1" dirty="0" smtClean="0"/>
              <a:t> </a:t>
            </a:r>
            <a:r>
              <a:rPr lang="fi-FI" sz="2700" b="1" i="1" dirty="0" smtClean="0"/>
              <a:t>Nuorten ääni esiin hyvinvoinnin kokemus case –tiedonkeruun kautta</a:t>
            </a:r>
            <a:r>
              <a:rPr lang="fi-FI" sz="2700" i="1" dirty="0" smtClean="0"/>
              <a:t/>
            </a:r>
            <a:br>
              <a:rPr lang="fi-FI" sz="2700" i="1" dirty="0" smtClean="0"/>
            </a:br>
            <a:endParaRPr lang="fi-FI" sz="2700" dirty="0"/>
          </a:p>
        </p:txBody>
      </p:sp>
      <p:sp>
        <p:nvSpPr>
          <p:cNvPr id="3" name="Sisällön paikkamerkki 2"/>
          <p:cNvSpPr>
            <a:spLocks noGrp="1"/>
          </p:cNvSpPr>
          <p:nvPr>
            <p:ph idx="1"/>
          </p:nvPr>
        </p:nvSpPr>
        <p:spPr>
          <a:xfrm>
            <a:off x="457200" y="980728"/>
            <a:ext cx="8229600" cy="5145435"/>
          </a:xfrm>
        </p:spPr>
        <p:txBody>
          <a:bodyPr>
            <a:normAutofit fontScale="55000" lnSpcReduction="20000"/>
          </a:bodyPr>
          <a:lstStyle/>
          <a:p>
            <a:pPr marL="285750" indent="-285750"/>
            <a:r>
              <a:rPr lang="fi-FI" dirty="0" err="1" smtClean="0"/>
              <a:t>SONet</a:t>
            </a:r>
            <a:r>
              <a:rPr lang="fi-FI" dirty="0" smtClean="0"/>
              <a:t> </a:t>
            </a:r>
            <a:r>
              <a:rPr lang="fi-FI" dirty="0" err="1" smtClean="0"/>
              <a:t>BOTNIAn</a:t>
            </a:r>
            <a:r>
              <a:rPr lang="fi-FI" dirty="0" smtClean="0"/>
              <a:t> aloitteesta toteutettiin kesällä 2014 </a:t>
            </a:r>
            <a:r>
              <a:rPr lang="fi-FI" dirty="0" err="1" smtClean="0"/>
              <a:t>kokemuscase</a:t>
            </a:r>
            <a:r>
              <a:rPr lang="fi-FI" dirty="0" smtClean="0"/>
              <a:t> -kartoitus, koska nuorten hyvinvoinnista haluttiin lisätietoa nimenomaan kokemusnäkökulman kautta.</a:t>
            </a:r>
          </a:p>
          <a:p>
            <a:pPr marL="285750" indent="-285750"/>
            <a:r>
              <a:rPr lang="fi-FI" dirty="0" smtClean="0"/>
              <a:t>Nuorten kokemustietoa hyvinvoinnista kartoittivat Seinäjoen ammattikorkeakoulun sosionomiopiskelijat osana tutkimus-, kehitys- ja innovaatiotoimintaan liittyvää TKI- harjoitteluaan, jonka puitteissa opiskelijat tekivät haastattelut</a:t>
            </a:r>
          </a:p>
          <a:p>
            <a:pPr marL="285750" indent="-285750"/>
            <a:r>
              <a:rPr lang="fi-FI" dirty="0" smtClean="0"/>
              <a:t>Haastattelut  (24) toteutettiin </a:t>
            </a:r>
            <a:r>
              <a:rPr lang="fi-FI" dirty="0"/>
              <a:t>ja niitä myös taustoitettiin muutamalla vuoden 2012 hyvinvointibarometritutkimuksesta valitulla kysymyksellä sekä eri väestöryhmien hyvinvointia kuvaavalla </a:t>
            </a:r>
            <a:r>
              <a:rPr lang="fi-FI" dirty="0" smtClean="0"/>
              <a:t>koostekuviolla</a:t>
            </a:r>
            <a:endParaRPr lang="fi-FI" dirty="0"/>
          </a:p>
          <a:p>
            <a:r>
              <a:rPr lang="fi-FI" dirty="0"/>
              <a:t>Opiskelijat suorittivat </a:t>
            </a:r>
            <a:r>
              <a:rPr lang="fi-FI" dirty="0" smtClean="0"/>
              <a:t>nuorten /nuorten aikuisten haastattelut Etelä-Pohjanmaalla kesällä </a:t>
            </a:r>
            <a:r>
              <a:rPr lang="fi-FI" dirty="0"/>
              <a:t>2014 </a:t>
            </a:r>
            <a:r>
              <a:rPr lang="fi-FI" dirty="0" smtClean="0"/>
              <a:t>harjoitustyönä </a:t>
            </a:r>
            <a:r>
              <a:rPr lang="fi-FI" dirty="0"/>
              <a:t>pääasiassa yksilö -, mutta myös pari- tai ryhmähaastatteluina heidän valitsemissaan paikoissa</a:t>
            </a:r>
            <a:r>
              <a:rPr lang="fi-FI" dirty="0" smtClean="0"/>
              <a:t>.  Haastatellut asuivat maakuntakeskuksessa, keskikokoisessa taajamassa ja haja-asutusalueella.</a:t>
            </a:r>
          </a:p>
          <a:p>
            <a:r>
              <a:rPr lang="fi-FI" dirty="0" smtClean="0"/>
              <a:t>Tästä aineistosta </a:t>
            </a:r>
            <a:r>
              <a:rPr lang="fi-FI" dirty="0" err="1" smtClean="0"/>
              <a:t>SeAMK:n</a:t>
            </a:r>
            <a:r>
              <a:rPr lang="fi-FI" dirty="0" smtClean="0"/>
              <a:t> Päivi Rinne ja </a:t>
            </a:r>
            <a:r>
              <a:rPr lang="fi-FI" dirty="0" err="1" smtClean="0"/>
              <a:t>SONet</a:t>
            </a:r>
            <a:r>
              <a:rPr lang="fi-FI" dirty="0" smtClean="0"/>
              <a:t> </a:t>
            </a:r>
            <a:r>
              <a:rPr lang="fi-FI" dirty="0" err="1" smtClean="0"/>
              <a:t>BOTNIAn</a:t>
            </a:r>
            <a:r>
              <a:rPr lang="fi-FI" dirty="0" smtClean="0"/>
              <a:t> Anne Saarijärvi ovat kirjoittaneet artikkelin Etelä-Pohjanmaan hyvinvointikatsaus 2014 –verkkojulkaisuun </a:t>
            </a:r>
            <a:r>
              <a:rPr lang="fi-FI" dirty="0" smtClean="0">
                <a:hlinkClick r:id="rId2"/>
              </a:rPr>
              <a:t>http://www.epliitto.fi/?page=hyvinvointikatsaus</a:t>
            </a:r>
            <a:endParaRPr lang="fi-FI" dirty="0" smtClean="0"/>
          </a:p>
          <a:p>
            <a:r>
              <a:rPr lang="fi-FI" dirty="0" smtClean="0"/>
              <a:t>Artikkeli </a:t>
            </a:r>
            <a:r>
              <a:rPr lang="fi-FI" dirty="0"/>
              <a:t>on kirjoitettu dokumentoitujen </a:t>
            </a:r>
            <a:r>
              <a:rPr lang="fi-FI" dirty="0" smtClean="0"/>
              <a:t>haastattelujen pohjalta ja siinä on </a:t>
            </a:r>
            <a:r>
              <a:rPr lang="fi-FI" dirty="0"/>
              <a:t>haluttu nostaa mahdollisimman paljon esille </a:t>
            </a:r>
            <a:r>
              <a:rPr lang="fi-FI" i="1" dirty="0"/>
              <a:t>nuorten ääntä ja nuorten vastaajien tapaa puhua hyvinvoinnista, nuorten hyvinvointiin vaikuttavista tekijöistä sekä hyvinvointipalveluita koskevista kokemuksista ja mielipiteistä</a:t>
            </a:r>
            <a:r>
              <a:rPr lang="fi-FI" dirty="0"/>
              <a:t>. </a:t>
            </a:r>
          </a:p>
        </p:txBody>
      </p:sp>
      <p:pic>
        <p:nvPicPr>
          <p:cNvPr id="4" name="Kuva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860" y="6093296"/>
            <a:ext cx="2520280" cy="432514"/>
          </a:xfrm>
          <a:prstGeom prst="rect">
            <a:avLst/>
          </a:prstGeom>
          <a:noFill/>
          <a:ln>
            <a:noFill/>
          </a:ln>
        </p:spPr>
      </p:pic>
    </p:spTree>
    <p:extLst>
      <p:ext uri="{BB962C8B-B14F-4D97-AF65-F5344CB8AC3E}">
        <p14:creationId xmlns:p14="http://schemas.microsoft.com/office/powerpoint/2010/main" val="1903996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smtClean="0"/>
              <a:t>Vastaajien taustatietoja</a:t>
            </a:r>
            <a:r>
              <a:rPr lang="fi-FI" dirty="0" smtClean="0"/>
              <a:t> </a:t>
            </a:r>
            <a:r>
              <a:rPr lang="fi-FI" dirty="0"/>
              <a:t/>
            </a:r>
            <a:br>
              <a:rPr lang="fi-FI" dirty="0"/>
            </a:br>
            <a:endParaRPr lang="fi-FI" dirty="0"/>
          </a:p>
        </p:txBody>
      </p:sp>
      <p:pic>
        <p:nvPicPr>
          <p:cNvPr id="4" name="Sisällön paikkamerkki 3" descr="cid:image002.png@01D003ED.B9C71970"/>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755576" y="1268760"/>
            <a:ext cx="7416824" cy="4464495"/>
          </a:xfrm>
          <a:prstGeom prst="rect">
            <a:avLst/>
          </a:prstGeom>
          <a:noFill/>
          <a:ln>
            <a:noFill/>
          </a:ln>
        </p:spPr>
      </p:pic>
    </p:spTree>
    <p:extLst>
      <p:ext uri="{BB962C8B-B14F-4D97-AF65-F5344CB8AC3E}">
        <p14:creationId xmlns:p14="http://schemas.microsoft.com/office/powerpoint/2010/main" val="1904896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dirty="0" smtClean="0"/>
              <a:t>Vastaajien taustatietoja</a:t>
            </a:r>
            <a:endParaRPr lang="fi-FI" dirty="0"/>
          </a:p>
        </p:txBody>
      </p:sp>
      <p:pic>
        <p:nvPicPr>
          <p:cNvPr id="4" name="Sisällön paikkamerkki 3" descr="cid:image004.png@01D003EB.EB8E3DF0"/>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457200" y="1890459"/>
            <a:ext cx="8229600" cy="3945444"/>
          </a:xfrm>
          <a:prstGeom prst="rect">
            <a:avLst/>
          </a:prstGeom>
          <a:noFill/>
          <a:ln>
            <a:noFill/>
          </a:ln>
        </p:spPr>
      </p:pic>
    </p:spTree>
    <p:extLst>
      <p:ext uri="{BB962C8B-B14F-4D97-AF65-F5344CB8AC3E}">
        <p14:creationId xmlns:p14="http://schemas.microsoft.com/office/powerpoint/2010/main" val="151821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634082"/>
          </a:xfrm>
        </p:spPr>
        <p:txBody>
          <a:bodyPr>
            <a:normAutofit fontScale="90000"/>
          </a:bodyPr>
          <a:lstStyle/>
          <a:p>
            <a:r>
              <a:rPr lang="fi-FI" sz="2800" b="1" i="1" dirty="0"/>
              <a:t>Poimintoja tuloksista:</a:t>
            </a:r>
            <a:br>
              <a:rPr lang="fi-FI" sz="2800" b="1" i="1" dirty="0"/>
            </a:br>
            <a:r>
              <a:rPr lang="fi-FI" sz="2800" b="1" i="1" dirty="0"/>
              <a:t>Hyvinvointia on ihmissuhteiden ja opiskelun sujuminen</a:t>
            </a:r>
            <a:r>
              <a:rPr lang="fi-FI" sz="2800" dirty="0"/>
              <a:t/>
            </a:r>
            <a:br>
              <a:rPr lang="fi-FI" sz="2800" dirty="0"/>
            </a:br>
            <a:endParaRPr lang="fi-FI" sz="2800" dirty="0"/>
          </a:p>
        </p:txBody>
      </p:sp>
      <p:sp>
        <p:nvSpPr>
          <p:cNvPr id="3" name="Sisällön paikkamerkki 2"/>
          <p:cNvSpPr>
            <a:spLocks noGrp="1"/>
          </p:cNvSpPr>
          <p:nvPr>
            <p:ph idx="1"/>
          </p:nvPr>
        </p:nvSpPr>
        <p:spPr>
          <a:xfrm>
            <a:off x="457200" y="692696"/>
            <a:ext cx="8229600" cy="5400833"/>
          </a:xfrm>
        </p:spPr>
        <p:txBody>
          <a:bodyPr>
            <a:normAutofit fontScale="62500" lnSpcReduction="20000"/>
          </a:bodyPr>
          <a:lstStyle/>
          <a:p>
            <a:pPr marL="0" indent="0">
              <a:buNone/>
            </a:pPr>
            <a:r>
              <a:rPr lang="fi-FI" dirty="0"/>
              <a:t>Nuorten yksinäisyys </a:t>
            </a:r>
            <a:r>
              <a:rPr lang="fi-FI" dirty="0" smtClean="0"/>
              <a:t>huolettaa. </a:t>
            </a:r>
            <a:r>
              <a:rPr lang="fi-FI" dirty="0"/>
              <a:t>Kokemus ulkopuolisuudesta ja porukkaan kuulumattomuudesta koetaan hyvinvoinnin uhkatekijänä.  Kyky avoimuuteen ja sosiaalisuuteen edistää hyvinvointia, mutta siihen liittyy eroja nuorten kesken. </a:t>
            </a:r>
          </a:p>
          <a:p>
            <a:pPr marL="0" indent="0">
              <a:buNone/>
            </a:pPr>
            <a:r>
              <a:rPr lang="fi-FI" i="1" dirty="0"/>
              <a:t>	</a:t>
            </a:r>
            <a:r>
              <a:rPr lang="fi-FI" i="1" dirty="0" smtClean="0"/>
              <a:t> ”</a:t>
            </a:r>
            <a:r>
              <a:rPr lang="fi-FI" i="1" dirty="0"/>
              <a:t>Toiset on avoimempia, toiset ovat sulkeutuvia. Niin että ne, jotka </a:t>
            </a:r>
            <a:r>
              <a:rPr lang="fi-FI" i="1" dirty="0" smtClean="0"/>
              <a:t>	jää  toisten </a:t>
            </a:r>
            <a:r>
              <a:rPr lang="fi-FI" i="1" dirty="0"/>
              <a:t>jalkoihin niin ne </a:t>
            </a:r>
            <a:r>
              <a:rPr lang="fi-FI" i="1" dirty="0" err="1"/>
              <a:t>sitte</a:t>
            </a:r>
            <a:r>
              <a:rPr lang="fi-FI" i="1" dirty="0"/>
              <a:t> jää. Niitten </a:t>
            </a:r>
            <a:r>
              <a:rPr lang="fi-FI" i="1" dirty="0" err="1"/>
              <a:t>pitäis</a:t>
            </a:r>
            <a:r>
              <a:rPr lang="fi-FI" i="1" dirty="0"/>
              <a:t> </a:t>
            </a:r>
            <a:r>
              <a:rPr lang="fi-FI" i="1" dirty="0" err="1"/>
              <a:t>siä</a:t>
            </a:r>
            <a:r>
              <a:rPr lang="fi-FI" i="1" dirty="0"/>
              <a:t> </a:t>
            </a:r>
            <a:r>
              <a:rPr lang="fi-FI" i="1" dirty="0" err="1"/>
              <a:t>koulussaki</a:t>
            </a:r>
            <a:r>
              <a:rPr lang="fi-FI" i="1" dirty="0"/>
              <a:t> </a:t>
            </a:r>
            <a:r>
              <a:rPr lang="fi-FI" i="1" dirty="0" smtClean="0"/>
              <a:t>	saada </a:t>
            </a:r>
            <a:r>
              <a:rPr lang="fi-FI" i="1" dirty="0"/>
              <a:t>ne panostamaan siihen yhteistyöhön ja yhteisymmärrykseen.”</a:t>
            </a:r>
            <a:r>
              <a:rPr lang="fi-FI" dirty="0"/>
              <a:t> </a:t>
            </a:r>
            <a:r>
              <a:rPr lang="fi-FI" dirty="0" smtClean="0"/>
              <a:t>   	                                                                                                           (</a:t>
            </a:r>
            <a:r>
              <a:rPr lang="fi-FI" dirty="0"/>
              <a:t>M 24v</a:t>
            </a:r>
            <a:r>
              <a:rPr lang="fi-FI" dirty="0" smtClean="0"/>
              <a:t>)</a:t>
            </a:r>
          </a:p>
          <a:p>
            <a:pPr marL="0" indent="0">
              <a:buNone/>
            </a:pPr>
            <a:r>
              <a:rPr lang="fi-FI" dirty="0" smtClean="0"/>
              <a:t>Hyvinvointia </a:t>
            </a:r>
            <a:r>
              <a:rPr lang="fi-FI" dirty="0"/>
              <a:t>vaarantavat </a:t>
            </a:r>
            <a:r>
              <a:rPr lang="fi-FI" dirty="0" smtClean="0"/>
              <a:t>myös </a:t>
            </a:r>
            <a:r>
              <a:rPr lang="fi-FI" i="1" dirty="0" smtClean="0"/>
              <a:t>päihteet</a:t>
            </a:r>
            <a:r>
              <a:rPr lang="fi-FI" i="1" dirty="0"/>
              <a:t>, rahanpuute ja huoli </a:t>
            </a:r>
            <a:r>
              <a:rPr lang="fi-FI" i="1" dirty="0" smtClean="0"/>
              <a:t>työstä:</a:t>
            </a:r>
          </a:p>
          <a:p>
            <a:pPr marL="0" indent="0">
              <a:buNone/>
            </a:pPr>
            <a:r>
              <a:rPr lang="fi-FI" i="1" dirty="0"/>
              <a:t>	</a:t>
            </a:r>
            <a:r>
              <a:rPr lang="fi-FI" i="1" dirty="0" smtClean="0"/>
              <a:t>”</a:t>
            </a:r>
            <a:r>
              <a:rPr lang="fi-FI" i="1" dirty="0"/>
              <a:t>Ihmiset koko ajan korkeasti kouluttautuu, niin tulee paljon </a:t>
            </a:r>
            <a:r>
              <a:rPr lang="fi-FI" i="1" dirty="0" smtClean="0"/>
              <a:t>	korkeakoulutettuja </a:t>
            </a:r>
            <a:r>
              <a:rPr lang="fi-FI" i="1" dirty="0"/>
              <a:t>ja on hirveän vähän duunareita. Sitten tulee </a:t>
            </a:r>
            <a:r>
              <a:rPr lang="fi-FI" i="1" dirty="0" smtClean="0"/>
              <a:t>	paljon 	työttömyyttä</a:t>
            </a:r>
            <a:r>
              <a:rPr lang="fi-FI" i="1" dirty="0"/>
              <a:t>. Olisi paljon nuoria jotka tekisi sitä työtä mutta </a:t>
            </a:r>
            <a:r>
              <a:rPr lang="fi-FI" i="1" dirty="0" smtClean="0"/>
              <a:t>	toisaalta </a:t>
            </a:r>
            <a:r>
              <a:rPr lang="fi-FI" i="1" dirty="0"/>
              <a:t>tulee </a:t>
            </a:r>
            <a:r>
              <a:rPr lang="fi-FI" i="1" dirty="0" smtClean="0"/>
              <a:t>paljon </a:t>
            </a:r>
            <a:r>
              <a:rPr lang="fi-FI" i="1" dirty="0"/>
              <a:t>työttömiä. On niin paljon korkeakoulutettuja ei </a:t>
            </a:r>
            <a:r>
              <a:rPr lang="fi-FI" i="1" dirty="0" smtClean="0"/>
              <a:t>	</a:t>
            </a:r>
            <a:r>
              <a:rPr lang="fi-FI" i="1" dirty="0" err="1" smtClean="0"/>
              <a:t>oo</a:t>
            </a:r>
            <a:r>
              <a:rPr lang="fi-FI" i="1" dirty="0" smtClean="0"/>
              <a:t> </a:t>
            </a:r>
            <a:r>
              <a:rPr lang="fi-FI" i="1" dirty="0"/>
              <a:t>perusduunareita </a:t>
            </a:r>
            <a:r>
              <a:rPr lang="fi-FI" i="1" dirty="0" smtClean="0"/>
              <a:t>enää </a:t>
            </a:r>
            <a:r>
              <a:rPr lang="fi-FI" i="1" dirty="0"/>
              <a:t>niin paljon, sen takia työpaikkoja ei ole niin </a:t>
            </a:r>
            <a:r>
              <a:rPr lang="fi-FI" i="1" dirty="0" smtClean="0"/>
              <a:t>	paljon </a:t>
            </a:r>
            <a:r>
              <a:rPr lang="fi-FI" i="1" dirty="0"/>
              <a:t>nuorilla.”</a:t>
            </a:r>
            <a:r>
              <a:rPr lang="fi-FI" dirty="0"/>
              <a:t> (M 24v) </a:t>
            </a:r>
            <a:endParaRPr lang="fi-FI" dirty="0" smtClean="0"/>
          </a:p>
          <a:p>
            <a:pPr marL="0" indent="0">
              <a:buNone/>
            </a:pPr>
            <a:r>
              <a:rPr lang="fi-FI" dirty="0" smtClean="0"/>
              <a:t>Myös kulutusyhteiskunta luo paineita pärjäämiselle ja raha tuottaa ongelmia: </a:t>
            </a:r>
            <a:r>
              <a:rPr lang="fi-FI" i="1" dirty="0" smtClean="0"/>
              <a:t>”</a:t>
            </a:r>
            <a:r>
              <a:rPr lang="fi-FI" i="1" dirty="0"/>
              <a:t>Pikavippi </a:t>
            </a:r>
            <a:r>
              <a:rPr lang="fi-FI" i="1" dirty="0" err="1"/>
              <a:t>pitäis</a:t>
            </a:r>
            <a:r>
              <a:rPr lang="fi-FI" i="1" dirty="0"/>
              <a:t> poistaa kokonaan Suomesta tai ylipäätänsä </a:t>
            </a:r>
            <a:r>
              <a:rPr lang="fi-FI" i="1" dirty="0" err="1"/>
              <a:t>pitäis</a:t>
            </a:r>
            <a:r>
              <a:rPr lang="fi-FI" i="1" dirty="0"/>
              <a:t> kokonaan poistaa.”</a:t>
            </a:r>
            <a:r>
              <a:rPr lang="fi-FI" dirty="0"/>
              <a:t>  (M 22v</a:t>
            </a:r>
            <a:r>
              <a:rPr lang="fi-FI" dirty="0" smtClean="0"/>
              <a:t>)</a:t>
            </a:r>
          </a:p>
          <a:p>
            <a:pPr marL="0" indent="0">
              <a:buNone/>
            </a:pPr>
            <a:r>
              <a:rPr lang="fi-FI" dirty="0" smtClean="0"/>
              <a:t>Oma aktiivisuus on tärkeää yleensä eli aktiivisuus </a:t>
            </a:r>
            <a:r>
              <a:rPr lang="fi-FI" dirty="0"/>
              <a:t>ja omatoimisuuden kehittyminen </a:t>
            </a:r>
            <a:r>
              <a:rPr lang="fi-FI" dirty="0" smtClean="0"/>
              <a:t>nähdään </a:t>
            </a:r>
            <a:r>
              <a:rPr lang="fi-FI" dirty="0"/>
              <a:t>ratkaisevana asiana elämässä menestymisen kannalta</a:t>
            </a:r>
          </a:p>
          <a:p>
            <a:endParaRPr lang="fi-FI" dirty="0"/>
          </a:p>
          <a:p>
            <a:endParaRPr lang="fi-FI" dirty="0"/>
          </a:p>
          <a:p>
            <a:endParaRPr lang="fi-FI"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1860" y="6021288"/>
            <a:ext cx="2520280" cy="504056"/>
          </a:xfrm>
          <a:prstGeom prst="rect">
            <a:avLst/>
          </a:prstGeom>
          <a:noFill/>
          <a:ln>
            <a:noFill/>
          </a:ln>
        </p:spPr>
      </p:pic>
    </p:spTree>
    <p:extLst>
      <p:ext uri="{BB962C8B-B14F-4D97-AF65-F5344CB8AC3E}">
        <p14:creationId xmlns:p14="http://schemas.microsoft.com/office/powerpoint/2010/main" val="262406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1345</Words>
  <Application>Microsoft Office PowerPoint</Application>
  <PresentationFormat>Näytössä katseltava diaesitys (4:3)</PresentationFormat>
  <Paragraphs>96</Paragraphs>
  <Slides>15</Slides>
  <Notes>1</Notes>
  <HiddenSlides>0</HiddenSlides>
  <MMClips>0</MMClips>
  <ScaleCrop>false</ScaleCrop>
  <HeadingPairs>
    <vt:vector size="4" baseType="variant">
      <vt:variant>
        <vt:lpstr>Teema</vt:lpstr>
      </vt:variant>
      <vt:variant>
        <vt:i4>1</vt:i4>
      </vt:variant>
      <vt:variant>
        <vt:lpstr>Dian otsikot</vt:lpstr>
      </vt:variant>
      <vt:variant>
        <vt:i4>15</vt:i4>
      </vt:variant>
    </vt:vector>
  </HeadingPairs>
  <TitlesOfParts>
    <vt:vector size="16" baseType="lpstr">
      <vt:lpstr>Office-teema</vt:lpstr>
      <vt:lpstr>SONet BOTNIAn Etelä-Pohjanmaan alueellinen ohjausryhmä 15.12.2014 -ajankohtaiskatsaus ja koottua  tietoa maakunnasta</vt:lpstr>
      <vt:lpstr>Ajankohtaista EP:n sosiaalialan käytännönläheisessä kehittämisessä (loppuvuosi 2014)</vt:lpstr>
      <vt:lpstr>I  AKTIVOINTITYÖN RESURSSIT ETELÄ-POHJANMAAN KUNNISSA – uusintakartoitus 2014 </vt:lpstr>
      <vt:lpstr>Alustavia tuloksia:</vt:lpstr>
      <vt:lpstr>PowerPoint-esitys</vt:lpstr>
      <vt:lpstr> II Nuorten ääni esiin hyvinvoinnin kokemus case –tiedonkeruun kautta </vt:lpstr>
      <vt:lpstr>Vastaajien taustatietoja  </vt:lpstr>
      <vt:lpstr>Vastaajien taustatietoja</vt:lpstr>
      <vt:lpstr>Poimintoja tuloksista: Hyvinvointia on ihmissuhteiden ja opiskelun sujuminen </vt:lpstr>
      <vt:lpstr>Poimintoja tuloksista: Helppo pääsy ja kiireetön paneutuva kohtaaminen</vt:lpstr>
      <vt:lpstr>Henkilökohtaista opastusta  ja palvelua ja monipuolisia aputoimistoja tarvitaan: :</vt:lpstr>
      <vt:lpstr>Sähköistä palvelua vai ei? </vt:lpstr>
      <vt:lpstr>Sähköistä palvelua- kyllä ja ei!</vt:lpstr>
      <vt:lpstr>Pohdintaa:</vt:lpstr>
      <vt:lpstr>Lopuksi</vt:lpstr>
    </vt:vector>
  </TitlesOfParts>
  <Company>Seinäjoen koulutuskuntayhtymä</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SONet BOTNIAn Etelä-Pohjanmaan alueellinen ohjausryhmä 15.12.2014</dc:title>
  <dc:creator>Saarijärvi, Anne</dc:creator>
  <cp:lastModifiedBy>Saarijärvi, Anne</cp:lastModifiedBy>
  <cp:revision>3</cp:revision>
  <dcterms:created xsi:type="dcterms:W3CDTF">2014-12-08T08:51:24Z</dcterms:created>
  <dcterms:modified xsi:type="dcterms:W3CDTF">2014-12-15T07:43:04Z</dcterms:modified>
</cp:coreProperties>
</file>