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  <p:sldMasterId id="2147484020" r:id="rId3"/>
  </p:sldMasterIdLst>
  <p:notesMasterIdLst>
    <p:notesMasterId r:id="rId14"/>
  </p:notesMasterIdLst>
  <p:sldIdLst>
    <p:sldId id="257" r:id="rId4"/>
    <p:sldId id="266" r:id="rId5"/>
    <p:sldId id="272" r:id="rId6"/>
    <p:sldId id="279" r:id="rId7"/>
    <p:sldId id="276" r:id="rId8"/>
    <p:sldId id="277" r:id="rId9"/>
    <p:sldId id="278" r:id="rId10"/>
    <p:sldId id="262" r:id="rId11"/>
    <p:sldId id="280" r:id="rId12"/>
    <p:sldId id="281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1D90D-FD4C-4267-AA69-418F2EAA3174}" type="datetimeFigureOut">
              <a:rPr lang="fi-FI" smtClean="0"/>
              <a:t>15.12.2014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6687-408C-4966-A9CD-5D11643315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18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E136E-CD9A-4914-905C-0252018B7C85}" type="slidenum">
              <a:rPr lang="fi-FI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62894E-0248-48EB-BC30-E0971AF95B88}" type="slidenum">
              <a:rPr lang="fi-FI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C83129-1654-4EF7-B967-0F3D110A3052}" type="datetime1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DBF5F9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9513E53-7090-47A4-BD30-3676CC46DFD6}" type="slidenum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166509-18D7-4BD5-9725-568038AE8F9C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4BD8B-6297-4105-87EB-3C760ACBFA03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0DFE39AE-C256-4713-99B2-36450C2E2608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896D94-6D95-41B2-9E68-1E3EA2E5293B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F2E1EF7A-961B-47BE-B0D1-A8BBC50F19E4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7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8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533B6EAF-F74F-45DA-AF6B-D65E5303C1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86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82643E3D-71B7-4865-B99C-7F24CECC7C91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552A5973-4E31-4545-B375-F689F49CA5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85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6976E0B3-505A-42C7-8337-A5E025930823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15C81927-A32F-4E1F-8F09-934BADF4B8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559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3327883B-897C-4B85-9A45-EDA069BEA059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E694D830-3CE3-49A2-9B42-15C0A6517BE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333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BA06DEF6-013D-48E9-AEC9-F609D8BCB607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3F60D5EF-F4D5-4F49-93D4-F82ABBA5A9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082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9A2A5254-5AA2-444A-A120-094CF4426693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B523FEED-675F-4E5C-A3CA-381C5914FA1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315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A1DCC2BA-0475-4EBF-93DC-E0F8A3F7ED4E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8F53819B-E13A-44E7-AC68-97026775D1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7335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99682600-32B8-42E2-B72D-FB56E26975D7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6C70A19F-E03B-48AF-B314-D32C49F0C0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1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E13EEF-DC0A-41CE-BD00-AC356FAFD001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D574D-0A13-4138-8A61-C1D5D20842E7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86FC2374-E51B-4E2B-8F7C-20C56547DC5E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E3B23BEE-C6A9-4EE3-9AF8-49108ACB3F5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412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D218A026-E9BB-4D53-A186-9C71B1623781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808852A5-A503-4C87-AA76-B0BD5E9594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6535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F7FA9D04-2571-419F-9BD5-E48FCA6EF8C0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E43DC874-81D8-49CA-B8B6-AC595534F8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324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38A8BD-81D0-45EC-9A9F-6BFBA1F03922}" type="datetime1">
              <a:rPr lang="fi-FI"/>
              <a:pPr>
                <a:defRPr/>
              </a:pPr>
              <a:t>15.12.2014</a:t>
            </a:fld>
            <a:endParaRPr lang="fi-FI"/>
          </a:p>
        </p:txBody>
      </p:sp>
      <p:sp>
        <p:nvSpPr>
          <p:cNvPr id="7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8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A1839F-96A1-4530-9F16-329BE4D8E6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022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6FB1-560C-4144-B9C6-D995829D3008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B9A2-6582-40E9-82C0-FA3D8985351C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8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54696CB-4C96-40DC-B89E-FBFD12393FDD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DE7549-FF2B-45ED-8A7F-3617ED39E1FA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7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D81C-384C-47E9-9491-96F703546FEF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7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50AB-C7C8-4011-A198-333D9E13CC66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440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6232F-B956-4C2A-9293-FE0A0F952125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8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9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0363-7969-428A-9B7B-B86E50160BDD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54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D7EF-B687-4188-AA31-FC93C027E95B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5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AC8F-00B6-433B-9F55-3F3AD77142D5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26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C02B-4980-40B7-B23E-94050F821430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3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4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B250-FF10-4D42-9A30-FB2056F48DC2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DB908B-57DB-43AA-80F4-8254FAE64036}" type="datetime1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DBF5F9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73A6E4C5-2812-4A73-815B-C10805E6D06A}" type="slidenum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8FCA-2EEC-4D53-B20B-2FB4FAC70C3A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7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B8EC-3D35-4CB7-88BD-E0DCB0D3B7F0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40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9458C6-0EC1-444A-A551-18F9D1574A82}" type="datetime1">
              <a:rPr lang="fi-FI">
                <a:solidFill>
                  <a:srgbClr val="F4E7ED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F4E7ED"/>
              </a:solidFill>
            </a:endParaRPr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>
                <a:solidFill>
                  <a:srgbClr val="F4E7ED"/>
                </a:solidFill>
              </a:rPr>
              <a:t>Ketterä moniosaaja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B320C4-E4CC-44D9-90B2-862466F2F38F}" type="slidenum">
              <a:rPr lang="fi-FI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96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E437-82AD-4255-87D8-9EC8369FBAD7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67C8-3464-4736-84FF-A4B41375CAA4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51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327FFF-7D95-44A1-B29A-F62EA9363BAD}" type="datetime1">
              <a:rPr lang="fi-FI">
                <a:solidFill>
                  <a:srgbClr val="B13F9A"/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4FEAF11-EF6D-4D07-80F0-A8D1482EE25A}" type="slidenum">
              <a:rPr lang="fi-FI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8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8BBCC3-121B-482D-A11F-97FA8D3476B3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6B507-3302-40DE-88BA-4B63CB0AFD0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0033EF-5156-411C-8E3E-E3B5746711CB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B7BC9B-E648-4AE0-A8DB-3E9FFAE68EE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E2A955-47BF-4448-A3C0-AE0E9BD0827B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86952F-BF35-4739-835A-B5670A619852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B5615C-4775-4DA8-A68A-4612789982ED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43757-3676-4565-80BD-C88A1BF14465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8065AA-B6DF-480E-93F4-27A066C26E05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58E96C-FC2F-4DAA-A046-AA74D4732B0C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CAD654-6841-472C-8542-E78D3986964E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82907-117F-42CF-AE05-DE68F56F2BF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FE8FF6-C9DA-4F59-9DA6-4289D604A066}" type="datetime1"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15.12.2014</a:t>
            </a:fld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88D67-6DD1-4751-A10A-175A27AAC058}" type="slidenum"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78" name="Tekstin paikkamerkki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rgbClr val="04617B">
                    <a:shade val="90000"/>
                  </a:srgbClr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CEE0A-18A8-4F38-AD10-310E3F550595}" type="datetime1">
              <a:rPr lang="fi-F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15.12.2014</a:t>
            </a:fld>
            <a:endParaRPr lang="fi-FI">
              <a:latin typeface="Calibri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rgbClr val="04617B">
                    <a:shade val="90000"/>
                  </a:srgbClr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latin typeface="Calibri" pitchFamily="34" charset="0"/>
              </a:rPr>
              <a:t>Ketterä moniosaaja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rgbClr val="04617B">
                    <a:shade val="90000"/>
                  </a:srgbClr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EBE55C-5AE5-49D8-8F61-CE24B666D25C}" type="slidenum">
              <a:rPr lang="fi-F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30" name="Tekstin paikkamerkki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92A28-AB57-4874-8A5B-177A3939A6CB}" type="datetime1">
              <a:rPr lang="fi-FI">
                <a:solidFill>
                  <a:srgbClr val="B13F9A"/>
                </a:solidFill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15.12.2014</a:t>
            </a:fld>
            <a:endParaRPr lang="fi-FI">
              <a:solidFill>
                <a:srgbClr val="B13F9A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srgbClr val="B13F9A"/>
                </a:solidFill>
                <a:latin typeface="Calibri" pitchFamily="34" charset="0"/>
                <a:cs typeface="Arial" charset="0"/>
              </a:rPr>
              <a:t>Ketterä moniosaaja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EB2CA-C609-405B-8F76-9BB7A358E0C4}" type="slidenum">
              <a:rPr lang="fi-FI">
                <a:solidFill>
                  <a:srgbClr val="B13F9A"/>
                </a:solidFill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B13F9A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0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201738"/>
            <a:ext cx="417512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Ajankohtaista </a:t>
            </a:r>
            <a:r>
              <a:rPr lang="fi-FI" altLang="fi-FI" sz="2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2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BOTNIAssa</a:t>
            </a: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kehitysjohtaja,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Arto Rautajoki,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Seinäjoki 15.12.2014   </a:t>
            </a: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 smtClean="0">
                <a:solidFill>
                  <a:srgbClr val="045C75"/>
                </a:solidFill>
                <a:latin typeface="Calibri" pitchFamily="34" charset="0"/>
              </a:rPr>
              <a:t>Ketterä moniosaaja</a:t>
            </a:r>
          </a:p>
        </p:txBody>
      </p:sp>
      <p:sp>
        <p:nvSpPr>
          <p:cNvPr id="44036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7F28CC-F585-4D93-B567-F45C29A10AFF}" type="slidenum">
              <a:rPr lang="fi-FI" altLang="fi-FI" sz="1200" smtClean="0">
                <a:solidFill>
                  <a:srgbClr val="045C75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i-FI" altLang="fi-FI" sz="1200" smtClean="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23557" name="Tekstiruutu 3"/>
          <p:cNvSpPr txBox="1">
            <a:spLocks noChangeArrowheads="1"/>
          </p:cNvSpPr>
          <p:nvPr/>
        </p:nvSpPr>
        <p:spPr bwMode="auto">
          <a:xfrm>
            <a:off x="395288" y="1916113"/>
            <a:ext cx="874871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Sosiaalialan osaamiskeskuksen tutkimusta, kehittämistä ja käytäntöä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hteen nivova toiminta alueellisen hyvinvointistrategian tukena</a:t>
            </a:r>
            <a:r>
              <a:rPr lang="fi-FI" altLang="fi-FI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endParaRPr lang="fi-FI" altLang="fi-FI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Strategian toimeenpanon ja suuntaamisen</a:t>
            </a:r>
            <a:r>
              <a:rPr lang="fi-FI" altLang="fi-FI" sz="1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sekä  hankkeiden arvioinnin tuki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Uusi Keskisen </a:t>
            </a:r>
            <a:r>
              <a:rPr lang="fi-FI" altLang="fi-FI" sz="16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Sote-alueen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/ eteläpohjalainen kuntalais- ja aluelähtöinen tutkimustieto, kehittäminen, palveluinnovaatiot ja integroivat toimintamallit</a:t>
            </a:r>
            <a:endParaRPr lang="fi-FI" altLang="fi-FI" sz="16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Yliopistopohjaiset  tutkimus- ja koulutusrakenteet kehittämisyhteistyössä kuntia ja aluetta palvelevan osaamiskeskustoiminnan integroivan rakenteen kanssa + yhteistyö  </a:t>
            </a:r>
            <a:r>
              <a:rPr lang="fi-FI" altLang="fi-FI" sz="16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i-FI" altLang="fi-FI" sz="160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mk</a:t>
            </a: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ym.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Käytäntötutkimuksen vahvistaminen sosiaalityön  ja sosiaalialan opetus- ja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tutkimusklinikkayhteistyössä, </a:t>
            </a:r>
            <a:r>
              <a:rPr lang="fi-FI" altLang="fi-FI" sz="16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sote-yhteinen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käytäntötutkimus uusi mahdollisuus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Tieto- ja osaamisperustan systematisointi, aukkojen paikkaus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Tietoperustaisten monialaisten palvelukäytäntöjen rakentaminen: jatkuva oppiminen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Monitieteinen tutkimusyhteistyö ja soveltava tutkimus- ja kehittämistoiminta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Kansallisen ja kansainvälisen kehittämis- ja tutkimusrahoituksen hankinta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(EU: ESR, EAKSR, TEKES ym.)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Alueelliset tutkimus- ja kehittämisohjelmat kehittämisrakenteen koordinoimana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Tiedolla johtamisen tuki, olemassa olevan tutkimustiedon  koostaminen sekä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käyttöön otto </a:t>
            </a:r>
            <a:r>
              <a:rPr lang="fi-FI" altLang="fi-FI" sz="1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sekä </a:t>
            </a:r>
            <a:r>
              <a:rPr lang="fi-FI" altLang="fi-FI" sz="1600" b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hyödyntäminen tarvelähtöisesti  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(esim. </a:t>
            </a:r>
            <a:r>
              <a:rPr lang="fi-FI" altLang="fi-FI" sz="16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työkokoukset,-</a:t>
            </a:r>
            <a:r>
              <a:rPr lang="fi-FI" altLang="fi-FI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pajat ym.)      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fi-FI" altLang="fi-FI" sz="160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altLang="fi-FI" sz="16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0" name="Suorakulmio 1"/>
          <p:cNvSpPr>
            <a:spLocks noChangeArrowheads="1"/>
          </p:cNvSpPr>
          <p:nvPr/>
        </p:nvSpPr>
        <p:spPr bwMode="auto">
          <a:xfrm>
            <a:off x="2286000" y="1997075"/>
            <a:ext cx="4572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6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4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3257550" y="581025"/>
            <a:ext cx="22860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2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 smtClean="0">
                <a:solidFill>
                  <a:srgbClr val="045C75"/>
                </a:solidFill>
                <a:latin typeface="Calibri" pitchFamily="34" charset="0"/>
              </a:rPr>
              <a:t>Ketterä moniosaaja</a:t>
            </a:r>
          </a:p>
        </p:txBody>
      </p:sp>
      <p:sp>
        <p:nvSpPr>
          <p:cNvPr id="35844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BEA78F-83C0-443F-8887-DEA0B1B7CCAF}" type="slidenum">
              <a:rPr lang="fi-FI" altLang="fi-FI" sz="1100" smtClean="0">
                <a:solidFill>
                  <a:srgbClr val="045C75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i-FI" altLang="fi-FI" sz="1100" smtClean="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35845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7" y="1293189"/>
            <a:ext cx="417512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Visio 2017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fi-FI" altLang="fi-FI" sz="20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BOTNIA on Pohjanmaan maakuntien alueen monialainen, ketterä verkostojen kokoaja ja yhteistyön rakentaja,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moniosaaja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ja vaikuttaja sosiaalisen ja hyvinvoinnin tutkimuksessa ja kehittämisessä. 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Sosiaalisella tarkoitetaan arjen sosiaalista toimintaa ja sen areenoita, joita ylläpidetään yksilön, yhteisön ja yhteiskunnan vuorovaikutuksessa.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Tavoitteet: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tukee sopimus- ja verkosto-organisaationa eheän, taloudellisesti kestävän ja vaikuttavan sosiaali- ja terveydenhuollon kokonaisuutta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5849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b="1" dirty="0" smtClean="0"/>
              <a:t>Sosiaalialalla on useita samanaikaisesti voimaantulevia lakiuudistuksia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93050"/>
            <a:ext cx="7886700" cy="4351338"/>
          </a:xfrm>
        </p:spPr>
        <p:txBody>
          <a:bodyPr>
            <a:normAutofit fontScale="62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Merkittävin on Sosiaalihuoltolaki: edellinen vuodelta 1984.</a:t>
            </a:r>
          </a:p>
          <a:p>
            <a:r>
              <a:rPr lang="fi-FI" dirty="0" smtClean="0"/>
              <a:t>Lastensuojelua on uudistettu useaan kertaan, nyt jälleen merkittävä muutos </a:t>
            </a:r>
          </a:p>
          <a:p>
            <a:r>
              <a:rPr lang="fi-FI" dirty="0" smtClean="0"/>
              <a:t>Sosiaalihuollon tiedonhallinta jäljessä terveydenhuoltoa: Kansa käyttöön 2018.</a:t>
            </a:r>
          </a:p>
          <a:p>
            <a:r>
              <a:rPr lang="fi-FI" dirty="0" smtClean="0"/>
              <a:t>Suurin osa sektorilainsäädännöstä uudistusten kohteena: vammaispalvelut, Kela-siirto, vanhuspalvelulaki, ammattihenkilölaki, ehkäisevä päihdetyö, perhehoitolaki, asiakkaan asema ja oikeudet jne. Puhumattakaan laatusuosituksista, joita ei ole edistetty kansallisella ohjauksella (lastensuojelun laatusuositus)</a:t>
            </a:r>
          </a:p>
          <a:p>
            <a:r>
              <a:rPr lang="fi-FI" dirty="0" smtClean="0"/>
              <a:t>Erityispalvelut? Odotettu pitkään myös niiden vahvistumista. Uuden rakentamisvaihe tältä osin.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i="1" dirty="0" smtClean="0"/>
              <a:t>Oman alan lakiuudistusten toimeenpano vaatii resurssia, pitkäkestoista </a:t>
            </a:r>
          </a:p>
          <a:p>
            <a:pPr marL="0" indent="0">
              <a:buNone/>
            </a:pPr>
            <a:r>
              <a:rPr lang="fi-FI" b="1" i="1" dirty="0" smtClean="0"/>
              <a:t>ja systemaattista </a:t>
            </a:r>
            <a:r>
              <a:rPr lang="fi-FI" b="1" i="1" dirty="0" err="1" smtClean="0"/>
              <a:t>koulutus-,kehittämis-</a:t>
            </a:r>
            <a:r>
              <a:rPr lang="fi-FI" b="1" i="1" dirty="0" smtClean="0"/>
              <a:t> ja</a:t>
            </a:r>
          </a:p>
          <a:p>
            <a:pPr marL="0" indent="0">
              <a:buNone/>
            </a:pPr>
            <a:r>
              <a:rPr lang="fi-FI" b="1" i="1" dirty="0"/>
              <a:t>t</a:t>
            </a:r>
            <a:r>
              <a:rPr lang="fi-FI" b="1" i="1" dirty="0" smtClean="0"/>
              <a:t>utkimustoimintaa . </a:t>
            </a:r>
          </a:p>
          <a:p>
            <a:pPr marL="0" indent="0">
              <a:buNone/>
            </a:pPr>
            <a:endParaRPr lang="fi-FI" dirty="0" smtClean="0"/>
          </a:p>
          <a:p>
            <a:pPr lvl="0">
              <a:buClr>
                <a:srgbClr val="B13F9A"/>
              </a:buClr>
            </a:pPr>
            <a:r>
              <a:rPr lang="fi-FI" dirty="0" err="1">
                <a:solidFill>
                  <a:prstClr val="black"/>
                </a:solidFill>
              </a:rPr>
              <a:t>Sote-yhteinen</a:t>
            </a:r>
            <a:r>
              <a:rPr lang="fi-FI" dirty="0">
                <a:solidFill>
                  <a:prstClr val="black"/>
                </a:solidFill>
              </a:rPr>
              <a:t> järjestämislaki? Ja ennakoitu korjaava lainsäädäntö?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2305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5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b="1" dirty="0" smtClean="0"/>
              <a:t>Integraatio: miksi, MITÄ ja miten?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Verrattuna muualle Eurooppaan, integraatiota ei ole toteutettu näiden kahden alan välillä (sohu, pth, esh) </a:t>
            </a:r>
            <a:r>
              <a:rPr lang="fi-FI" dirty="0" smtClean="0">
                <a:sym typeface="Wingdings" panose="05000000000000000000" pitchFamily="2" charset="2"/>
              </a:rPr>
              <a:t> kannustavia (tutkimus)näyttöjä ei ole  tärkeää miettiä, miksi integraatiota tavoitellaan ja millä intensiteetillä missäkin toiminnassa tai hallinnollisena ratkaisuna?</a:t>
            </a:r>
            <a:endParaRPr lang="fi-FI" dirty="0" smtClean="0"/>
          </a:p>
          <a:p>
            <a:r>
              <a:rPr lang="fi-FI" dirty="0" smtClean="0"/>
              <a:t>Integraation erilaiset tarpeet: mitä voimme päätellä ja oppia tähänastisista toteutuksista? Ei oteta itsestäänselvyytenä! Sosiaaliala tarvitsee terveydenhuoltoa laajempaa integraatiota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yhteiskunnallisten tehtäviensä toteuttamiseen</a:t>
            </a:r>
          </a:p>
          <a:p>
            <a:r>
              <a:rPr lang="fi-FI" dirty="0" smtClean="0"/>
              <a:t>Erotetaan hallinnollinen ja toiminnallinen. Professioiden ja erikoistumisen syvyys ja erilaisuus. Resurssierot: sosiaalievo puuttuu. Tutkitun tiedon suuri tarve. </a:t>
            </a:r>
          </a:p>
          <a:p>
            <a:r>
              <a:rPr lang="fi-FI" dirty="0" smtClean="0"/>
              <a:t>Mikä on yhteistä</a:t>
            </a:r>
            <a:r>
              <a:rPr lang="fi-FI" b="1" dirty="0" smtClean="0"/>
              <a:t>, integraatioaluetta</a:t>
            </a:r>
            <a:r>
              <a:rPr lang="fi-FI" dirty="0" smtClean="0"/>
              <a:t>? Mikä taasen kummankin omaa osaamis- ja vastuualuetta? </a:t>
            </a:r>
            <a:r>
              <a:rPr lang="fi-FI" b="1" dirty="0" smtClean="0"/>
              <a:t>Pääomaa, jota huolletaan ja kasvatetaan omanaan?</a:t>
            </a:r>
          </a:p>
          <a:p>
            <a:r>
              <a:rPr lang="fi-FI" dirty="0" smtClean="0"/>
              <a:t>Kohteena hallinto vai toiminta vai molemmat? Integraation monet tasot: 1. ns. yhteiset asiakkaat,  2. Tiimit ja työyksiköt, 3. Hallinto.</a:t>
            </a:r>
          </a:p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r>
              <a:rPr lang="fi-FI" b="1" i="1" dirty="0" err="1" smtClean="0"/>
              <a:t>Moniammattillisuus</a:t>
            </a:r>
            <a:r>
              <a:rPr lang="fi-FI" b="1" i="1" dirty="0" smtClean="0"/>
              <a:t>, moniasiantuntijuus, erityisosaaminen sosiaali- ja terveysalalla</a:t>
            </a:r>
            <a:r>
              <a:rPr lang="fi-FI" i="1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8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Ajankohtainen Lainsäädännön tilanne sosiaalialan tiedonhallinnan kehittämisen näkökulmasta 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93050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357188" lvl="0" indent="-357188" fontAlgn="base">
              <a:lnSpc>
                <a:spcPct val="95000"/>
              </a:lnSpc>
              <a:spcBef>
                <a:spcPts val="900"/>
              </a:spcBef>
              <a:spcAft>
                <a:spcPct val="0"/>
              </a:spcAft>
              <a:buClr>
                <a:srgbClr val="7BC143"/>
              </a:buClr>
              <a:buSzTx/>
              <a:buFontTx/>
              <a:buChar char="•"/>
            </a:pPr>
            <a:endParaRPr lang="fi-FI" sz="1800" b="1" kern="0" dirty="0" smtClean="0">
              <a:solidFill>
                <a:srgbClr val="000000"/>
              </a:solidFill>
              <a:latin typeface="Arial"/>
            </a:endParaRPr>
          </a:p>
          <a:p>
            <a:pPr marL="357188" lvl="0" indent="-357188" fontAlgn="base">
              <a:lnSpc>
                <a:spcPct val="95000"/>
              </a:lnSpc>
              <a:spcBef>
                <a:spcPts val="900"/>
              </a:spcBef>
              <a:spcAft>
                <a:spcPct val="0"/>
              </a:spcAft>
              <a:buClr>
                <a:srgbClr val="7BC143"/>
              </a:buClr>
              <a:buSzTx/>
              <a:buFontTx/>
              <a:buChar char="•"/>
            </a:pP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Laki </a:t>
            </a:r>
            <a:r>
              <a:rPr lang="fi-FI" sz="1800" b="1" kern="0" dirty="0">
                <a:solidFill>
                  <a:srgbClr val="000000"/>
                </a:solidFill>
                <a:latin typeface="Arial"/>
              </a:rPr>
              <a:t>sosiaali- ja terveydenhuollon asiakastietojen sähköisestä käsittelystä</a:t>
            </a:r>
          </a:p>
          <a:p>
            <a:pPr marL="625475" lvl="1" indent="-265113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fi-FI" sz="1600" kern="0" dirty="0">
                <a:solidFill>
                  <a:srgbClr val="000000"/>
                </a:solidFill>
                <a:latin typeface="Arial"/>
              </a:rPr>
              <a:t>HE asiakastietolain muutoksista ”Kansa” toimeenpanosta viimeistelyssä (toimivaltasäädökset THL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fi-FI" sz="1600" kern="0" dirty="0">
                <a:solidFill>
                  <a:srgbClr val="000000"/>
                </a:solidFill>
                <a:latin typeface="Arial"/>
              </a:rPr>
              <a:t>Kela, </a:t>
            </a:r>
            <a:r>
              <a:rPr lang="fi-FI" sz="1600" kern="0" dirty="0" err="1">
                <a:solidFill>
                  <a:srgbClr val="000000"/>
                </a:solidFill>
                <a:latin typeface="Arial"/>
              </a:rPr>
              <a:t>Valvira</a:t>
            </a:r>
            <a:r>
              <a:rPr lang="fi-FI" sz="1600" kern="0" dirty="0">
                <a:solidFill>
                  <a:srgbClr val="000000"/>
                </a:solidFill>
                <a:latin typeface="Arial"/>
              </a:rPr>
              <a:t>, VRK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) =&gt; Eduskuntaan </a:t>
            </a:r>
            <a:r>
              <a:rPr lang="fi-FI" sz="1600" kern="0" dirty="0">
                <a:solidFill>
                  <a:srgbClr val="000000"/>
                </a:solidFill>
                <a:latin typeface="Arial"/>
              </a:rPr>
              <a:t>18.12.2014 </a:t>
            </a:r>
          </a:p>
          <a:p>
            <a:pPr marL="357188" lvl="0" indent="-357188" fontAlgn="base">
              <a:lnSpc>
                <a:spcPct val="95000"/>
              </a:lnSpc>
              <a:spcBef>
                <a:spcPts val="900"/>
              </a:spcBef>
              <a:spcAft>
                <a:spcPct val="0"/>
              </a:spcAft>
              <a:buClr>
                <a:srgbClr val="7BC143"/>
              </a:buClr>
              <a:buSzTx/>
              <a:buFontTx/>
              <a:buChar char="•"/>
            </a:pPr>
            <a:r>
              <a:rPr lang="fi-FI" sz="1800" b="1" kern="0" dirty="0">
                <a:solidFill>
                  <a:srgbClr val="000000"/>
                </a:solidFill>
                <a:latin typeface="Arial"/>
              </a:rPr>
              <a:t>Laki sosiaalihuollon asiakasasiakirjoista (uusi), sis. mm.</a:t>
            </a:r>
          </a:p>
          <a:p>
            <a:pPr marL="625475" lvl="1" indent="-265113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fi-FI" sz="1600" b="1" kern="0" dirty="0">
                <a:solidFill>
                  <a:srgbClr val="000000"/>
                </a:solidFill>
                <a:latin typeface="Arial"/>
              </a:rPr>
              <a:t>Kirjaamisvelvoite</a:t>
            </a:r>
          </a:p>
          <a:p>
            <a:pPr marL="625475" lvl="1" indent="-265113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fi-FI" sz="1600" b="1" kern="0" dirty="0" err="1">
                <a:solidFill>
                  <a:srgbClr val="000000"/>
                </a:solidFill>
                <a:latin typeface="Arial"/>
              </a:rPr>
              <a:t>THL:lle</a:t>
            </a:r>
            <a:r>
              <a:rPr lang="fi-FI" sz="1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600" b="1" kern="0" dirty="0" smtClean="0">
                <a:solidFill>
                  <a:srgbClr val="000000"/>
                </a:solidFill>
                <a:latin typeface="Arial"/>
              </a:rPr>
              <a:t>määräyksenanto-oikeus </a:t>
            </a:r>
            <a:r>
              <a:rPr lang="fi-FI" sz="1600" b="1" kern="0" dirty="0">
                <a:solidFill>
                  <a:srgbClr val="000000"/>
                </a:solidFill>
                <a:latin typeface="Arial"/>
              </a:rPr>
              <a:t>ja velvoite asiakirjojen tietosisällöistä ja rakenteista sekä käyttöoikeusperusteista sähköisiin </a:t>
            </a:r>
            <a:r>
              <a:rPr lang="fi-FI" sz="1600" b="1" kern="0" dirty="0" smtClean="0">
                <a:solidFill>
                  <a:srgbClr val="000000"/>
                </a:solidFill>
                <a:latin typeface="Arial"/>
              </a:rPr>
              <a:t>asiakirjoihin =&gt;  E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duskuntaan </a:t>
            </a:r>
            <a:r>
              <a:rPr lang="fi-FI" sz="1600" kern="0" dirty="0">
                <a:solidFill>
                  <a:srgbClr val="000000"/>
                </a:solidFill>
                <a:latin typeface="Arial"/>
              </a:rPr>
              <a:t>18.12.2014</a:t>
            </a:r>
          </a:p>
          <a:p>
            <a:pPr marL="357188" lvl="0" indent="-357188" fontAlgn="base">
              <a:lnSpc>
                <a:spcPct val="95000"/>
              </a:lnSpc>
              <a:spcBef>
                <a:spcPts val="900"/>
              </a:spcBef>
              <a:spcAft>
                <a:spcPct val="0"/>
              </a:spcAft>
              <a:buClr>
                <a:srgbClr val="7BC143"/>
              </a:buClr>
              <a:buSzTx/>
              <a:buFontTx/>
              <a:buChar char="•"/>
            </a:pPr>
            <a:r>
              <a:rPr lang="fi-FI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800" b="1" kern="0" dirty="0">
                <a:solidFill>
                  <a:srgbClr val="000000"/>
                </a:solidFill>
                <a:latin typeface="Arial"/>
              </a:rPr>
              <a:t>Laki sosiaalihuollon ammattihenkilöistä</a:t>
            </a:r>
            <a:r>
              <a:rPr lang="fi-FI" sz="1800" kern="0" dirty="0">
                <a:solidFill>
                  <a:srgbClr val="000000"/>
                </a:solidFill>
                <a:latin typeface="Arial"/>
              </a:rPr>
              <a:t> (uusi)</a:t>
            </a:r>
          </a:p>
          <a:p>
            <a:pPr marL="625475" lvl="1" indent="-265113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fi-FI" sz="1600" kern="0" dirty="0">
                <a:solidFill>
                  <a:srgbClr val="000000"/>
                </a:solidFill>
                <a:latin typeface="Arial"/>
              </a:rPr>
              <a:t>Sosiaalihuollon laillistetut ammattinimikkeet ja ammattihenkilöiden rekisteröinti</a:t>
            </a:r>
          </a:p>
          <a:p>
            <a:pPr marL="646112" lvl="1" indent="-28575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Symbol"/>
              <a:buChar char="Þ"/>
            </a:pP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Eduskuntaan 18.12.2014</a:t>
            </a:r>
          </a:p>
          <a:p>
            <a:pPr marL="646112" lvl="1" indent="-28575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Sosiaalialan tiedonhallinnan valtakunnallisen kehittämisen haku 31.3.2015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       mennessä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=&gt; </a:t>
            </a: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THL varaa 1,5-2 </a:t>
            </a:r>
            <a:r>
              <a:rPr lang="fi-FI" sz="1800" b="1" kern="0" dirty="0" err="1" smtClean="0">
                <a:solidFill>
                  <a:srgbClr val="000000"/>
                </a:solidFill>
                <a:latin typeface="Arial"/>
              </a:rPr>
              <a:t>m€</a:t>
            </a: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 kehittämishankkeelle, jolla tuetaan Kansa-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8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800" b="1" kern="0" dirty="0" smtClean="0">
                <a:solidFill>
                  <a:srgbClr val="000000"/>
                </a:solidFill>
                <a:latin typeface="Arial"/>
              </a:rPr>
              <a:t>       toimeenpanoa</a:t>
            </a:r>
            <a:r>
              <a:rPr lang="fi-FI" sz="1800" kern="0" dirty="0" smtClean="0">
                <a:solidFill>
                  <a:srgbClr val="000000"/>
                </a:solidFill>
                <a:latin typeface="Arial"/>
              </a:rPr>
              <a:t>=&gt; Sosiaalialan osaamiskeskusten valtakunnallinen tiedonhallinnan 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800" kern="0" dirty="0" smtClean="0">
                <a:solidFill>
                  <a:srgbClr val="000000"/>
                </a:solidFill>
                <a:latin typeface="Arial"/>
              </a:rPr>
              <a:t>      verkosto valmistautuu palvelemaan ja olemaan yhteistyössä alueellisen ja paikallisen 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800" kern="0" dirty="0" smtClean="0">
                <a:solidFill>
                  <a:srgbClr val="000000"/>
                </a:solidFill>
                <a:latin typeface="Arial"/>
              </a:rPr>
              <a:t>      kehittämisen koordinoimisessa ja organisoimisessa eri yhteistyökumppaneiden</a:t>
            </a:r>
            <a:r>
              <a:rPr lang="fi-FI" sz="1600" kern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fi-FI" sz="1800" kern="0" dirty="0" err="1" smtClean="0">
                <a:solidFill>
                  <a:srgbClr val="000000"/>
                </a:solidFill>
                <a:latin typeface="Arial"/>
              </a:rPr>
              <a:t>THL:n</a:t>
            </a:r>
            <a:r>
              <a:rPr lang="fi-FI" sz="1800" kern="0" dirty="0" smtClean="0">
                <a:solidFill>
                  <a:srgbClr val="000000"/>
                </a:solidFill>
                <a:latin typeface="Arial"/>
              </a:rPr>
              <a:t>, 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sz="1800" kern="0" dirty="0" smtClean="0">
                <a:solidFill>
                  <a:srgbClr val="000000"/>
                </a:solidFill>
                <a:latin typeface="Arial"/>
              </a:rPr>
              <a:t>       sairaanhoitopiirien, kuntien ym. Kanssa. </a:t>
            </a:r>
          </a:p>
          <a:p>
            <a:pPr marL="360362" lvl="1" indent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endParaRPr lang="fi-FI" sz="1600" kern="0" dirty="0" smtClean="0">
              <a:solidFill>
                <a:srgbClr val="000000"/>
              </a:solidFill>
              <a:latin typeface="Arial"/>
            </a:endParaRPr>
          </a:p>
          <a:p>
            <a:pPr marL="646112" lvl="1" indent="-28575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sz="1600" kern="0" dirty="0">
              <a:solidFill>
                <a:srgbClr val="000000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2305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err="1" smtClean="0"/>
              <a:t>HankKEEN</a:t>
            </a:r>
            <a:r>
              <a:rPr lang="fi-FI" sz="2000" dirty="0" smtClean="0"/>
              <a:t> ONNISTUMISEN KRITEERIT :</a:t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93050"/>
            <a:ext cx="7886700" cy="4351338"/>
          </a:xfrm>
        </p:spPr>
        <p:txBody>
          <a:bodyPr>
            <a:normAutofit fontScale="40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endParaRPr lang="fi-FI" sz="2800" dirty="0" smtClean="0"/>
          </a:p>
          <a:p>
            <a:pPr marL="0" lvl="0" indent="0">
              <a:buNone/>
            </a:pPr>
            <a:r>
              <a:rPr lang="fi-FI" sz="3500" dirty="0" smtClean="0"/>
              <a:t>1.      </a:t>
            </a:r>
            <a:r>
              <a:rPr lang="fi-FI" sz="3500" b="1" dirty="0" smtClean="0"/>
              <a:t>Sosiaalipalveluja </a:t>
            </a:r>
            <a:r>
              <a:rPr lang="fi-FI" sz="3500" b="1" dirty="0"/>
              <a:t>antavat organisaatiot kirjaavat sosiaalihuollon asiakastyötä </a:t>
            </a:r>
            <a:r>
              <a:rPr lang="fi-FI" sz="3500" b="1" dirty="0" smtClean="0"/>
              <a:t> </a:t>
            </a:r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valtakunnallisten </a:t>
            </a:r>
            <a:r>
              <a:rPr lang="fi-FI" sz="3500" b="1" dirty="0"/>
              <a:t>asiakirjarakenteiden ja lainsäädännön edellyttämällä tavalla </a:t>
            </a:r>
            <a:r>
              <a:rPr lang="fi-FI" sz="3500" b="1" dirty="0" smtClean="0"/>
              <a:t> </a:t>
            </a:r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määrämuotoisina </a:t>
            </a:r>
            <a:r>
              <a:rPr lang="fi-FI" sz="3500" b="1" dirty="0"/>
              <a:t>asiakirjoina. </a:t>
            </a:r>
          </a:p>
          <a:p>
            <a:pPr marL="0" indent="0">
              <a:buNone/>
            </a:pPr>
            <a:r>
              <a:rPr lang="fi-FI" sz="3500" b="1" dirty="0" smtClean="0"/>
              <a:t>2.       Sosiaalipalveluissa </a:t>
            </a:r>
            <a:r>
              <a:rPr lang="fi-FI" sz="3500" b="1" dirty="0"/>
              <a:t>käytettävät tietojärjestelmät pystyvät </a:t>
            </a:r>
            <a:endParaRPr lang="fi-FI" sz="3500" b="1" dirty="0" smtClean="0"/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tallentamaan </a:t>
            </a:r>
            <a:r>
              <a:rPr lang="fi-FI" sz="3500" b="1" dirty="0"/>
              <a:t>ja välittämään asiakirjoja standardoidussa muodossa </a:t>
            </a:r>
            <a:endParaRPr lang="fi-FI" sz="3500" b="1" dirty="0" smtClean="0"/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valtakunnalliseen </a:t>
            </a:r>
            <a:r>
              <a:rPr lang="fi-FI" sz="3500" b="1" dirty="0"/>
              <a:t>sosiaalihuollon arkistopalveluun.</a:t>
            </a:r>
          </a:p>
          <a:p>
            <a:pPr marL="0" lvl="0" indent="0">
              <a:buNone/>
            </a:pPr>
            <a:r>
              <a:rPr lang="fi-FI" sz="3500" b="1" dirty="0" smtClean="0"/>
              <a:t>3.       Sosiaalipalveluissa </a:t>
            </a:r>
            <a:r>
              <a:rPr lang="fi-FI" sz="3500" b="1" dirty="0"/>
              <a:t>käytettävät tietojärjestelmät pystyvät hakemaan toisen </a:t>
            </a:r>
            <a:endParaRPr lang="fi-FI" sz="3500" b="1" dirty="0" smtClean="0"/>
          </a:p>
          <a:p>
            <a:pPr marL="0" lvl="0" indent="0">
              <a:buNone/>
            </a:pPr>
            <a:r>
              <a:rPr lang="fi-FI" sz="3500" b="1" dirty="0" smtClean="0"/>
              <a:t>          organisaation </a:t>
            </a:r>
            <a:r>
              <a:rPr lang="fi-FI" sz="3500" b="1" dirty="0"/>
              <a:t>laatimia </a:t>
            </a:r>
            <a:r>
              <a:rPr lang="fi-FI" sz="3500" b="1" dirty="0" err="1" smtClean="0"/>
              <a:t>asiakasiakirjoja</a:t>
            </a:r>
            <a:r>
              <a:rPr lang="fi-FI" sz="3500" b="1" dirty="0" smtClean="0"/>
              <a:t> </a:t>
            </a:r>
            <a:r>
              <a:rPr lang="fi-FI" sz="3500" b="1" dirty="0"/>
              <a:t>sosiaalihuollon valtakunnallisesta </a:t>
            </a:r>
            <a:endParaRPr lang="fi-FI" sz="3500" b="1" dirty="0" smtClean="0"/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arkistopalvelusta</a:t>
            </a:r>
            <a:r>
              <a:rPr lang="fi-FI" sz="3500" b="1" dirty="0"/>
              <a:t>.</a:t>
            </a:r>
          </a:p>
          <a:p>
            <a:pPr marL="0" lvl="0" indent="0">
              <a:buNone/>
            </a:pPr>
            <a:r>
              <a:rPr lang="fi-FI" sz="3500" b="1" dirty="0" smtClean="0"/>
              <a:t>4.      Tallennettaessa </a:t>
            </a:r>
            <a:r>
              <a:rPr lang="fi-FI" sz="3500" b="1" dirty="0"/>
              <a:t>tai haettaessa tietoja sosiaalihuollon valtakunnallisesta </a:t>
            </a:r>
            <a:r>
              <a:rPr lang="fi-FI" sz="3500" b="1" dirty="0" smtClean="0"/>
              <a:t>  </a:t>
            </a:r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arkistopalvelusta </a:t>
            </a:r>
            <a:r>
              <a:rPr lang="fi-FI" sz="3500" b="1" dirty="0"/>
              <a:t>käyttäjät (järjestelmät, organisaatiot ja ammattilaiset) </a:t>
            </a:r>
            <a:endParaRPr lang="fi-FI" sz="3500" b="1" dirty="0" smtClean="0"/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todennetaan </a:t>
            </a:r>
            <a:r>
              <a:rPr lang="fi-FI" sz="3500" b="1" dirty="0"/>
              <a:t>luotettavasti ja asiaton tiedon käyttö estetään.</a:t>
            </a:r>
          </a:p>
          <a:p>
            <a:pPr marL="0" lvl="0" indent="0">
              <a:buNone/>
            </a:pPr>
            <a:r>
              <a:rPr lang="fi-FI" sz="3500" b="1" dirty="0" smtClean="0"/>
              <a:t>5.      Sosiaalihuollon </a:t>
            </a:r>
            <a:r>
              <a:rPr lang="fi-FI" sz="3500" b="1" dirty="0"/>
              <a:t>asiakkaat näkevät heistä laadittuja asiakasasiakirjoja kansalaisen </a:t>
            </a:r>
            <a:r>
              <a:rPr lang="fi-FI" sz="3500" b="1" dirty="0" smtClean="0"/>
              <a:t>            </a:t>
            </a:r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 käyttöliittymän </a:t>
            </a:r>
            <a:r>
              <a:rPr lang="fi-FI" sz="3500" b="1" dirty="0"/>
              <a:t>kautta ja pystyvät hoitamaan tiettyjä sosiaalihuollon asioita </a:t>
            </a:r>
            <a:r>
              <a:rPr lang="fi-FI" sz="3500" b="1" dirty="0" smtClean="0"/>
              <a:t>        </a:t>
            </a:r>
          </a:p>
          <a:p>
            <a:pPr marL="0" lvl="0" indent="0">
              <a:buNone/>
            </a:pPr>
            <a:r>
              <a:rPr lang="fi-FI" sz="3500" b="1" dirty="0"/>
              <a:t> </a:t>
            </a:r>
            <a:r>
              <a:rPr lang="fi-FI" sz="3500" b="1" dirty="0" smtClean="0"/>
              <a:t>        sähköisesti</a:t>
            </a:r>
            <a:r>
              <a:rPr lang="fi-FI" sz="3500" b="1" dirty="0"/>
              <a:t>.</a:t>
            </a:r>
          </a:p>
          <a:p>
            <a:pPr marL="0" indent="0">
              <a:buNone/>
            </a:pPr>
            <a:endParaRPr lang="fi-FI" sz="3500" b="1" dirty="0" smtClean="0"/>
          </a:p>
          <a:p>
            <a:endParaRPr lang="fi-FI" sz="3500" dirty="0" smtClean="0"/>
          </a:p>
          <a:p>
            <a:endParaRPr lang="fi-FI" sz="3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283" y="0"/>
            <a:ext cx="2305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tsikko 1"/>
          <p:cNvSpPr txBox="1">
            <a:spLocks/>
          </p:cNvSpPr>
          <p:nvPr/>
        </p:nvSpPr>
        <p:spPr>
          <a:xfrm>
            <a:off x="468313" y="260350"/>
            <a:ext cx="8207375" cy="1008063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7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err="1" smtClean="0"/>
              <a:t>HankKEEN</a:t>
            </a:r>
            <a:r>
              <a:rPr lang="fi-FI" sz="2000" dirty="0" smtClean="0"/>
              <a:t> ONNISTUMISEN </a:t>
            </a:r>
            <a:r>
              <a:rPr lang="fi-FI" sz="2000" dirty="0" err="1" smtClean="0"/>
              <a:t>EdellytykseT</a:t>
            </a:r>
            <a:r>
              <a:rPr lang="fi-FI" sz="2000" dirty="0" smtClean="0"/>
              <a:t> :</a:t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93050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i-FI" sz="2800" b="1" dirty="0"/>
              <a:t>Kansa-hanke ja sen osaprojektit suunnitellaan huolellisesti</a:t>
            </a:r>
          </a:p>
          <a:p>
            <a:pPr lvl="0"/>
            <a:r>
              <a:rPr lang="fi-FI" sz="2800" dirty="0" err="1"/>
              <a:t>STM:llä</a:t>
            </a:r>
            <a:r>
              <a:rPr lang="fi-FI" sz="2800" dirty="0"/>
              <a:t>, </a:t>
            </a:r>
            <a:r>
              <a:rPr lang="fi-FI" sz="2800" dirty="0" err="1"/>
              <a:t>THL:lla</a:t>
            </a:r>
            <a:r>
              <a:rPr lang="fi-FI" sz="2800" dirty="0"/>
              <a:t>, Kelalla ja muiden sidosryhmien edustajilla on hankkeen </a:t>
            </a:r>
            <a:endParaRPr lang="fi-FI" sz="2800" dirty="0" smtClean="0"/>
          </a:p>
          <a:p>
            <a:pPr marL="0" lvl="0" indent="0">
              <a:buNone/>
            </a:pPr>
            <a:r>
              <a:rPr lang="fi-FI" sz="2800" dirty="0"/>
              <a:t> </a:t>
            </a:r>
            <a:r>
              <a:rPr lang="fi-FI" sz="2800" dirty="0" smtClean="0"/>
              <a:t>    läpiviennin </a:t>
            </a:r>
            <a:r>
              <a:rPr lang="fi-FI" sz="2800" dirty="0"/>
              <a:t>edellyttämät resurssit käytössään</a:t>
            </a:r>
          </a:p>
          <a:p>
            <a:pPr lvl="0"/>
            <a:r>
              <a:rPr lang="fi-FI" sz="2800" dirty="0"/>
              <a:t>Kansa-hankkeen toimeenpanoon liittyvä päätöksentekorakenne on sovittu ja </a:t>
            </a:r>
            <a:endParaRPr lang="fi-FI" sz="2800" dirty="0" smtClean="0"/>
          </a:p>
          <a:p>
            <a:pPr marL="0" lvl="0" indent="0">
              <a:buNone/>
            </a:pPr>
            <a:r>
              <a:rPr lang="fi-FI" sz="2800" dirty="0"/>
              <a:t> </a:t>
            </a:r>
            <a:r>
              <a:rPr lang="fi-FI" sz="2800" dirty="0" smtClean="0"/>
              <a:t>    toimijat </a:t>
            </a:r>
            <a:r>
              <a:rPr lang="fi-FI" sz="2800" dirty="0"/>
              <a:t>sitoutuvat hankkeen toteuttamiseen</a:t>
            </a:r>
          </a:p>
          <a:p>
            <a:pPr lvl="0"/>
            <a:r>
              <a:rPr lang="fi-FI" sz="2800" b="1" dirty="0"/>
              <a:t>Kunnat / </a:t>
            </a:r>
            <a:r>
              <a:rPr lang="fi-FI" sz="2800" b="1" dirty="0" err="1"/>
              <a:t>SOTE-alueet</a:t>
            </a:r>
            <a:r>
              <a:rPr lang="fi-FI" sz="2800" b="1" dirty="0"/>
              <a:t> ja muut palvelunantajat sekä </a:t>
            </a:r>
            <a:r>
              <a:rPr lang="fi-FI" sz="2800" b="1" dirty="0" smtClean="0"/>
              <a:t>tietojärjestelmien</a:t>
            </a:r>
          </a:p>
          <a:p>
            <a:pPr marL="0" lvl="0" indent="0">
              <a:buNone/>
            </a:pPr>
            <a:r>
              <a:rPr lang="fi-FI" sz="2800" b="1" dirty="0"/>
              <a:t> </a:t>
            </a:r>
            <a:r>
              <a:rPr lang="fi-FI" sz="2800" b="1" dirty="0" smtClean="0"/>
              <a:t>    </a:t>
            </a:r>
            <a:r>
              <a:rPr lang="fi-FI" sz="2800" b="1" dirty="0"/>
              <a:t>toteuttajat sitoutuvat annettuun käyttöönottoaikatauluun</a:t>
            </a:r>
          </a:p>
          <a:p>
            <a:pPr lvl="0"/>
            <a:r>
              <a:rPr lang="fi-FI" sz="2800" dirty="0"/>
              <a:t>Käyttöönottajille on tarjolla riittävästi koulutusta ja (alueellista) tukea</a:t>
            </a:r>
          </a:p>
          <a:p>
            <a:pPr lvl="0"/>
            <a:r>
              <a:rPr lang="fi-FI" sz="2800" dirty="0"/>
              <a:t>Sosiaalihuollon koulutusorganisaatiot osallistuvat ammattilaisten kouluttamiseen</a:t>
            </a:r>
          </a:p>
          <a:p>
            <a:pPr lvl="0"/>
            <a:r>
              <a:rPr lang="fi-FI" sz="2800" b="1" dirty="0"/>
              <a:t>Sosiaalialan </a:t>
            </a:r>
            <a:r>
              <a:rPr lang="fi-FI" sz="2800" b="1" dirty="0" smtClean="0"/>
              <a:t>osaamiskeskuksille </a:t>
            </a:r>
            <a:r>
              <a:rPr lang="fi-FI" sz="2800" b="1" dirty="0"/>
              <a:t>annetaan riittävät resurssit ja selkeä rooli määrämuotoisen kirjaamisen toimeenpanossa ja alueellisessa tuessa</a:t>
            </a:r>
          </a:p>
          <a:p>
            <a:pPr lvl="0"/>
            <a:r>
              <a:rPr lang="fi-FI" sz="2800" dirty="0"/>
              <a:t>Sosiaalihuoltoon saadaan alueelliset toimijat, joille annetaan rooli tietojärjestelmien yhteensovittamisessa ja sosiaalihuollon valtakunnallisten tietojärjestelmäpalvelujen teknisessä käyttöönotossa</a:t>
            </a:r>
          </a:p>
          <a:p>
            <a:pPr marL="342900" lvl="0" indent="-342900">
              <a:buFont typeface="+mj-lt"/>
              <a:buAutoNum type="arabicPeriod"/>
            </a:pPr>
            <a:endParaRPr lang="fi-FI" sz="28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283" y="0"/>
            <a:ext cx="2305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tsikko 1"/>
          <p:cNvSpPr txBox="1">
            <a:spLocks/>
          </p:cNvSpPr>
          <p:nvPr/>
        </p:nvSpPr>
        <p:spPr>
          <a:xfrm>
            <a:off x="468313" y="260350"/>
            <a:ext cx="8207375" cy="1008063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88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232748"/>
            <a:ext cx="4175125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ja alueellisen hyvinvointitiedontuotannon kehittäminen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Reaaliaikaista ja vertailukelpoista asiakkaiden kokemustietoa </a:t>
            </a:r>
            <a:r>
              <a:rPr lang="fi-FI" altLang="fi-FI" sz="20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sote-palveluista</a:t>
            </a:r>
            <a:endParaRPr lang="fi-FI" altLang="fi-FI" sz="20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Rakenteellisen sosiaalityön systemaattinen asiakastieto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Kuntien priorisoimat palvelujen tilaselvitykset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Vaikuttavuustiedon tuottaminen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Dialogista arviointi-  ja ennakointitietoa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Tutkimustiedon hyödyntämisen ja juurruttamisen tuki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0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osaamiskeskuksen kehittämisrakenteen uudet haasteet: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Sote-alueen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tutkimuksen ja kehittämisen rakenteen valmistelu, tuottamisvastuullisten organisaatioiden tutkimuksen ja kehittämisen rakenteet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Uuden Sosiaalihuoltolain toimeenpanon tukitehtävät?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tiedonhallinnan kehittämistyön valtakunnallinen tuki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THL:n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Oper-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yhteistyössä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Innovatiiviset ratkaisut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sote-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palvelutuotannossa, integroivat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toimintamallit, juurruttamisen tuki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risteelline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Koristeelline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377</TotalTime>
  <Words>889</Words>
  <Application>Microsoft Office PowerPoint</Application>
  <PresentationFormat>Näytössä katseltava diaesitys (4:3)</PresentationFormat>
  <Paragraphs>172</Paragraphs>
  <Slides>10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Koristeellinen</vt:lpstr>
      <vt:lpstr>1_Koristeellinen</vt:lpstr>
      <vt:lpstr>2_Koristeellinen</vt:lpstr>
      <vt:lpstr>PowerPoint-esitys</vt:lpstr>
      <vt:lpstr>PowerPoint-esitys</vt:lpstr>
      <vt:lpstr>     Sosiaalialalla on useita samanaikaisesti voimaantulevia lakiuudistuksia</vt:lpstr>
      <vt:lpstr>  Integraatio: miksi, MITÄ ja miten?</vt:lpstr>
      <vt:lpstr>     Ajankohtainen Lainsäädännön tilanne sosiaalialan tiedonhallinnan kehittämisen näkökulmasta </vt:lpstr>
      <vt:lpstr>        HankKEEN ONNISTUMISEN KRITEERIT :   </vt:lpstr>
      <vt:lpstr>        HankKEEN ONNISTUMISEN EdellytykseT :   </vt:lpstr>
      <vt:lpstr>PowerPoint-esitys</vt:lpstr>
      <vt:lpstr>PowerPoint-esitys</vt:lpstr>
      <vt:lpstr>PowerPoint-esitys</vt:lpstr>
    </vt:vector>
  </TitlesOfParts>
  <Company>Seinäjoen koulutuskuntayhtymä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40</cp:revision>
  <dcterms:created xsi:type="dcterms:W3CDTF">2014-09-27T11:30:38Z</dcterms:created>
  <dcterms:modified xsi:type="dcterms:W3CDTF">2014-12-15T06:34:43Z</dcterms:modified>
</cp:coreProperties>
</file>