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9F227-BCF8-4A09-9630-904D0F05FD1A}" type="datetimeFigureOut">
              <a:rPr lang="fi-FI" smtClean="0"/>
              <a:t>19.4.2015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5E617-F37F-4C86-9EE9-A92BD49396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1597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1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247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kKv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D684CF-47E8-4BBA-99CB-D58AF485C648}" type="slidenum">
              <a:rPr lang="fi-FI" altLang="fi-FI">
                <a:solidFill>
                  <a:srgbClr val="000000"/>
                </a:solidFill>
              </a:rPr>
              <a:pPr eaLnBrk="1" hangingPunct="1"/>
              <a:t>2</a:t>
            </a:fld>
            <a:endParaRPr lang="fi-FI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74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kKv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D684CF-47E8-4BBA-99CB-D58AF485C648}" type="slidenum">
              <a:rPr lang="fi-FI" altLang="fi-FI">
                <a:solidFill>
                  <a:srgbClr val="000000"/>
                </a:solidFill>
              </a:rPr>
              <a:pPr eaLnBrk="1" hangingPunct="1"/>
              <a:t>3</a:t>
            </a:fld>
            <a:endParaRPr lang="fi-FI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192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kKv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D684CF-47E8-4BBA-99CB-D58AF485C648}" type="slidenum">
              <a:rPr lang="fi-FI" altLang="fi-FI">
                <a:solidFill>
                  <a:srgbClr val="000000"/>
                </a:solidFill>
              </a:rPr>
              <a:pPr eaLnBrk="1" hangingPunct="1"/>
              <a:t>4</a:t>
            </a:fld>
            <a:endParaRPr lang="fi-FI" alt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20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uora yhdysviiva 4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2" name="Otsikko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25" name="Alaotsikko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6" name="Päivämäärän paikkamerkki 30"/>
          <p:cNvSpPr>
            <a:spLocks noGrp="1"/>
          </p:cNvSpPr>
          <p:nvPr>
            <p:ph type="dt" sz="half" idx="10"/>
          </p:nvPr>
        </p:nvSpPr>
        <p:spPr>
          <a:xfrm>
            <a:off x="7827434" y="6557963"/>
            <a:ext cx="2671233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6287FB5-06FE-4B06-8B64-F71E2218C329}" type="datetime1">
              <a:rPr lang="fi-FI"/>
              <a:pPr>
                <a:defRPr/>
              </a:pPr>
              <a:t>19.4.2015</a:t>
            </a:fld>
            <a:endParaRPr lang="fi-FI"/>
          </a:p>
        </p:txBody>
      </p:sp>
      <p:sp>
        <p:nvSpPr>
          <p:cNvPr id="7" name="Alatunnisteen paikkamerkki 17"/>
          <p:cNvSpPr>
            <a:spLocks noGrp="1"/>
          </p:cNvSpPr>
          <p:nvPr>
            <p:ph type="ftr" sz="quarter" idx="11"/>
          </p:nvPr>
        </p:nvSpPr>
        <p:spPr>
          <a:xfrm>
            <a:off x="3759200" y="6557963"/>
            <a:ext cx="390313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i-FI"/>
              <a:t>Ketterä moniosaaja</a:t>
            </a:r>
          </a:p>
        </p:txBody>
      </p:sp>
      <p:sp>
        <p:nvSpPr>
          <p:cNvPr id="8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10507134" y="6556375"/>
            <a:ext cx="785284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021A2E-815E-4A2E-B5B3-D63F633DA97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3209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28683-8820-45D0-B106-86ADB6799EC5}" type="datetime1">
              <a:rPr lang="fi-FI">
                <a:solidFill>
                  <a:srgbClr val="B13F9A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8ABC3-A4C8-4B45-879E-78749DBCBF52}" type="slidenum">
              <a:rPr lang="fi-FI" altLang="fi-FI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657851" y="6557963"/>
            <a:ext cx="2669116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E98588-37A8-4414-B56D-DDF0DE92E2E0}" type="datetime1">
              <a:rPr lang="fi-FI">
                <a:solidFill>
                  <a:srgbClr val="B13F9A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09600" y="6556375"/>
            <a:ext cx="48768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339667" y="6553200"/>
            <a:ext cx="783167" cy="228600"/>
          </a:xfrm>
        </p:spPr>
        <p:txBody>
          <a:bodyPr/>
          <a:lstStyle>
            <a:lvl1pPr>
              <a:defRPr/>
            </a:lvl1pPr>
          </a:lstStyle>
          <a:p>
            <a:fld id="{3B448FE4-C335-438E-9269-CF8169AF46DD}" type="slidenum">
              <a:rPr lang="fi-FI" altLang="fi-FI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36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31E4F-0B0C-4B6D-9C64-DA76326D2DFB}" type="datetime1">
              <a:rPr lang="fi-FI">
                <a:solidFill>
                  <a:srgbClr val="B13F9A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9B52E-5B53-4ACB-858B-2FE245779D13}" type="slidenum">
              <a:rPr lang="fi-FI" altLang="fi-FI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4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299200" y="6556376"/>
            <a:ext cx="2669117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9D86F49-70F5-430D-947E-CC80133B0B45}" type="datetime1">
              <a:rPr lang="fi-FI">
                <a:solidFill>
                  <a:srgbClr val="B13F9A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313517" y="6556375"/>
            <a:ext cx="38608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978901" y="6554788"/>
            <a:ext cx="783167" cy="228600"/>
          </a:xfrm>
        </p:spPr>
        <p:txBody>
          <a:bodyPr/>
          <a:lstStyle>
            <a:lvl1pPr>
              <a:defRPr/>
            </a:lvl1pPr>
          </a:lstStyle>
          <a:p>
            <a:fld id="{00ED6636-5651-4A60-86C8-43374E029181}" type="slidenum">
              <a:rPr lang="fi-FI" altLang="fi-FI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476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9ADF-979A-4E31-8EE8-642115E35DB4}" type="datetime1">
              <a:rPr lang="fi-FI">
                <a:solidFill>
                  <a:srgbClr val="B13F9A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7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33055-58B7-47C9-BDA5-B389CDC1B910}" type="slidenum">
              <a:rPr lang="fi-FI" altLang="fi-FI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71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06FFF-CE51-4900-8E36-15A58CE17770}" type="datetime1">
              <a:rPr lang="fi-FI">
                <a:solidFill>
                  <a:srgbClr val="B13F9A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8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9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287C3-7065-4CAE-8529-89328F511F36}" type="slidenum">
              <a:rPr lang="fi-FI" altLang="fi-FI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9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3777F-C246-4654-AA2D-A1F71B90C443}" type="datetime1">
              <a:rPr lang="fi-FI">
                <a:solidFill>
                  <a:srgbClr val="B13F9A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5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4D8C7-C51C-4675-8C33-D1165AC8B470}" type="slidenum">
              <a:rPr lang="fi-FI" altLang="fi-FI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82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29C6-410F-448B-BC64-36F5599CCDE1}" type="datetime1">
              <a:rPr lang="fi-FI">
                <a:solidFill>
                  <a:srgbClr val="B13F9A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3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4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1B215-0EC0-4C31-A613-C290EB94697F}" type="slidenum">
              <a:rPr lang="fi-FI" altLang="fi-FI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43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2E52E-99E1-402A-B5F6-EBB5658568AA}" type="datetime1">
              <a:rPr lang="fi-FI">
                <a:solidFill>
                  <a:srgbClr val="B13F9A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B13F9A"/>
                </a:solidFill>
              </a:rPr>
              <a:t>Ketterä moniosaaja</a:t>
            </a:r>
          </a:p>
        </p:txBody>
      </p:sp>
      <p:sp>
        <p:nvSpPr>
          <p:cNvPr id="7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C5E70-4DF1-41CC-843F-DDDEFF14EE38}" type="slidenum">
              <a:rPr lang="fi-FI" altLang="fi-FI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31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/>
        </p:nvSpPr>
        <p:spPr>
          <a:xfrm rot="21240000">
            <a:off x="797985" y="1004888"/>
            <a:ext cx="5759449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uorakulmio 5"/>
          <p:cNvSpPr/>
          <p:nvPr/>
        </p:nvSpPr>
        <p:spPr>
          <a:xfrm rot="21420000">
            <a:off x="795867" y="998539"/>
            <a:ext cx="5759451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i-FI" noProof="0" smtClean="0"/>
              <a:t>Lisää kuva napsauttamalla kuvaketta</a:t>
            </a:r>
            <a:endParaRPr lang="en-US" noProof="0" dirty="0"/>
          </a:p>
        </p:txBody>
      </p:sp>
      <p:sp>
        <p:nvSpPr>
          <p:cNvPr id="7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7729C0-1509-4B6F-92D5-BE64A9F5D047}" type="datetime1">
              <a:rPr lang="fi-FI">
                <a:solidFill>
                  <a:srgbClr val="F4E7ED"/>
                </a:solidFill>
              </a:rPr>
              <a:pPr>
                <a:defRPr/>
              </a:pPr>
              <a:t>19.4.2015</a:t>
            </a:fld>
            <a:endParaRPr lang="fi-FI">
              <a:solidFill>
                <a:srgbClr val="F4E7ED"/>
              </a:solidFill>
            </a:endParaRPr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i-FI">
                <a:solidFill>
                  <a:srgbClr val="F4E7ED"/>
                </a:solidFill>
              </a:rPr>
              <a:t>Ketterä moniosaaja</a:t>
            </a:r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7B83F-3B76-4636-8380-76D9DFC204B5}" type="slidenum">
              <a:rPr lang="fi-FI" altLang="fi-FI">
                <a:solidFill>
                  <a:srgbClr val="F4E7ED"/>
                </a:solidFill>
              </a:rPr>
              <a:pPr/>
              <a:t>‹#›</a:t>
            </a:fld>
            <a:endParaRPr lang="fi-FI" altLang="fi-FI">
              <a:solidFill>
                <a:srgbClr val="F4E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494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Otsikon paikkamerkki 2"/>
          <p:cNvSpPr>
            <a:spLocks noGrp="1"/>
          </p:cNvSpPr>
          <p:nvPr>
            <p:ph type="title"/>
          </p:nvPr>
        </p:nvSpPr>
        <p:spPr>
          <a:xfrm>
            <a:off x="609600" y="320675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1030" name="Tekstin paikkamerkki 30"/>
          <p:cNvSpPr>
            <a:spLocks noGrp="1"/>
          </p:cNvSpPr>
          <p:nvPr>
            <p:ph type="body" idx="1"/>
          </p:nvPr>
        </p:nvSpPr>
        <p:spPr bwMode="auto">
          <a:xfrm>
            <a:off x="609600" y="1609725"/>
            <a:ext cx="9652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en-US" altLang="fi-FI" smtClean="0"/>
          </a:p>
        </p:txBody>
      </p:sp>
      <p:sp>
        <p:nvSpPr>
          <p:cNvPr id="27" name="Päivämäärän paikkamerkki 26"/>
          <p:cNvSpPr>
            <a:spLocks noGrp="1"/>
          </p:cNvSpPr>
          <p:nvPr>
            <p:ph type="dt" sz="half" idx="2"/>
          </p:nvPr>
        </p:nvSpPr>
        <p:spPr>
          <a:xfrm>
            <a:off x="5662085" y="6557963"/>
            <a:ext cx="2669116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cs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83A3A-F44C-4639-AED3-64404979952D}" type="datetime1">
              <a:rPr lang="fi-FI">
                <a:solidFill>
                  <a:srgbClr val="B13F9A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19.4.2015</a:t>
            </a:fld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>
          <a:xfrm>
            <a:off x="609600" y="6557963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cs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srgbClr val="B13F9A"/>
                </a:solidFill>
                <a:latin typeface="Calibri" panose="020F0502020204030204" pitchFamily="34" charset="0"/>
              </a:rPr>
              <a:t>Ketterä moniosaaja</a:t>
            </a:r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4"/>
          </p:nvPr>
        </p:nvSpPr>
        <p:spPr>
          <a:xfrm>
            <a:off x="8335434" y="6556375"/>
            <a:ext cx="785284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8EF3BF-49B3-457A-987A-3AE113BA923E}" type="slidenum">
              <a:rPr lang="fi-FI" altLang="fi-FI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altLang="fi-FI">
              <a:solidFill>
                <a:srgbClr val="B13F9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11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46450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08439" y="1201739"/>
            <a:ext cx="4175125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AJANKOHTAISTA </a:t>
            </a:r>
            <a:r>
              <a:rPr lang="fi-FI" altLang="fi-FI" sz="20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BOTNIASSA</a:t>
            </a:r>
            <a:endParaRPr lang="fi-FI" altLang="fi-FI" sz="20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Kehitysjohtaja,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Arto Rautajoki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Pohjanmaan maakuntien sosiaalialan osaamiskeskus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 err="1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BOTNIA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</a:t>
            </a:r>
            <a:r>
              <a:rPr lang="fi-FI" altLang="fi-FI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.04</a:t>
            </a:r>
            <a:r>
              <a:rPr lang="fi-FI" altLang="fi-FI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2015, </a:t>
            </a:r>
            <a:r>
              <a:rPr lang="fi-FI" altLang="fi-FI" sz="24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Mediwest</a:t>
            </a:r>
            <a:r>
              <a:rPr lang="fi-FI" altLang="fi-FI" sz="240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14" y="1965326"/>
            <a:ext cx="7443787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44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200">
                <a:solidFill>
                  <a:srgbClr val="045C7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7171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66BE71A-1C2C-4B05-91A7-320EEF67BC9B}" type="slidenum">
              <a:rPr lang="fi-FI" altLang="fi-FI" sz="1200">
                <a:solidFill>
                  <a:srgbClr val="045C75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fi-FI" altLang="fi-FI" sz="1200">
              <a:solidFill>
                <a:srgbClr val="045C75"/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5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25" name="Suorakulmio 1"/>
          <p:cNvSpPr>
            <a:spLocks noChangeArrowheads="1"/>
          </p:cNvSpPr>
          <p:nvPr/>
        </p:nvSpPr>
        <p:spPr bwMode="auto">
          <a:xfrm>
            <a:off x="1524000" y="2273180"/>
            <a:ext cx="9144000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lvl="1" indent="0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fi-FI" altLang="fi-FI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perussopimuksen uudistamisen ja kuntarahoitusperustan uudistamisen tausta:</a:t>
            </a:r>
          </a:p>
          <a:p>
            <a:pPr lvl="1" indent="0" eaLnBrk="1" hangingPunct="1">
              <a:spcBef>
                <a:spcPct val="0"/>
              </a:spcBef>
              <a:buClrTx/>
              <a:buSzTx/>
              <a:buNone/>
              <a:defRPr/>
            </a:pPr>
            <a:endParaRPr lang="fi-FI" altLang="fi-FI" sz="16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Sosiaalialan osaamiskeskusrahoituksen merkittävät leikkaukset vuosille 2014 ja 2015 =&gt; kehittämistoimintaa ei voida toteuttaa lain edellyttämällä tavalla 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(arvioitu vähimmäisedellytys  3 M€ valtionavustus / vuosi /yhteensä kaikki osaamiskeskukset), korjautuuko 2,4 M€ taso?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 sosiaalialan osaamiskeskusrakenteena on maakunnallisesti vaikuttava, sovittaa yhteen valtakunnallisen ja alueellisen kehittämistoiminnan tavoitteita ja kolmen maakunnan yhteistyötä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=&gt; 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kunnilla/kuntayhtymillä, korkeakouluilla 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ja 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järjestöillä mahdollisuus 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suoraan ohjata toimintaa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Valtionavun rahoitusperustan heikentyessä ja toiminnan sopeutuksen jatkuessa on välttämätöntä linjata 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nykyistä selkeämmin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sz="16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: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a) kaikille kunnille maksuton yhteinen toiminta lakisääteisten tehtävien toteutuksessa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b) perusrahoitukseen osallistumisella maksuttomasti saatava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toiminta 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c) kaikille maksullinen palvelutoiminta </a:t>
            </a:r>
          </a:p>
          <a:p>
            <a:pPr lvl="1" indent="0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  <a:defRPr/>
            </a:pPr>
            <a:endParaRPr lang="fi-FI" altLang="fi-FI" sz="16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lvl="1" indent="0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  <a:defRPr/>
            </a:pPr>
            <a:endParaRPr lang="fi-FI" altLang="fi-FI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  <a:defRPr/>
            </a:pPr>
            <a:endParaRPr lang="fi-FI" altLang="fi-FI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17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206562"/>
            <a:ext cx="2305050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790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200">
                <a:solidFill>
                  <a:srgbClr val="045C7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7171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66BE71A-1C2C-4B05-91A7-320EEF67BC9B}" type="slidenum">
              <a:rPr lang="fi-FI" altLang="fi-FI" sz="1200">
                <a:solidFill>
                  <a:srgbClr val="045C75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fi-FI" altLang="fi-FI" sz="1200">
              <a:solidFill>
                <a:srgbClr val="045C75"/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5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25" name="Suorakulmio 1"/>
          <p:cNvSpPr>
            <a:spLocks noChangeArrowheads="1"/>
          </p:cNvSpPr>
          <p:nvPr/>
        </p:nvSpPr>
        <p:spPr bwMode="auto">
          <a:xfrm>
            <a:off x="1524000" y="2273180"/>
            <a:ext cx="91440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lvl="1" indent="0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fi-FI" altLang="fi-FI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kuntarahoitusperustan uudistaminen käynnistyy: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Leikkausvuosina keskuskaupungit vastanneet kaksi vuotta kuntarahoituksesta kaikkien kuntien puolesta, kolmas vuosi alkamassa =&gt; 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rahoitusvastuu ei v. 2013-2015 jakaudu tasaisesti kaikkien kuntien 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kesken</a:t>
            </a:r>
            <a:endParaRPr lang="fi-FI" altLang="fi-FI" sz="16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Vuodelle 2016 johtoryhmä on linjannut rahoituksen tavoitetason: Vaasa, Seinäjoki ja Kokkola ottavat yhdessä painotetusti kuntarahoituksen päävastuun nykytasolla väkiluvun suhteessa yht. 80 000 €/vuosi:</a:t>
            </a:r>
          </a:p>
          <a:p>
            <a:pPr marL="1428750"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Kokkola 	21 597,21€</a:t>
            </a:r>
          </a:p>
          <a:p>
            <a:pPr marL="1428750"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Seinäjoki 	27 803,85 €</a:t>
            </a:r>
          </a:p>
          <a:p>
            <a:pPr marL="1428750"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Vaasa	30 598,94 €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Uusien sopimuskuntien rahoitustaso vuodelle 2016 on yhteensä 60 000 €/kolme maakuntaa:</a:t>
            </a:r>
          </a:p>
          <a:p>
            <a:pPr marL="1428750"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Etelä-Pohjanmaa 26 167,09 €</a:t>
            </a:r>
          </a:p>
          <a:p>
            <a:pPr marL="1428750"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Keski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-Pohjanmaa   9 314,76 €</a:t>
            </a:r>
          </a:p>
          <a:p>
            <a:pPr marL="1428750"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Pohjanmaa            24 518,15 €</a:t>
            </a:r>
            <a:endParaRPr lang="fi-FI" altLang="fi-FI" sz="18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428750"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i-FI" altLang="fi-FI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lvl="1" indent="0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  <a:defRPr/>
            </a:pPr>
            <a:endParaRPr lang="fi-FI" altLang="fi-FI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  <a:defRPr/>
            </a:pPr>
            <a:endParaRPr lang="fi-FI" altLang="fi-FI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17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206562"/>
            <a:ext cx="2305050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63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200">
                <a:solidFill>
                  <a:srgbClr val="045C75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7171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66BE71A-1C2C-4B05-91A7-320EEF67BC9B}" type="slidenum">
              <a:rPr lang="fi-FI" altLang="fi-FI" sz="1200">
                <a:solidFill>
                  <a:srgbClr val="045C75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fi-FI" altLang="fi-FI" sz="1200">
              <a:solidFill>
                <a:srgbClr val="045C75"/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5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4825" name="Suorakulmio 1"/>
          <p:cNvSpPr>
            <a:spLocks noChangeArrowheads="1"/>
          </p:cNvSpPr>
          <p:nvPr/>
        </p:nvSpPr>
        <p:spPr bwMode="auto">
          <a:xfrm>
            <a:off x="1524000" y="2273180"/>
            <a:ext cx="91440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lvl="1" indent="0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fi-FI" altLang="fi-FI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perussopimuksen uudistaminen ja toiminta: </a:t>
            </a:r>
          </a:p>
          <a:p>
            <a:pPr lvl="1" indent="0" eaLnBrk="1" hangingPunct="1">
              <a:spcBef>
                <a:spcPct val="0"/>
              </a:spcBef>
              <a:buClrTx/>
              <a:buSzTx/>
              <a:buNone/>
              <a:defRPr/>
            </a:pPr>
            <a:endParaRPr lang="fi-FI" altLang="fi-FI" sz="16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Perussopimus uusitaan ja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hallintorakenne mallinnetaan uudelleen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: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Johtoryhmä muuttuu hallitukseksi, johon tulee kuntien edustus yhteistoiminta-alueittain + linjattava muiden tahojen edustus johtoryhmässä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kuntarahoitukseen osallistuvien kuntien kanssa tehdään yhteistyösopimukset, ja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toiminta säilyy näille kunnille pääsääntöisesti maksuttomana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,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toiminta muuttuu pääsääntöisesti maksulliseksi niille kunnille, jotka eivät jostakin syystä osallistu kuntarahoitukseen esim. koulutukselliset 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työpajat 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Sosiaalihuoltolain toimeenpanon tukena,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toimintojen tuotteistamista jatketaan johtoryhmän linjausten pohjalta, toiminnan painopisteiden linjaaminen alueellisen tiedon ja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osaamis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- ja kehittämistarpeiden pohjalta maakunnallisissa ohjausryhmissä ja hallituksessa </a:t>
            </a: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Kuntarahoituksen varaaminen vuoden 2016 budjettiin: kunnat</a:t>
            </a:r>
            <a:endParaRPr lang="fi-FI" altLang="fi-FI" sz="16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Maakuntaliittojen kanssa neuvotellaan perussopimuksen ja rahoitusperustan uudistamisesta: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Maakuntaliittojen,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BOTNIAn</a:t>
            </a:r>
            <a:r>
              <a:rPr lang="fi-FI" altLang="fi-FI" sz="1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sopimuskuntien ja  johdon yhteistyökokous 29.5. klo 13.00-15.00 Härmän kuntokeskuksessa</a:t>
            </a:r>
          </a:p>
          <a:p>
            <a:pPr lvl="1" indent="0" eaLnBrk="1" hangingPunct="1">
              <a:spcBef>
                <a:spcPct val="0"/>
              </a:spcBef>
              <a:buClrTx/>
              <a:buSzTx/>
              <a:buNone/>
              <a:defRPr/>
            </a:pPr>
            <a:endParaRPr lang="fi-FI" altLang="fi-FI" sz="16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lvl="1" indent="0" eaLnBrk="1" hangingPunct="1">
              <a:spcBef>
                <a:spcPct val="0"/>
              </a:spcBef>
              <a:buClrTx/>
              <a:buSzTx/>
              <a:buNone/>
              <a:defRPr/>
            </a:pPr>
            <a:endParaRPr lang="fi-FI" altLang="fi-FI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i-FI" altLang="fi-FI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28700"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fi-FI" altLang="fi-FI" sz="16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17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206562"/>
            <a:ext cx="2305050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51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risteellinen">
  <a:themeElements>
    <a:clrScheme name="Koristeelline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risteelline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oristeellinen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337</Words>
  <Application>Microsoft Office PowerPoint</Application>
  <PresentationFormat>Laajakuva</PresentationFormat>
  <Paragraphs>64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0" baseType="lpstr">
      <vt:lpstr>Arial</vt:lpstr>
      <vt:lpstr>Calibri</vt:lpstr>
      <vt:lpstr>Trebuchet MS</vt:lpstr>
      <vt:lpstr>Wingdings</vt:lpstr>
      <vt:lpstr>Wingdings 2</vt:lpstr>
      <vt:lpstr>Koristeellinen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Rautajoki, Arto</dc:creator>
  <cp:lastModifiedBy>Rautajoki, Arto</cp:lastModifiedBy>
  <cp:revision>13</cp:revision>
  <dcterms:created xsi:type="dcterms:W3CDTF">2015-04-15T18:49:58Z</dcterms:created>
  <dcterms:modified xsi:type="dcterms:W3CDTF">2015-04-19T16:29:01Z</dcterms:modified>
</cp:coreProperties>
</file>