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lvl1pPr>
      <a:defRPr>
        <a:uFill>
          <a:solidFill/>
        </a:uFill>
        <a:latin typeface="Tw Cen MT"/>
        <a:ea typeface="Tw Cen MT"/>
        <a:cs typeface="Tw Cen MT"/>
        <a:sym typeface="Tw Cen MT"/>
      </a:defRPr>
    </a:lvl1pPr>
    <a:lvl2pPr indent="457200">
      <a:defRPr>
        <a:uFill>
          <a:solidFill/>
        </a:uFill>
        <a:latin typeface="Tw Cen MT"/>
        <a:ea typeface="Tw Cen MT"/>
        <a:cs typeface="Tw Cen MT"/>
        <a:sym typeface="Tw Cen MT"/>
      </a:defRPr>
    </a:lvl2pPr>
    <a:lvl3pPr indent="914400">
      <a:defRPr>
        <a:uFill>
          <a:solidFill/>
        </a:uFill>
        <a:latin typeface="Tw Cen MT"/>
        <a:ea typeface="Tw Cen MT"/>
        <a:cs typeface="Tw Cen MT"/>
        <a:sym typeface="Tw Cen MT"/>
      </a:defRPr>
    </a:lvl3pPr>
    <a:lvl4pPr indent="1371600">
      <a:defRPr>
        <a:uFill>
          <a:solidFill/>
        </a:uFill>
        <a:latin typeface="Tw Cen MT"/>
        <a:ea typeface="Tw Cen MT"/>
        <a:cs typeface="Tw Cen MT"/>
        <a:sym typeface="Tw Cen MT"/>
      </a:defRPr>
    </a:lvl4pPr>
    <a:lvl5pPr indent="1828800">
      <a:defRPr>
        <a:uFill>
          <a:solidFill/>
        </a:uFill>
        <a:latin typeface="Tw Cen MT"/>
        <a:ea typeface="Tw Cen MT"/>
        <a:cs typeface="Tw Cen MT"/>
        <a:sym typeface="Tw Cen MT"/>
      </a:defRPr>
    </a:lvl5pPr>
    <a:lvl6pPr indent="2286000">
      <a:defRPr>
        <a:uFill>
          <a:solidFill/>
        </a:uFill>
        <a:latin typeface="Tw Cen MT"/>
        <a:ea typeface="Tw Cen MT"/>
        <a:cs typeface="Tw Cen MT"/>
        <a:sym typeface="Tw Cen MT"/>
      </a:defRPr>
    </a:lvl6pPr>
    <a:lvl7pPr indent="2743200">
      <a:defRPr>
        <a:uFill>
          <a:solidFill/>
        </a:uFill>
        <a:latin typeface="Tw Cen MT"/>
        <a:ea typeface="Tw Cen MT"/>
        <a:cs typeface="Tw Cen MT"/>
        <a:sym typeface="Tw Cen MT"/>
      </a:defRPr>
    </a:lvl7pPr>
    <a:lvl8pPr indent="3200400">
      <a:defRPr>
        <a:uFill>
          <a:solidFill/>
        </a:uFill>
        <a:latin typeface="Tw Cen MT"/>
        <a:ea typeface="Tw Cen MT"/>
        <a:cs typeface="Tw Cen MT"/>
        <a:sym typeface="Tw Cen MT"/>
      </a:defRPr>
    </a:lvl8pPr>
    <a:lvl9pPr indent="3657600">
      <a:defRPr>
        <a:uFill>
          <a:solidFill/>
        </a:uFill>
        <a:latin typeface="Tw Cen MT"/>
        <a:ea typeface="Tw Cen MT"/>
        <a:cs typeface="Tw Cen MT"/>
        <a:sym typeface="Tw Cen M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9CA"/>
          </a:solidFill>
        </a:fill>
      </a:tcStyle>
    </a:wholeTbl>
    <a:band2H>
      <a:tcTxStyle/>
      <a:tcStyle>
        <a:tcBdr/>
        <a:fill>
          <a:solidFill>
            <a:srgbClr val="FFEDE6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2D7"/>
          </a:solidFill>
        </a:fill>
      </a:tcStyle>
    </a:wholeTbl>
    <a:band2H>
      <a:tcTxStyle/>
      <a:tcStyle>
        <a:tcBdr/>
        <a:fill>
          <a:solidFill>
            <a:srgbClr val="F0F1EC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ADA"/>
          </a:solidFill>
        </a:fill>
      </a:tcStyle>
    </a:wholeTbl>
    <a:band2H>
      <a:tcTxStyle/>
      <a:tcStyle>
        <a:tcBdr/>
        <a:fill>
          <a:solidFill>
            <a:srgbClr val="EEEDED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8800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88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331254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kodia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-9145" y="6053328"/>
            <a:ext cx="2249425" cy="713232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2362200" y="2324100"/>
            <a:ext cx="6477000" cy="3543300"/>
          </a:xfrm>
          <a:prstGeom prst="rect">
            <a:avLst/>
          </a:prstGeom>
        </p:spPr>
        <p:txBody>
          <a:bodyPr anchor="b"/>
          <a:lstStyle>
            <a:lvl1pPr>
              <a:defRPr cap="all"/>
            </a:lvl1pPr>
          </a:lstStyle>
          <a:p>
            <a:pPr lvl="0">
              <a:defRPr sz="1800" cap="none">
                <a:solidFill>
                  <a:srgbClr val="000000"/>
                </a:solidFill>
                <a:uFillTx/>
              </a:defRPr>
            </a:pPr>
            <a:r>
              <a:rPr sz="4400" cap="all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2362200" y="5927874"/>
            <a:ext cx="6705600" cy="93012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2600"/>
            </a:lvl1pPr>
            <a:lvl2pPr marL="0" indent="457200">
              <a:buClrTx/>
              <a:buSzTx/>
              <a:buFontTx/>
              <a:buNone/>
              <a:defRPr sz="2600"/>
            </a:lvl2pPr>
            <a:lvl3pPr marL="0" indent="914400">
              <a:buClrTx/>
              <a:buSzTx/>
              <a:buFontTx/>
              <a:buNone/>
              <a:defRPr sz="2600"/>
            </a:lvl3pPr>
            <a:lvl4pPr marL="0" indent="1371600">
              <a:buClrTx/>
              <a:buSzTx/>
              <a:buFontTx/>
              <a:buNone/>
              <a:defRPr sz="2600"/>
            </a:lvl4pPr>
            <a:lvl5pPr marL="0" indent="1828800">
              <a:buClrTx/>
              <a:buSzTx/>
              <a:buFontTx/>
              <a:buNone/>
              <a:defRPr sz="2600"/>
            </a:lvl5pPr>
          </a:lstStyle>
          <a:p>
            <a:pPr lvl="0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8001000" y="74929"/>
            <a:ext cx="838200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30" name="image4.pdf" descr="sosiaalitaito_fi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31839" y="476672"/>
            <a:ext cx="2209801" cy="8524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58" name="image3.pdf" descr="sosiaalitaito_fi_pieni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64" name="Group 164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68" name="Group 168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65" name="Shape 165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72" name="Group 172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8153401" cy="525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75" name="Shape 1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6553200" y="0"/>
            <a:ext cx="2057400" cy="67357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5562600" cy="6248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79" name="Shape 179"/>
          <p:cNvSpPr/>
          <p:nvPr/>
        </p:nvSpPr>
        <p:spPr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sldNum" sz="quarter" idx="2"/>
          </p:nvPr>
        </p:nvSpPr>
        <p:spPr>
          <a:xfrm rot="5400000">
            <a:off x="5989638" y="-9209"/>
            <a:ext cx="5334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san ylätunniste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4" cy="33877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  <a:lvl2pPr marL="0" indent="365759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2pPr>
            <a:lvl3pPr marL="0" indent="6858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3pPr>
            <a:lvl4pPr marL="0" indent="11430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4pPr>
            <a:lvl5pPr marL="0" indent="16002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viisi</a:t>
            </a:r>
          </a:p>
        </p:txBody>
      </p:sp>
      <p:sp>
        <p:nvSpPr>
          <p:cNvPr id="37" name="Shape 37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371600" y="1447800"/>
            <a:ext cx="7620000" cy="1295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Otsikkoteksti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0" y="1873568"/>
            <a:ext cx="1295400" cy="45974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42" name="image3.pdf" descr="sosiaalitaito_fi_pieni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34677" y="6244927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48" name="Group 48">
            <a:hlinkClick r:id="rId4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44" name="Shape 44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52" name="Group 52">
            <a:hlinkClick r:id="" action="ppaction://hlinkshowjump?jump=lastslideviewed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49" name="Shape 4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56" name="Group 56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53" name="Shape 53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61" name="image3.pdf" descr="sosiaalitaito_fi_pieni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67" name="Group 67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63" name="Shape 63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71" name="Group 71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68" name="Shape 68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75" name="Group 75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72" name="Shape 7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609600" y="1589566"/>
            <a:ext cx="3886200" cy="526843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83" name="image3.pdf" descr="sosiaalitaito_fi_pieni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89" name="Group 89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93" name="Group 93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90" name="Shape 90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97" name="Group 97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609600" y="24384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05" name="image3.pdf" descr="sosiaalitaito_fi_pieni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11" name="Group 111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07" name="Shape 107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15" name="Group 115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19" name="Group 119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xfrm>
            <a:off x="0" y="6094730"/>
            <a:ext cx="5334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28" name="image3.pdf" descr="sosiaalitaito_fi_pieni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34" name="Group 134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38" name="Group 138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35" name="Shape 135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42" name="Group 142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600200" cy="5105400"/>
          </a:xfrm>
          <a:prstGeom prst="rect">
            <a:avLst/>
          </a:prstGeom>
          <a:solidFill>
            <a:srgbClr val="FFCC66"/>
          </a:solidFill>
          <a:ln w="50800" cap="sq">
            <a:solidFill>
              <a:srgbClr val="FFCC66"/>
            </a:solidFill>
            <a:miter lim="800000"/>
          </a:ln>
        </p:spPr>
        <p:txBody>
          <a:bodyPr lIns="91439" tIns="91439" rIns="91439" bIns="91439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800"/>
            </a:lvl1pPr>
            <a:lvl2pPr marL="0" indent="365759">
              <a:spcBef>
                <a:spcPts val="1000"/>
              </a:spcBef>
              <a:buClrTx/>
              <a:buSzTx/>
              <a:buFontTx/>
              <a:buNone/>
              <a:defRPr sz="1800"/>
            </a:lvl2pPr>
            <a:lvl3pPr marL="0" indent="685800">
              <a:spcBef>
                <a:spcPts val="1000"/>
              </a:spcBef>
              <a:buClrTx/>
              <a:buSzTx/>
              <a:buFontTx/>
              <a:buNone/>
              <a:defRPr sz="1800"/>
            </a:lvl3pPr>
            <a:lvl4pPr marL="0" indent="1143000">
              <a:spcBef>
                <a:spcPts val="1000"/>
              </a:spcBef>
              <a:buClrTx/>
              <a:buSzTx/>
              <a:buFontTx/>
              <a:buNone/>
              <a:defRPr sz="1800"/>
            </a:lvl4pPr>
            <a:lvl5pPr marL="0" indent="1600200">
              <a:spcBef>
                <a:spcPts val="10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yksi</a:t>
            </a: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kaksi</a:t>
            </a: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kolme</a:t>
            </a:r>
          </a:p>
          <a:p>
            <a:pPr lvl="3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neljä</a:t>
            </a:r>
          </a:p>
          <a:p>
            <a:pPr lvl="4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ollinen kuva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xfrm>
            <a:off x="1600200" y="5486400"/>
            <a:ext cx="7315200" cy="1371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700"/>
            </a:lvl1pPr>
            <a:lvl2pPr marL="0" indent="365759">
              <a:buClrTx/>
              <a:buSzTx/>
              <a:buFontTx/>
              <a:buNone/>
              <a:defRPr sz="1700"/>
            </a:lvl2pPr>
            <a:lvl3pPr marL="0" indent="685800">
              <a:buClrTx/>
              <a:buSzTx/>
              <a:buFontTx/>
              <a:buNone/>
              <a:defRPr sz="1700"/>
            </a:lvl3pPr>
            <a:lvl4pPr marL="0" indent="1143000">
              <a:buClrTx/>
              <a:buSzTx/>
              <a:buFontTx/>
              <a:buNone/>
              <a:defRPr sz="1700"/>
            </a:lvl4pPr>
            <a:lvl5pPr marL="0" indent="1600200">
              <a:buClrTx/>
              <a:buSzTx/>
              <a:buFontTx/>
              <a:buNone/>
              <a:defRPr sz="1700"/>
            </a:lvl5pPr>
          </a:lstStyle>
          <a:p>
            <a:pPr lvl="0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48" name="Shape 148"/>
          <p:cNvSpPr/>
          <p:nvPr/>
        </p:nvSpPr>
        <p:spPr>
          <a:xfrm>
            <a:off x="-9145" y="4572000"/>
            <a:ext cx="9144001" cy="8869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-9145" y="4663440"/>
            <a:ext cx="1463041" cy="713232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1545335" y="4654296"/>
            <a:ext cx="7598665" cy="713232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1600200" y="4495800"/>
            <a:ext cx="7315200" cy="9906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Otsikkoteksti</a:t>
            </a:r>
          </a:p>
        </p:txBody>
      </p:sp>
      <p:sp>
        <p:nvSpPr>
          <p:cNvPr id="152" name="Shape 152"/>
          <p:cNvSpPr/>
          <p:nvPr/>
        </p:nvSpPr>
        <p:spPr>
          <a:xfrm>
            <a:off x="1447800" y="0"/>
            <a:ext cx="100584" cy="6867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sldNum" sz="quarter" idx="2"/>
          </p:nvPr>
        </p:nvSpPr>
        <p:spPr>
          <a:xfrm>
            <a:off x="0" y="4405629"/>
            <a:ext cx="1447800" cy="5232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5" name="image3.pdf" descr="sosiaalitaito_fi_pieni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1" name="Group 11">
            <a:hlinkClick r:id="rId14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7" name="Shape 7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5" name="Group 15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2" name="Shape 1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9" name="Group 19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6" name="Shape 16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12647" y="0"/>
            <a:ext cx="8153401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0" y="1118552"/>
            <a:ext cx="533400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>
            <a:lvl1pPr algn="ctr">
              <a:defRPr sz="1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8153401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1pPr>
      <a:lvl2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2pPr>
      <a:lvl3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3pPr>
      <a:lvl4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4pPr>
      <a:lvl5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5pPr>
      <a:lvl6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6pPr>
      <a:lvl7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7pPr>
      <a:lvl8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8pPr>
      <a:lvl9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9pPr>
    </p:titleStyle>
    <p:bodyStyle>
      <a:lvl1pPr marL="320040" indent="-320040">
        <a:spcBef>
          <a:spcPts val="700"/>
        </a:spcBef>
        <a:buClr>
          <a:srgbClr val="FFCC66"/>
        </a:buClr>
        <a:buSzPct val="60000"/>
        <a:buFont typeface="Wingdings"/>
        <a:buChar char="◻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1pPr>
      <a:lvl2pPr marL="671732" indent="-305972">
        <a:spcBef>
          <a:spcPts val="700"/>
        </a:spcBef>
        <a:buClr>
          <a:srgbClr val="FFCC66"/>
        </a:buClr>
        <a:buSzPct val="70000"/>
        <a:buFont typeface="Wingdings"/>
        <a:buChar char="•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2pPr>
      <a:lvl3pPr marL="974034" indent="-288234">
        <a:spcBef>
          <a:spcPts val="700"/>
        </a:spcBef>
        <a:buClr>
          <a:srgbClr val="FFCC66"/>
        </a:buClr>
        <a:buSzPct val="7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3pPr>
      <a:lvl4pPr marL="1474469" indent="-331469">
        <a:spcBef>
          <a:spcPts val="700"/>
        </a:spcBef>
        <a:buClr>
          <a:srgbClr val="FFCC66"/>
        </a:buClr>
        <a:buSzPct val="7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4pPr>
      <a:lvl5pPr marL="1931670" indent="-331470">
        <a:spcBef>
          <a:spcPts val="700"/>
        </a:spcBef>
        <a:buClr>
          <a:srgbClr val="FFCC66"/>
        </a:buClr>
        <a:buSzPct val="6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5pPr>
      <a:lvl6pPr marL="2242820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6pPr>
      <a:lvl7pPr marL="2517139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7pPr>
      <a:lvl8pPr marL="2791460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8pPr>
      <a:lvl9pPr marL="3065779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9pPr>
    </p:bodyStyle>
    <p:otherStyle>
      <a:lvl1pPr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1pPr>
      <a:lvl2pPr indent="4572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2pPr>
      <a:lvl3pPr indent="9144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3pPr>
      <a:lvl4pPr indent="13716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4pPr>
      <a:lvl5pPr indent="18288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5pPr>
      <a:lvl6pPr indent="22860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6pPr>
      <a:lvl7pPr indent="27432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7pPr>
      <a:lvl8pPr indent="32004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8pPr>
      <a:lvl9pPr indent="36576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421394" y="3195873"/>
            <a:ext cx="7417806" cy="267152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612648">
              <a:defRPr sz="1800" cap="none">
                <a:solidFill>
                  <a:srgbClr val="000000"/>
                </a:solidFill>
                <a:uFillTx/>
              </a:defRPr>
            </a:pPr>
            <a:r>
              <a:rPr sz="2613" cap="all" dirty="0" err="1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Sosiaalihuollon</a:t>
            </a:r>
            <a:r>
              <a:rPr sz="2613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</a:t>
            </a:r>
            <a:r>
              <a:rPr sz="2613" cap="all" dirty="0" err="1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Asiakasasiakirjalain</a:t>
            </a:r>
            <a:r>
              <a:rPr sz="2613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</a:t>
            </a:r>
            <a:r>
              <a:rPr sz="2613" cap="all" dirty="0" err="1" smtClean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toimeenpano</a:t>
            </a:r>
            <a:r>
              <a:rPr lang="fi-FI" sz="2613" cap="all" dirty="0" smtClean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– valmistautuminen ”Kansan”  käyttöönottoon</a:t>
            </a:r>
            <a:endParaRPr sz="2613" cap="all" dirty="0">
              <a:solidFill>
                <a:srgbClr val="444444"/>
              </a:solidFill>
              <a:uFill>
                <a:solidFill>
                  <a:srgbClr val="444444"/>
                </a:solidFill>
              </a:uFill>
            </a:endParaRPr>
          </a:p>
          <a:p>
            <a:pPr lvl="0" defTabSz="612648">
              <a:defRPr sz="1800" cap="none">
                <a:solidFill>
                  <a:srgbClr val="000000"/>
                </a:solidFill>
                <a:uFillTx/>
              </a:defRPr>
            </a:pPr>
            <a: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/>
            </a:r>
            <a:b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</a:br>
            <a: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/>
            </a:r>
            <a:b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</a:br>
            <a:endParaRPr sz="1675" b="1" cap="all" dirty="0">
              <a:solidFill>
                <a:srgbClr val="444444"/>
              </a:solidFill>
              <a:uFill>
                <a:solidFill>
                  <a:srgbClr val="444444"/>
                </a:solidFill>
              </a:uFill>
            </a:endParaRP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 smtClean="0"/>
              <a:t>2.3.2015 (</a:t>
            </a:r>
            <a:r>
              <a:rPr lang="fi-FI" dirty="0" err="1" smtClean="0"/>
              <a:t>tt</a:t>
            </a:r>
            <a:r>
              <a:rPr lang="fi-FI" dirty="0" smtClean="0"/>
              <a:t>, ms) / luonnos 0.1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495300" y="198119"/>
            <a:ext cx="81534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Toiminta-ajatus ja tavoitteet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631518" y="1592556"/>
            <a:ext cx="7772400" cy="4495800"/>
          </a:xfrm>
          <a:prstGeom prst="rect">
            <a:avLst/>
          </a:prstGeom>
        </p:spPr>
        <p:txBody>
          <a:bodyPr/>
          <a:lstStyle/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 err="1" smtClean="0">
                <a:uFill>
                  <a:solidFill/>
                </a:uFill>
              </a:rPr>
              <a:t>Hankkee</a:t>
            </a:r>
            <a:r>
              <a:rPr lang="fi-FI" sz="1716" dirty="0" smtClean="0">
                <a:uFill>
                  <a:solidFill/>
                </a:uFill>
              </a:rPr>
              <a:t>l</a:t>
            </a:r>
            <a:r>
              <a:rPr sz="1716" dirty="0" smtClean="0">
                <a:uFill>
                  <a:solidFill/>
                </a:uFill>
              </a:rPr>
              <a:t>la </a:t>
            </a:r>
            <a:r>
              <a:rPr sz="1716" dirty="0" err="1">
                <a:uFill>
                  <a:solidFill/>
                </a:uFill>
              </a:rPr>
              <a:t>tuetaan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asiakasasiakirjoista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annetun</a:t>
            </a:r>
            <a:r>
              <a:rPr sz="1716" dirty="0">
                <a:uFill>
                  <a:solidFill/>
                </a:uFill>
              </a:rPr>
              <a:t> lain </a:t>
            </a:r>
            <a:r>
              <a:rPr sz="1716" dirty="0" err="1" smtClean="0">
                <a:uFill>
                  <a:solidFill/>
                </a:uFill>
              </a:rPr>
              <a:t>toimeenpanoa</a:t>
            </a:r>
            <a:r>
              <a:rPr lang="fi-FI" sz="1716" dirty="0" smtClean="0">
                <a:uFill>
                  <a:solidFill/>
                </a:uFill>
              </a:rPr>
              <a:t> ja</a:t>
            </a:r>
            <a:r>
              <a:rPr lang="fi-FI" sz="1716" dirty="0" smtClean="0"/>
              <a:t> valmistautumista nk. Kansan käyttöönottoon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endParaRPr lang="fi-FI" sz="1716" dirty="0" smtClean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 err="1" smtClean="0">
                <a:uFill>
                  <a:solidFill/>
                </a:uFill>
              </a:rPr>
              <a:t>Tavoitteet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henkilöstöllä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asiakastietomallin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mukaisten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määrämuotoisten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laatimiseen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</a:t>
            </a:r>
            <a:r>
              <a:rPr sz="1716" dirty="0">
                <a:uFill>
                  <a:solidFill/>
                </a:uFill>
              </a:rPr>
              <a:t>- ja </a:t>
            </a:r>
            <a:r>
              <a:rPr sz="1716" dirty="0" err="1">
                <a:uFill>
                  <a:solidFill/>
                </a:uFill>
              </a:rPr>
              <a:t>terveydenhuollon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asiantuntijoita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jolla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perehdyttää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henkilöstöä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tiedonhallinnan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kansallisesti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yhdenmukaisiin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käytänteisiin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sosiaalipalvelujen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tietosisällöt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sekä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niiden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laatimisen</a:t>
            </a:r>
            <a:r>
              <a:rPr sz="1716" dirty="0">
                <a:uFill>
                  <a:solidFill/>
                </a:uFill>
              </a:rPr>
              <a:t> ja </a:t>
            </a:r>
            <a:r>
              <a:rPr sz="1716" dirty="0" err="1">
                <a:uFill>
                  <a:solidFill/>
                </a:uFill>
              </a:rPr>
              <a:t>käsittelyn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käytännöt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vastaavat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asiakasasiakirjalaissa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asetettuja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vaatimuksia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asiakastietojärjestelmissä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asiakasasiakirjoja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jotka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ovat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sisällöltään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asiakasasiakirjalaissa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esitettyjen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vaatimusten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mukaisia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otettu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käyttöön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keskeisimmät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toiminta</a:t>
            </a:r>
            <a:r>
              <a:rPr sz="1716" dirty="0">
                <a:uFill>
                  <a:solidFill/>
                </a:uFill>
              </a:rPr>
              <a:t>- ja </a:t>
            </a:r>
            <a:r>
              <a:rPr sz="1716" dirty="0" err="1">
                <a:uFill>
                  <a:solidFill/>
                </a:uFill>
              </a:rPr>
              <a:t>tietoarkkitehtuurin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mukaiset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tietorakenteet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osana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alueellisia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asiakastietojärjestelmiä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laatiminen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asiakaslähtöistä</a:t>
            </a:r>
            <a:endParaRPr sz="1716"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612647" y="205763"/>
            <a:ext cx="8153401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Tulokset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idx="1"/>
          </p:nvPr>
        </p:nvSpPr>
        <p:spPr>
          <a:xfrm>
            <a:off x="612647" y="1592556"/>
            <a:ext cx="8153401" cy="449580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endParaRPr lang="fi-FI" sz="1500" dirty="0" smtClean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500" dirty="0" smtClean="0">
                <a:uFill>
                  <a:solidFill/>
                </a:uFill>
              </a:rPr>
              <a:t>• </a:t>
            </a:r>
            <a:r>
              <a:rPr sz="1800" dirty="0" err="1" smtClean="0">
                <a:uFill>
                  <a:solidFill/>
                </a:uFill>
              </a:rPr>
              <a:t>Asiakkaan</a:t>
            </a:r>
            <a:r>
              <a:rPr sz="1800" dirty="0" smtClean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saamien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palveluiden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kirjaaminen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toteutetaan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asiakaslähtöisesti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yhteisten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periaatteiden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mukaan</a:t>
            </a:r>
            <a:r>
              <a:rPr sz="1800" dirty="0">
                <a:uFill>
                  <a:solidFill/>
                </a:uFill>
              </a:rPr>
              <a:t>.</a:t>
            </a: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sosiaalihuollossa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käytettävien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asiakasasiakirjojen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tietosisällöt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sekä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asiakirjojen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laatiminen</a:t>
            </a:r>
            <a:r>
              <a:rPr sz="1800" dirty="0">
                <a:uFill>
                  <a:solidFill/>
                </a:uFill>
              </a:rPr>
              <a:t>, </a:t>
            </a:r>
            <a:r>
              <a:rPr sz="1800" dirty="0" err="1">
                <a:uFill>
                  <a:solidFill/>
                </a:uFill>
              </a:rPr>
              <a:t>säilyttäminen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muu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käsittely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vastaa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asiakasasiakirjalaissa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asetettuja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vaatimuksia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muodostettu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asiakasrekisteri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ilmoitusrekisteri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asiakasasiakirjalain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edellyttämällä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tavalla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palvelutehtäväluokitus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otettu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käyttöön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sosiaalipalvelujen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ydinprosessit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jäsennetty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prosessiluokituksen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mukaisesti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otettu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käyttöön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keskeisimmät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asiakasasiakirjoissa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käytettävät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luokitukset</a:t>
            </a:r>
            <a:r>
              <a:rPr sz="1800" dirty="0">
                <a:uFill>
                  <a:solidFill/>
                </a:uFill>
              </a:rPr>
              <a:t>, </a:t>
            </a:r>
            <a:r>
              <a:rPr sz="1800" dirty="0" err="1">
                <a:uFill>
                  <a:solidFill/>
                </a:uFill>
              </a:rPr>
              <a:t>kuten</a:t>
            </a:r>
            <a:r>
              <a:rPr sz="1800" dirty="0">
                <a:uFill>
                  <a:solidFill/>
                </a:uFill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Työpaketit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4</a:t>
            </a:fld>
            <a:endParaRPr sz="1400" b="1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162962" y="1427478"/>
            <a:ext cx="8531383" cy="3970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1: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asiakasasiakirjalain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 smtClean="0">
                <a:uFill>
                  <a:solidFill/>
                </a:uFill>
              </a:rPr>
              <a:t>kansallisen</a:t>
            </a:r>
            <a:endParaRPr lang="fi-FI" dirty="0" smtClean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toimeenpanon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johtaminen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hallinnointi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Johtaminen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hallinnointi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käytännön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toteutuksen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smtClean="0">
                <a:uFill>
                  <a:solidFill/>
                </a:uFill>
              </a:rPr>
              <a:t>ja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aikataulutus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työpakettien</a:t>
            </a:r>
            <a:r>
              <a:rPr dirty="0">
                <a:uFill>
                  <a:solidFill/>
                </a:uFill>
              </a:rPr>
              <a:t> ja 2 ja 3 </a:t>
            </a:r>
            <a:r>
              <a:rPr dirty="0" err="1">
                <a:uFill>
                  <a:solidFill/>
                </a:uFill>
              </a:rPr>
              <a:t>yksityiskohtainen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,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err="1" smtClean="0">
                <a:uFill>
                  <a:solidFill/>
                </a:uFill>
              </a:rPr>
              <a:t>toteuttajien</a:t>
            </a: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rekrytointi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asiantuntijaverkostojen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perustaminen</a:t>
            </a:r>
            <a:r>
              <a:rPr dirty="0">
                <a:uFill>
                  <a:solidFill/>
                </a:uFill>
              </a:rPr>
              <a:t>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TP  </a:t>
            </a:r>
            <a:r>
              <a:rPr dirty="0">
                <a:uFill>
                  <a:solidFill/>
                </a:uFill>
              </a:rPr>
              <a:t>2,3, </a:t>
            </a:r>
            <a:r>
              <a:rPr dirty="0" err="1">
                <a:uFill>
                  <a:solidFill/>
                </a:uFill>
              </a:rPr>
              <a:t>materiaalin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tuottaminen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työpaketeille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kansallisen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verkoston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 smtClean="0">
                <a:uFill>
                  <a:solidFill/>
                </a:uFill>
              </a:rPr>
              <a:t>luomine</a:t>
            </a:r>
            <a:r>
              <a:rPr lang="fi-FI" dirty="0" smtClean="0">
                <a:uFill>
                  <a:solidFill/>
                </a:uFill>
              </a:rPr>
              <a:t>n</a:t>
            </a: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2: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kansallisten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määritysten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toimeenpano</a:t>
            </a:r>
            <a:r>
              <a:rPr dirty="0">
                <a:uFill>
                  <a:solidFill/>
                </a:uFill>
              </a:rPr>
              <a:t>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err="1" smtClean="0">
                <a:uFill>
                  <a:solidFill/>
                </a:uFill>
              </a:rPr>
              <a:t>sosiaalihuollon</a:t>
            </a: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asiakastietojärjestelmiin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>
                <a:uFill>
                  <a:solidFill/>
                </a:uFill>
              </a:rPr>
              <a:t>- </a:t>
            </a:r>
            <a:r>
              <a:rPr dirty="0" err="1">
                <a:uFill>
                  <a:solidFill/>
                </a:uFill>
              </a:rPr>
              <a:t>Määritysten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vieminen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asiakastietojärjestelmiin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asiantuntijatyöskentely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3: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kirjaamisosaamisen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kehittäminen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>
                <a:uFill>
                  <a:solidFill/>
                </a:uFill>
              </a:rPr>
              <a:t>- </a:t>
            </a:r>
            <a:r>
              <a:rPr dirty="0" err="1">
                <a:uFill>
                  <a:solidFill/>
                </a:uFill>
              </a:rPr>
              <a:t>työpajatyöskentely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koulutukset</a:t>
            </a:r>
            <a:r>
              <a:rPr dirty="0">
                <a:uFill>
                  <a:solidFill/>
                </a:uFill>
              </a:rPr>
              <a:t> (F&amp;F ja </a:t>
            </a:r>
            <a:r>
              <a:rPr dirty="0" err="1" smtClean="0">
                <a:uFill>
                  <a:solidFill/>
                </a:uFill>
              </a:rPr>
              <a:t>verkko</a:t>
            </a:r>
            <a:r>
              <a:rPr dirty="0" smtClean="0">
                <a:uFill>
                  <a:solidFill/>
                </a:uFill>
              </a:rPr>
              <a:t>)</a:t>
            </a:r>
            <a:endParaRPr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612647" y="205763"/>
            <a:ext cx="8153401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Budjetti 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xfrm>
            <a:off x="612647" y="1592556"/>
            <a:ext cx="8153401" cy="4495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 dirty="0">
                <a:uFill>
                  <a:solidFill/>
                </a:uFill>
              </a:rPr>
              <a:t> </a:t>
            </a:r>
            <a:endParaRPr lang="fi-FI" sz="2900" dirty="0" smtClean="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endParaRPr lang="fi-FI" dirty="0"/>
          </a:p>
          <a:p>
            <a:pPr lvl="0">
              <a:defRPr sz="1800">
                <a:uFillTx/>
              </a:defRPr>
            </a:pPr>
            <a:r>
              <a:rPr sz="2900" dirty="0" smtClean="0">
                <a:uFill>
                  <a:solidFill/>
                </a:uFill>
              </a:rPr>
              <a:t>1,2 </a:t>
            </a:r>
            <a:r>
              <a:rPr sz="2900" dirty="0" err="1">
                <a:uFill>
                  <a:solidFill/>
                </a:uFill>
              </a:rPr>
              <a:t>milj</a:t>
            </a:r>
            <a:r>
              <a:rPr sz="2900" dirty="0">
                <a:uFill>
                  <a:solidFill/>
                </a:uFill>
              </a:rPr>
              <a:t>. </a:t>
            </a:r>
            <a:r>
              <a:rPr sz="2900" dirty="0" smtClean="0">
                <a:uFill>
                  <a:solidFill/>
                </a:uFill>
              </a:rPr>
              <a:t>€</a:t>
            </a:r>
            <a:r>
              <a:rPr lang="fi-FI" sz="2900" dirty="0" smtClean="0">
                <a:uFill>
                  <a:solidFill/>
                </a:uFill>
              </a:rPr>
              <a:t> </a:t>
            </a:r>
            <a:r>
              <a:rPr lang="fi-FI" sz="2900" dirty="0" err="1" smtClean="0">
                <a:uFill>
                  <a:solidFill/>
                </a:uFill>
              </a:rPr>
              <a:t>va</a:t>
            </a:r>
            <a:r>
              <a:rPr lang="fi-FI" sz="2900" dirty="0" smtClean="0">
                <a:uFill>
                  <a:solidFill/>
                </a:uFill>
              </a:rPr>
              <a:t> 900.000, omarahoitusosuus 300.000 € (0,06 e / asukas) koko ajalta eli kahdelta vuodelta</a:t>
            </a:r>
            <a:endParaRPr sz="2900"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8800"/>
      </a:accent1>
      <a:accent2>
        <a:srgbClr val="FFCC66"/>
      </a:accent2>
      <a:accent3>
        <a:srgbClr val="A5AB81"/>
      </a:accent3>
      <a:accent4>
        <a:srgbClr val="DDFFFF"/>
      </a:accent4>
      <a:accent5>
        <a:srgbClr val="7BA79D"/>
      </a:accent5>
      <a:accent6>
        <a:srgbClr val="96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8800"/>
      </a:accent1>
      <a:accent2>
        <a:srgbClr val="FFCC66"/>
      </a:accent2>
      <a:accent3>
        <a:srgbClr val="A5AB81"/>
      </a:accent3>
      <a:accent4>
        <a:srgbClr val="DDFFFF"/>
      </a:accent4>
      <a:accent5>
        <a:srgbClr val="7BA79D"/>
      </a:accent5>
      <a:accent6>
        <a:srgbClr val="96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314</Words>
  <Application>Microsoft Office PowerPoint</Application>
  <PresentationFormat>Näytössä katseltava diaesitys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Avenir Roman</vt:lpstr>
      <vt:lpstr>Tw Cen MT</vt:lpstr>
      <vt:lpstr>Wingdings</vt:lpstr>
      <vt:lpstr>Default</vt:lpstr>
      <vt:lpstr>Sosiaalihuollon Asiakasasiakirjalain toimeenpano – valmistautuminen ”Kansan”  käyttöönottoon   </vt:lpstr>
      <vt:lpstr>Toiminta-ajatus ja tavoitteet</vt:lpstr>
      <vt:lpstr>Tulokset</vt:lpstr>
      <vt:lpstr>Työpaketit</vt:lpstr>
      <vt:lpstr>Budjetti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Sosiaalihuollon Asiakasasiakirjalain toimeenpano</dc:title>
  <dc:creator>Merja.Salmi</dc:creator>
  <cp:lastModifiedBy>Rautajoki, Arto</cp:lastModifiedBy>
  <cp:revision>3</cp:revision>
  <dcterms:modified xsi:type="dcterms:W3CDTF">2015-03-02T06:40:47Z</dcterms:modified>
</cp:coreProperties>
</file>