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59" r:id="rId3"/>
    <p:sldId id="266" r:id="rId4"/>
    <p:sldId id="260" r:id="rId5"/>
    <p:sldId id="264" r:id="rId6"/>
    <p:sldId id="267" r:id="rId7"/>
    <p:sldId id="258" r:id="rId8"/>
    <p:sldId id="261" r:id="rId9"/>
    <p:sldId id="263" r:id="rId10"/>
    <p:sldId id="268" r:id="rId11"/>
    <p:sldId id="269" r:id="rId12"/>
    <p:sldId id="275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E8C2C-A35A-4D89-9B9C-A6BA19ED7FD2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BCFA-4FD2-4AF4-BE97-A2EEC46CAE6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1248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419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031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594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d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968790" y="274638"/>
            <a:ext cx="4718011" cy="1970155"/>
          </a:xfrm>
        </p:spPr>
        <p:txBody>
          <a:bodyPr anchor="t" anchorCtr="0"/>
          <a:lstStyle>
            <a:lvl1pPr algn="ctr">
              <a:defRPr spc="290">
                <a:solidFill>
                  <a:srgbClr val="009ABF"/>
                </a:solidFill>
              </a:defRPr>
            </a:lvl1pPr>
          </a:lstStyle>
          <a:p>
            <a:r>
              <a:rPr lang="fi-FI" smtClean="0"/>
              <a:t>OTSIKKO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68790" y="2549711"/>
            <a:ext cx="4718011" cy="1447017"/>
          </a:xfrm>
        </p:spPr>
        <p:txBody>
          <a:bodyPr/>
          <a:lstStyle>
            <a:lvl1pPr algn="ctr">
              <a:lnSpc>
                <a:spcPct val="100000"/>
              </a:lnSpc>
              <a:defRPr>
                <a:solidFill>
                  <a:srgbClr val="009ABF"/>
                </a:solidFill>
              </a:defRPr>
            </a:lvl1pPr>
            <a:lvl2pPr algn="ctr">
              <a:lnSpc>
                <a:spcPct val="100000"/>
              </a:lnSpc>
              <a:defRPr>
                <a:solidFill>
                  <a:srgbClr val="009ABF"/>
                </a:solidFill>
              </a:defRPr>
            </a:lvl2pPr>
            <a:lvl3pPr algn="ctr">
              <a:lnSpc>
                <a:spcPct val="100000"/>
              </a:lnSpc>
              <a:defRPr>
                <a:solidFill>
                  <a:srgbClr val="009ABF"/>
                </a:solidFill>
              </a:defRPr>
            </a:lvl3pPr>
            <a:lvl4pPr>
              <a:lnSpc>
                <a:spcPct val="100000"/>
              </a:lnSpc>
              <a:defRPr>
                <a:solidFill>
                  <a:srgbClr val="009ABF"/>
                </a:solidFill>
              </a:defRPr>
            </a:lvl4pPr>
            <a:lvl5pPr>
              <a:lnSpc>
                <a:spcPct val="100000"/>
              </a:lnSpc>
              <a:defRPr>
                <a:solidFill>
                  <a:srgbClr val="009ABF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3968790" y="4363496"/>
            <a:ext cx="4717856" cy="400389"/>
          </a:xfrm>
        </p:spPr>
        <p:txBody>
          <a:bodyPr>
            <a:normAutofit/>
          </a:bodyPr>
          <a:lstStyle>
            <a:lvl1pPr algn="ctr">
              <a:defRPr sz="1400" baseline="0">
                <a:solidFill>
                  <a:srgbClr val="009ABF"/>
                </a:solidFill>
              </a:defRPr>
            </a:lvl1pPr>
          </a:lstStyle>
          <a:p>
            <a:pPr lvl="0"/>
            <a:r>
              <a:rPr lang="fi-FI"/>
              <a:t>Etunimi Sukunimi / Pvm</a:t>
            </a:r>
          </a:p>
        </p:txBody>
      </p:sp>
    </p:spTree>
    <p:extLst>
      <p:ext uri="{BB962C8B-B14F-4D97-AF65-F5344CB8AC3E}">
        <p14:creationId xmlns:p14="http://schemas.microsoft.com/office/powerpoint/2010/main" val="2288066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041013" y="617231"/>
            <a:ext cx="7762744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041012" y="1936371"/>
            <a:ext cx="7762745" cy="1622495"/>
          </a:xfrm>
        </p:spPr>
        <p:txBody>
          <a:bodyPr/>
          <a:lstStyle>
            <a:lvl1pPr>
              <a:buFont typeface="Arial" pitchFamily="34" charset="0"/>
              <a:buChar char="•"/>
              <a:defRPr sz="1600">
                <a:latin typeface="Lucida Sans Unicode" pitchFamily="34" charset="0"/>
                <a:cs typeface="Lucida Sans Unicode" pitchFamily="34" charset="0"/>
              </a:defRPr>
            </a:lvl1pPr>
            <a:lvl2pPr marL="712788" indent="-350838">
              <a:buFont typeface="Arial" pitchFamily="34" charset="0"/>
              <a:buChar char="–"/>
              <a:defRPr sz="1600">
                <a:latin typeface="Lucida Sans Unicode" pitchFamily="34" charset="0"/>
                <a:cs typeface="Lucida Sans Unicode" pitchFamily="34" charset="0"/>
              </a:defRPr>
            </a:lvl2pPr>
            <a:lvl3pPr marL="1073150" indent="-265113">
              <a:defRPr sz="1600">
                <a:latin typeface="Lucida Sans Unicode" pitchFamily="34" charset="0"/>
                <a:cs typeface="Lucida Sans Unicode" pitchFamily="34" charset="0"/>
              </a:defRPr>
            </a:lvl3pPr>
            <a:lvl4pPr marL="1435100" indent="-265113">
              <a:defRPr sz="1600">
                <a:latin typeface="Lucida Sans Unicode" pitchFamily="34" charset="0"/>
                <a:cs typeface="Lucida Sans Unicode" pitchFamily="34" charset="0"/>
              </a:defRPr>
            </a:lvl4pPr>
            <a:lvl5pPr marL="1797050" indent="-276225">
              <a:defRPr sz="1600">
                <a:latin typeface="Lucida Sans Unicode" pitchFamily="34" charset="0"/>
                <a:cs typeface="Lucida Sans Unicode" pitchFamily="34" charset="0"/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7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96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0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78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070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370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953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34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861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709D-CED3-49C3-8DB6-525F48C8452A}" type="datetimeFigureOut">
              <a:rPr lang="fi-FI" smtClean="0"/>
              <a:t>17.3.2015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665FB-0C9D-41FD-AA28-0B198F0CA3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397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/>
          <p:cNvSpPr>
            <a:spLocks noGrp="1"/>
          </p:cNvSpPr>
          <p:nvPr>
            <p:ph type="title"/>
          </p:nvPr>
        </p:nvSpPr>
        <p:spPr>
          <a:xfrm>
            <a:off x="4119616" y="2331976"/>
            <a:ext cx="4844872" cy="1138572"/>
          </a:xfrm>
        </p:spPr>
        <p:txBody>
          <a:bodyPr>
            <a:noAutofit/>
          </a:bodyPr>
          <a:lstStyle/>
          <a:p>
            <a:pPr algn="l"/>
            <a:r>
              <a:rPr lang="fi-FI" sz="3600" b="1" dirty="0" smtClean="0"/>
              <a:t>Sosiaali- </a:t>
            </a:r>
            <a:r>
              <a:rPr lang="fi-FI" sz="3600" b="1" dirty="0"/>
              <a:t>ja </a:t>
            </a:r>
            <a:r>
              <a:rPr lang="fi-FI" sz="3600" b="1" dirty="0" smtClean="0"/>
              <a:t>terveysvaliokunta</a:t>
            </a:r>
            <a:r>
              <a:rPr lang="fi-FI" sz="3600" b="1" dirty="0"/>
              <a:t/>
            </a:r>
            <a:br>
              <a:rPr lang="fi-FI" sz="3600" b="1" dirty="0"/>
            </a:br>
            <a:r>
              <a:rPr lang="fi-FI" sz="3600" b="1" dirty="0"/>
              <a:t>27.2.2015 </a:t>
            </a:r>
            <a:endParaRPr lang="fi-FI" sz="2800" dirty="0"/>
          </a:p>
        </p:txBody>
      </p:sp>
      <p:sp>
        <p:nvSpPr>
          <p:cNvPr id="16" name="Tekstin paikkamerkki 15"/>
          <p:cNvSpPr>
            <a:spLocks noGrp="1"/>
          </p:cNvSpPr>
          <p:nvPr>
            <p:ph type="body" sz="quarter" idx="10"/>
          </p:nvPr>
        </p:nvSpPr>
        <p:spPr>
          <a:xfrm>
            <a:off x="4119617" y="4881465"/>
            <a:ext cx="4567030" cy="469477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fi-FI" sz="1200" dirty="0" smtClean="0">
                <a:latin typeface="Lucida Sans Unicode" pitchFamily="34" charset="0"/>
                <a:cs typeface="Lucida Sans Unicode" pitchFamily="34" charset="0"/>
              </a:rPr>
              <a:t>Harri Jokiranta / 1.3.2015</a:t>
            </a:r>
            <a:endParaRPr lang="fi-FI" sz="1200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5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Vaihtoehdot?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fi-FI" b="1" dirty="0" smtClean="0"/>
              <a:t>Perustetaan uusi sosiaali- ja terveysalueen kuntayhtymä Etelä-Pohjanmaan maakunnan alueelle (+Isokyrö?)</a:t>
            </a:r>
          </a:p>
          <a:p>
            <a:pPr lvl="1"/>
            <a:r>
              <a:rPr lang="fi-FI" dirty="0"/>
              <a:t>o</a:t>
            </a:r>
            <a:r>
              <a:rPr lang="fi-FI" dirty="0" smtClean="0"/>
              <a:t>lemassa olevat kuntayhtymät lakkautetaan</a:t>
            </a:r>
          </a:p>
          <a:p>
            <a:pPr lvl="1"/>
            <a:r>
              <a:rPr lang="fi-FI" dirty="0" smtClean="0"/>
              <a:t>uuden kuntayhtymän perussopimuksessa yhdistetään sosiaali- ja terveydenhuollon palvelujen järjestäminen ja tuottaminen</a:t>
            </a:r>
            <a:endParaRPr lang="fi-FI" dirty="0"/>
          </a:p>
          <a:p>
            <a:r>
              <a:rPr lang="fi-FI" b="1" dirty="0" smtClean="0"/>
              <a:t>Erikoissairaanhoidon kuntayhtymää täydennetään </a:t>
            </a:r>
          </a:p>
          <a:p>
            <a:pPr lvl="1"/>
            <a:r>
              <a:rPr lang="fi-FI" dirty="0"/>
              <a:t>o</a:t>
            </a:r>
            <a:r>
              <a:rPr lang="fi-FI" dirty="0" smtClean="0"/>
              <a:t>lemassa olevat muut kuntayhtymät lakkautetaan 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rikoissairaanhoidon kuntayhtymän perussopimus täydennetään kattamaan sosiaali- ja terveydenhuollon palvelut</a:t>
            </a:r>
            <a:endParaRPr lang="fi-FI" dirty="0"/>
          </a:p>
          <a:p>
            <a:r>
              <a:rPr lang="fi-FI" b="1" dirty="0" smtClean="0"/>
              <a:t>Etelä-Pohjanmaan maakunnan kattava sosiaali- ja terveysalueen kuntayhtymä laajenee?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hdotetun 19 sosiaali- ja terveysalueen välillä haetaan laajempia väestöpohjia</a:t>
            </a:r>
          </a:p>
          <a:p>
            <a:pPr lvl="1"/>
            <a:r>
              <a:rPr lang="fi-FI" dirty="0" smtClean="0"/>
              <a:t>Pohjanmaan, Keski-Pohjanmaa, …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735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Etelä-Pohjanmaan </a:t>
            </a:r>
            <a:r>
              <a:rPr lang="fi-FI" dirty="0" err="1" smtClean="0"/>
              <a:t>sote</a:t>
            </a:r>
            <a:r>
              <a:rPr lang="fi-FI" dirty="0" smtClean="0"/>
              <a:t> tällä hetkellä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fi-FI" b="1" dirty="0" smtClean="0"/>
              <a:t>Hyvinvoiva Etelä-Pohjanmaa 17.12.2014</a:t>
            </a:r>
          </a:p>
          <a:p>
            <a:pPr lvl="1"/>
            <a:r>
              <a:rPr lang="fi-FI" dirty="0" smtClean="0"/>
              <a:t>ohjausryhmä = OK, kokous 26.3.2015</a:t>
            </a:r>
          </a:p>
          <a:p>
            <a:pPr lvl="1"/>
            <a:r>
              <a:rPr lang="fi-FI" dirty="0" smtClean="0"/>
              <a:t>Kuntajohtaja </a:t>
            </a:r>
            <a:r>
              <a:rPr lang="fi-FI" dirty="0" err="1" smtClean="0"/>
              <a:t>foorum</a:t>
            </a:r>
            <a:r>
              <a:rPr lang="fi-FI" dirty="0" smtClean="0"/>
              <a:t> = OK, kokous 18.2.2015</a:t>
            </a:r>
          </a:p>
          <a:p>
            <a:pPr lvl="1"/>
            <a:r>
              <a:rPr lang="fi-FI" dirty="0" smtClean="0"/>
              <a:t>Työvaliokunta = OK, kokous 10.2.2015</a:t>
            </a:r>
          </a:p>
          <a:p>
            <a:pPr lvl="1"/>
            <a:r>
              <a:rPr lang="fi-FI" dirty="0" smtClean="0"/>
              <a:t>Projektijohtaja = rekrytointi odottaa kansallista ratkaisua</a:t>
            </a:r>
            <a:endParaRPr lang="fi-FI" dirty="0"/>
          </a:p>
          <a:p>
            <a:r>
              <a:rPr lang="fi-FI" b="1" dirty="0" smtClean="0"/>
              <a:t>Ähtäri, Alavus, Kuortane …</a:t>
            </a:r>
          </a:p>
          <a:p>
            <a:pPr lvl="1"/>
            <a:r>
              <a:rPr lang="fi-FI" dirty="0" smtClean="0"/>
              <a:t>palvelujen yksityistäminen</a:t>
            </a:r>
            <a:endParaRPr lang="fi-FI" dirty="0"/>
          </a:p>
          <a:p>
            <a:r>
              <a:rPr lang="fi-FI" b="1" dirty="0" smtClean="0"/>
              <a:t>Evijärvi – Pietarsaari …</a:t>
            </a:r>
          </a:p>
          <a:p>
            <a:pPr lvl="1"/>
            <a:r>
              <a:rPr lang="fi-FI" dirty="0"/>
              <a:t>m</a:t>
            </a:r>
            <a:r>
              <a:rPr lang="fi-FI" dirty="0" smtClean="0"/>
              <a:t>ahdolliset kuntafuusiot</a:t>
            </a:r>
          </a:p>
          <a:p>
            <a:pPr lvl="0"/>
            <a:endParaRPr lang="fi-FI" b="1" dirty="0" smtClean="0">
              <a:solidFill>
                <a:prstClr val="black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fi-FI" b="1" dirty="0" smtClean="0">
                <a:solidFill>
                  <a:prstClr val="black"/>
                </a:solidFill>
              </a:rPr>
              <a:t>Sosiaali- ja terveysvaliokunta 27.2.2015</a:t>
            </a:r>
          </a:p>
          <a:p>
            <a:pPr lvl="1"/>
            <a:r>
              <a:rPr lang="fi-FI" dirty="0" smtClean="0">
                <a:solidFill>
                  <a:prstClr val="black"/>
                </a:solidFill>
              </a:rPr>
              <a:t>Ks. edellä</a:t>
            </a:r>
            <a:endParaRPr lang="fi-FI" dirty="0">
              <a:solidFill>
                <a:prstClr val="black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fi-FI" b="1" dirty="0" smtClean="0">
                <a:solidFill>
                  <a:prstClr val="black"/>
                </a:solidFill>
              </a:rPr>
              <a:t>Perustuslakivaliokunta</a:t>
            </a:r>
          </a:p>
          <a:p>
            <a:pPr lvl="1"/>
            <a:r>
              <a:rPr lang="fi-FI" dirty="0" smtClean="0">
                <a:solidFill>
                  <a:prstClr val="black"/>
                </a:solidFill>
              </a:rPr>
              <a:t>Sosiaali- ja terveysvaliokunnan esitys käsittelyssä … valmis 5.3.2015?</a:t>
            </a:r>
          </a:p>
          <a:p>
            <a:pPr lvl="0">
              <a:buFont typeface="Wingdings" pitchFamily="2" charset="2"/>
              <a:buChar char="Ø"/>
            </a:pPr>
            <a:r>
              <a:rPr lang="fi-FI" sz="3100" b="1" dirty="0" smtClean="0">
                <a:solidFill>
                  <a:prstClr val="black"/>
                </a:solidFill>
              </a:rPr>
              <a:t>Eduskuntakäsittely </a:t>
            </a:r>
            <a:r>
              <a:rPr lang="fi-FI" sz="3100" b="1" dirty="0" err="1" smtClean="0">
                <a:solidFill>
                  <a:prstClr val="black"/>
                </a:solidFill>
              </a:rPr>
              <a:t>vk</a:t>
            </a:r>
            <a:r>
              <a:rPr lang="fi-FI" sz="3100" b="1" dirty="0" smtClean="0">
                <a:solidFill>
                  <a:prstClr val="black"/>
                </a:solidFill>
              </a:rPr>
              <a:t>. 11</a:t>
            </a:r>
            <a:endParaRPr lang="fi-FI" sz="3100" b="1" dirty="0">
              <a:solidFill>
                <a:prstClr val="black"/>
              </a:solidFill>
            </a:endParaRPr>
          </a:p>
          <a:p>
            <a:pPr lvl="1"/>
            <a:endParaRPr lang="fi-FI" dirty="0" smtClean="0">
              <a:solidFill>
                <a:prstClr val="black"/>
              </a:solidFill>
            </a:endParaRPr>
          </a:p>
          <a:p>
            <a:pPr lvl="0"/>
            <a:endParaRPr lang="fi-FI" b="1" dirty="0">
              <a:solidFill>
                <a:prstClr val="black"/>
              </a:solidFill>
            </a:endParaRP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735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Uudet vaihtoehdot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Hallintomalli </a:t>
            </a:r>
          </a:p>
          <a:p>
            <a:pPr lvl="1"/>
            <a:r>
              <a:rPr lang="fi-FI" dirty="0" smtClean="0"/>
              <a:t>Vahvat peruskunnat</a:t>
            </a:r>
          </a:p>
          <a:p>
            <a:pPr lvl="1"/>
            <a:r>
              <a:rPr lang="fi-FI" dirty="0" smtClean="0"/>
              <a:t>Maakuntahallinto</a:t>
            </a:r>
          </a:p>
          <a:p>
            <a:pPr lvl="1"/>
            <a:r>
              <a:rPr lang="fi-FI" dirty="0" smtClean="0"/>
              <a:t>Kuntayhtymä</a:t>
            </a:r>
            <a:endParaRPr lang="fi-FI" dirty="0"/>
          </a:p>
          <a:p>
            <a:r>
              <a:rPr lang="fi-FI" dirty="0" smtClean="0"/>
              <a:t>Rahoitus</a:t>
            </a:r>
          </a:p>
          <a:p>
            <a:pPr lvl="1"/>
            <a:r>
              <a:rPr lang="fi-FI" dirty="0" smtClean="0"/>
              <a:t>Kustannusten tasausjärjestelmä / </a:t>
            </a:r>
            <a:r>
              <a:rPr lang="fi-FI" dirty="0" err="1" smtClean="0"/>
              <a:t>kapitaatio</a:t>
            </a:r>
            <a:r>
              <a:rPr lang="fi-FI" dirty="0" smtClean="0"/>
              <a:t> + palvelutarve + hyvinvoinnin ja terveyden edistäminen</a:t>
            </a:r>
          </a:p>
          <a:p>
            <a:pPr lvl="1"/>
            <a:r>
              <a:rPr lang="fi-FI" dirty="0" smtClean="0"/>
              <a:t>Kuntien tasavertaisuus / matalat kustannukset vs. korkeat kustannukset</a:t>
            </a:r>
          </a:p>
          <a:p>
            <a:pPr lvl="1"/>
            <a:r>
              <a:rPr lang="fi-FI" dirty="0" err="1" smtClean="0"/>
              <a:t>SoTe</a:t>
            </a:r>
            <a:r>
              <a:rPr lang="fi-FI" dirty="0" smtClean="0"/>
              <a:t> budjettiraami / yksikanavainen rahoitus</a:t>
            </a:r>
          </a:p>
          <a:p>
            <a:pPr lvl="0"/>
            <a:r>
              <a:rPr lang="fi-FI" dirty="0" smtClean="0">
                <a:solidFill>
                  <a:prstClr val="black"/>
                </a:solidFill>
              </a:rPr>
              <a:t>Integraation vaihtoehtoinen tarkastelu </a:t>
            </a:r>
            <a:endParaRPr lang="fi-FI" dirty="0">
              <a:solidFill>
                <a:prstClr val="black"/>
              </a:solidFill>
            </a:endParaRPr>
          </a:p>
          <a:p>
            <a:pPr lvl="1"/>
            <a:r>
              <a:rPr lang="fi-FI" dirty="0"/>
              <a:t>Sosiaali- ja </a:t>
            </a:r>
            <a:r>
              <a:rPr lang="fi-FI" dirty="0" smtClean="0"/>
              <a:t>terveydenhuolto vs. muut kuntapalvelut (vrt. Ruotsi, Norja, Tanska)</a:t>
            </a:r>
          </a:p>
          <a:p>
            <a:pPr lvl="1"/>
            <a:r>
              <a:rPr lang="fi-FI" dirty="0" smtClean="0"/>
              <a:t>Sosiaali- ja terveydenhuollon perus- vs. erityispalvelujen erilaiset sisällöt ja luonne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877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Y</a:t>
            </a:r>
            <a:r>
              <a:rPr lang="fi-FI" dirty="0" smtClean="0"/>
              <a:t>ksitasoinen kuntayhtymä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r>
              <a:rPr lang="fi-FI" b="1" dirty="0" smtClean="0"/>
              <a:t>Sosiaali- </a:t>
            </a:r>
            <a:r>
              <a:rPr lang="fi-FI" b="1" dirty="0"/>
              <a:t>ja </a:t>
            </a:r>
            <a:r>
              <a:rPr lang="fi-FI" b="1" dirty="0" smtClean="0"/>
              <a:t>terveysalueita yhteensä 19</a:t>
            </a:r>
          </a:p>
          <a:p>
            <a:pPr lvl="1"/>
            <a:r>
              <a:rPr lang="fi-FI" dirty="0" smtClean="0"/>
              <a:t>alueiden </a:t>
            </a:r>
            <a:r>
              <a:rPr lang="fi-FI" dirty="0"/>
              <a:t>muodostuminen tapahtuu </a:t>
            </a:r>
            <a:r>
              <a:rPr lang="fi-FI" dirty="0" smtClean="0"/>
              <a:t>kuntalähtöisesti</a:t>
            </a:r>
          </a:p>
          <a:p>
            <a:pPr lvl="1"/>
            <a:r>
              <a:rPr lang="fi-FI" dirty="0" smtClean="0"/>
              <a:t>palvelujen järjestämis- ja tuottamisvastuu</a:t>
            </a:r>
          </a:p>
          <a:p>
            <a:pPr lvl="1"/>
            <a:r>
              <a:rPr lang="fi-FI" dirty="0" smtClean="0"/>
              <a:t>kuntien omilla päätöksillä pienempi määrä  -&gt; alueista väestöpohjaltaan muodostuisi suurempia</a:t>
            </a:r>
          </a:p>
          <a:p>
            <a:pPr lvl="1"/>
            <a:r>
              <a:rPr lang="fi-FI" dirty="0" smtClean="0"/>
              <a:t>Keskisen </a:t>
            </a:r>
            <a:r>
              <a:rPr lang="fi-FI" dirty="0"/>
              <a:t>Suomen yhteistyö-alueella enintään </a:t>
            </a:r>
            <a:r>
              <a:rPr lang="fi-FI" dirty="0" smtClean="0"/>
              <a:t>3 sosiaali- ja terveysaluetta</a:t>
            </a:r>
          </a:p>
          <a:p>
            <a:r>
              <a:rPr lang="fi-FI" b="1" dirty="0" smtClean="0"/>
              <a:t>Hallintoon sovelletaan </a:t>
            </a:r>
            <a:r>
              <a:rPr lang="fi-FI" b="1" dirty="0"/>
              <a:t>lähtökohtaisesti kuntalain </a:t>
            </a:r>
            <a:r>
              <a:rPr lang="fi-FI" b="1" dirty="0" smtClean="0"/>
              <a:t>säännöksiä</a:t>
            </a:r>
          </a:p>
          <a:p>
            <a:pPr lvl="1"/>
            <a:r>
              <a:rPr lang="fi-FI" dirty="0" smtClean="0"/>
              <a:t>kunnan </a:t>
            </a:r>
            <a:r>
              <a:rPr lang="fi-FI" dirty="0"/>
              <a:t>edustajien äänimäärä yhtymävaltuustossa perustuu </a:t>
            </a:r>
            <a:r>
              <a:rPr lang="fi-FI" u="sng" dirty="0" smtClean="0"/>
              <a:t>kunnan asukaslukuun</a:t>
            </a:r>
          </a:p>
          <a:p>
            <a:pPr lvl="1"/>
            <a:r>
              <a:rPr lang="fi-FI" dirty="0" smtClean="0"/>
              <a:t>päätösten </a:t>
            </a:r>
            <a:r>
              <a:rPr lang="fi-FI" dirty="0"/>
              <a:t>tekeminen edellyttää kuitenkin, että ylimmässä toimielimessä päätöstä kannattaa </a:t>
            </a:r>
            <a:r>
              <a:rPr lang="fi-FI" u="sng" dirty="0"/>
              <a:t>äänten enemmistön lisäksi vähintään kahden kunnan edustajien enemmistö</a:t>
            </a:r>
            <a:endParaRPr lang="fi-FI" u="sng" dirty="0" smtClean="0"/>
          </a:p>
          <a:p>
            <a:r>
              <a:rPr lang="fi-FI" b="1" dirty="0" smtClean="0"/>
              <a:t>Järjestämisvastuu </a:t>
            </a:r>
            <a:r>
              <a:rPr lang="fi-FI" b="1" dirty="0"/>
              <a:t>siirtyy kuntayhtymille 1 </a:t>
            </a:r>
            <a:r>
              <a:rPr lang="fi-FI" b="1" dirty="0" smtClean="0"/>
              <a:t>.7.2017 (-&gt;1.1.2018?)</a:t>
            </a:r>
          </a:p>
          <a:p>
            <a:endParaRPr lang="fi-FI" dirty="0" smtClean="0"/>
          </a:p>
          <a:p>
            <a:pPr>
              <a:buFont typeface="Wingdings" pitchFamily="2" charset="2"/>
              <a:buChar char="Ø"/>
            </a:pPr>
            <a:r>
              <a:rPr lang="fi-FI" b="1" dirty="0" smtClean="0"/>
              <a:t>Osa </a:t>
            </a:r>
            <a:r>
              <a:rPr lang="fi-FI" b="1" dirty="0"/>
              <a:t>alueista jää varsin </a:t>
            </a:r>
            <a:r>
              <a:rPr lang="fi-FI" b="1" dirty="0" smtClean="0"/>
              <a:t>pieniksi</a:t>
            </a:r>
          </a:p>
          <a:p>
            <a:pPr lvl="1"/>
            <a:r>
              <a:rPr lang="fi-FI" dirty="0" smtClean="0"/>
              <a:t>tarvitaan </a:t>
            </a:r>
            <a:r>
              <a:rPr lang="fi-FI" dirty="0"/>
              <a:t>yhteistyörakennetta tarkoituksenmukaisesta työnjaosta </a:t>
            </a:r>
            <a:r>
              <a:rPr lang="fi-FI" dirty="0" smtClean="0"/>
              <a:t>sopimiseksi</a:t>
            </a:r>
          </a:p>
          <a:p>
            <a:pPr lvl="1"/>
            <a:r>
              <a:rPr lang="fi-FI" dirty="0" smtClean="0"/>
              <a:t>sosiaali- </a:t>
            </a:r>
            <a:r>
              <a:rPr lang="fi-FI" dirty="0"/>
              <a:t>ja terveysalueiden kuntayhtymien tulee </a:t>
            </a:r>
            <a:r>
              <a:rPr lang="fi-FI" dirty="0" smtClean="0"/>
              <a:t>kuulua yhteistyöalueeseen </a:t>
            </a:r>
            <a:r>
              <a:rPr lang="fi-FI" dirty="0"/>
              <a:t>(</a:t>
            </a:r>
            <a:r>
              <a:rPr lang="fi-FI" dirty="0" smtClean="0"/>
              <a:t>esim. HE 4.12.2014 mukaiset </a:t>
            </a:r>
            <a:r>
              <a:rPr lang="fi-FI" dirty="0" err="1" smtClean="0"/>
              <a:t>sote</a:t>
            </a:r>
            <a:r>
              <a:rPr lang="fi-FI" dirty="0" smtClean="0"/>
              <a:t> alueet ja/tai </a:t>
            </a:r>
            <a:r>
              <a:rPr lang="fi-FI" dirty="0" err="1" smtClean="0"/>
              <a:t>erva-alueet</a:t>
            </a:r>
            <a:r>
              <a:rPr lang="fi-FI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895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63" y="630074"/>
            <a:ext cx="4328293" cy="594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Group 6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473943"/>
              </p:ext>
            </p:extLst>
          </p:nvPr>
        </p:nvGraphicFramePr>
        <p:xfrm>
          <a:off x="425428" y="1196752"/>
          <a:ext cx="3770072" cy="4699248"/>
        </p:xfrm>
        <a:graphic>
          <a:graphicData uri="http://schemas.openxmlformats.org/drawingml/2006/table">
            <a:tbl>
              <a:tblPr/>
              <a:tblGrid>
                <a:gridCol w="2105914"/>
                <a:gridCol w="1004335"/>
                <a:gridCol w="659823"/>
              </a:tblGrid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Väestö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Kuntia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01  Uusimaa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1 606 224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02  Varsinais-Suomi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472 897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04  Satakunta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223 947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05  Kanta-Häme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175 294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06  Pirkanmaa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503 775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07  Päijät-Häme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202 114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08  Kymenlaakso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179 861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09  Etelä-Karjala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131 749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10  Etelä-Savo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151 640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11  Pohjois-Savo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248 364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12  Pohjois-Karjala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165 235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13  Keski-Suomi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275 487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14  Etelä-Pohjanmaa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193 338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18+1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15  Pohjanmaa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181 256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16  Keski-Pohjanmaa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68 853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17  Pohjois-Pohjanmaa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405 619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18  Kainuu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79 178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4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19  Lappi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181 714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21  Ahvenanmaa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28 905</a:t>
                      </a: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5" name="Text Box 525"/>
          <p:cNvSpPr txBox="1">
            <a:spLocks noChangeArrowheads="1"/>
          </p:cNvSpPr>
          <p:nvPr/>
        </p:nvSpPr>
        <p:spPr bwMode="auto">
          <a:xfrm>
            <a:off x="790575" y="115888"/>
            <a:ext cx="35575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1pPr>
            <a:lvl2pPr marL="742950" indent="-285750"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2pPr>
            <a:lvl3pPr marL="1143000" indent="-228600"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3pPr>
            <a:lvl4pPr marL="1600200" indent="-228600"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4pPr>
            <a:lvl5pPr marL="2057400" indent="-228600"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003882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003882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003882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003882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fi-FI" sz="2400" b="1" dirty="0" smtClean="0">
                <a:solidFill>
                  <a:schemeClr val="bg2">
                    <a:lumMod val="50000"/>
                  </a:schemeClr>
                </a:solidFill>
              </a:rPr>
              <a:t>Maakunnat 1.1.2014</a:t>
            </a:r>
          </a:p>
        </p:txBody>
      </p:sp>
      <p:sp>
        <p:nvSpPr>
          <p:cNvPr id="7196" name="Tekstiruutu 5"/>
          <p:cNvSpPr txBox="1">
            <a:spLocks noChangeArrowheads="1"/>
          </p:cNvSpPr>
          <p:nvPr/>
        </p:nvSpPr>
        <p:spPr bwMode="auto">
          <a:xfrm>
            <a:off x="708025" y="481013"/>
            <a:ext cx="3306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1pPr>
            <a:lvl2pPr marL="742950" indent="-285750"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2pPr>
            <a:lvl3pPr marL="1143000" indent="-228600"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3pPr>
            <a:lvl4pPr marL="1600200" indent="-228600"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4pPr>
            <a:lvl5pPr marL="2057400" indent="-228600" eaLnBrk="0" hangingPunct="0">
              <a:defRPr sz="1000">
                <a:solidFill>
                  <a:srgbClr val="003882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003882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003882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003882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003882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fi-FI" sz="1200" dirty="0" smtClean="0">
                <a:solidFill>
                  <a:schemeClr val="bg2">
                    <a:lumMod val="50000"/>
                  </a:schemeClr>
                </a:solidFill>
              </a:rPr>
              <a:t>Yhteensä 18 maakuntaa + Ahvenanmaa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268761"/>
            <a:ext cx="4095752" cy="450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544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Rahoitusmalli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b="1" dirty="0"/>
              <a:t>Kunnilla </a:t>
            </a:r>
            <a:r>
              <a:rPr lang="fi-FI" b="1" dirty="0" smtClean="0"/>
              <a:t>päärahoitusvastuu </a:t>
            </a:r>
          </a:p>
          <a:p>
            <a:pPr lvl="1"/>
            <a:r>
              <a:rPr lang="fi-FI" dirty="0" smtClean="0"/>
              <a:t>väestömäärään perustuva </a:t>
            </a:r>
            <a:r>
              <a:rPr lang="fi-FI" dirty="0"/>
              <a:t>ns. </a:t>
            </a:r>
            <a:r>
              <a:rPr lang="fi-FI" dirty="0" err="1" smtClean="0"/>
              <a:t>kapitaatiomalli</a:t>
            </a:r>
            <a:endParaRPr lang="fi-FI" dirty="0" smtClean="0"/>
          </a:p>
          <a:p>
            <a:pPr lvl="1"/>
            <a:r>
              <a:rPr lang="fi-FI" dirty="0" smtClean="0"/>
              <a:t>painotettu palvelutarvetekijöillä, jonka perustana </a:t>
            </a:r>
            <a:r>
              <a:rPr lang="fi-FI" dirty="0"/>
              <a:t>on palvelutarpeesta aiheutuvat laskennalliset </a:t>
            </a:r>
            <a:r>
              <a:rPr lang="fi-FI" dirty="0" smtClean="0"/>
              <a:t>kustannukset</a:t>
            </a:r>
          </a:p>
          <a:p>
            <a:r>
              <a:rPr lang="fi-FI" b="1" dirty="0" smtClean="0"/>
              <a:t>Kuntakohtaiset </a:t>
            </a:r>
            <a:r>
              <a:rPr lang="fi-FI" b="1" dirty="0"/>
              <a:t>erot </a:t>
            </a:r>
            <a:r>
              <a:rPr lang="fi-FI" b="1" dirty="0" err="1" smtClean="0"/>
              <a:t>sote</a:t>
            </a:r>
            <a:r>
              <a:rPr lang="fi-FI" b="1" dirty="0" smtClean="0"/>
              <a:t> -menoissa ovat suuret</a:t>
            </a:r>
          </a:p>
          <a:p>
            <a:pPr lvl="1"/>
            <a:r>
              <a:rPr lang="fi-FI" dirty="0" smtClean="0"/>
              <a:t>vuosina </a:t>
            </a:r>
            <a:r>
              <a:rPr lang="fi-FI" dirty="0"/>
              <a:t>2017—2020 </a:t>
            </a:r>
            <a:r>
              <a:rPr lang="fi-FI" dirty="0" smtClean="0"/>
              <a:t>toteutetaan  </a:t>
            </a:r>
            <a:r>
              <a:rPr lang="fi-FI" dirty="0"/>
              <a:t>+/- 200 euron/vuosi/asukas </a:t>
            </a:r>
            <a:r>
              <a:rPr lang="fi-FI" dirty="0" smtClean="0"/>
              <a:t>tasauskatto</a:t>
            </a:r>
          </a:p>
          <a:p>
            <a:pPr lvl="1"/>
            <a:r>
              <a:rPr lang="fi-FI" dirty="0"/>
              <a:t>sosiaali- ja terveysalueen kunnat voivat sopia viiden vuoden määräajaksi järjestämislaista poikkeavasta </a:t>
            </a:r>
            <a:r>
              <a:rPr lang="fi-FI" dirty="0" smtClean="0"/>
              <a:t>rahoitusmallista</a:t>
            </a:r>
          </a:p>
          <a:p>
            <a:pPr lvl="2"/>
            <a:r>
              <a:rPr lang="fi-FI" dirty="0"/>
              <a:t>vähintään 70 prosenttia maksuosuuksista määräytyisi </a:t>
            </a:r>
            <a:r>
              <a:rPr lang="fi-FI" dirty="0" err="1"/>
              <a:t>kapitaatioperusteella</a:t>
            </a:r>
            <a:r>
              <a:rPr lang="fi-FI" dirty="0"/>
              <a:t> ja enintään 30 prosenttia muulla kuntien sopimalla perusteella, esimerkiksi </a:t>
            </a:r>
            <a:r>
              <a:rPr lang="fi-FI" dirty="0" smtClean="0"/>
              <a:t>suoriteperusteella</a:t>
            </a:r>
          </a:p>
          <a:p>
            <a:pPr lvl="2"/>
            <a:r>
              <a:rPr lang="fi-FI" dirty="0" smtClean="0"/>
              <a:t>2/3 kunnista kannattaa , </a:t>
            </a:r>
            <a:r>
              <a:rPr lang="fi-FI" dirty="0"/>
              <a:t>joilla on äänten enemmistö (vastaava kuin kuntayhtymän perussopimuksen muutoksessa</a:t>
            </a:r>
            <a:r>
              <a:rPr lang="fi-FI" dirty="0" smtClean="0"/>
              <a:t>)</a:t>
            </a:r>
          </a:p>
          <a:p>
            <a:pPr lvl="1"/>
            <a:r>
              <a:rPr lang="fi-FI" dirty="0"/>
              <a:t>vaihto-ehtoisen rahoitusratkaisun voidaan arvioida tuovan kuntakohtaisia maksuosuuksia lähemmäs nykyisiä maksuosuuksia</a:t>
            </a:r>
            <a:endParaRPr lang="fi-FI" dirty="0" smtClean="0"/>
          </a:p>
          <a:p>
            <a:endParaRPr lang="fi-FI" dirty="0" smtClean="0"/>
          </a:p>
          <a:p>
            <a:r>
              <a:rPr lang="fi-FI" b="1" dirty="0" smtClean="0"/>
              <a:t>Valtiovarainministeriö </a:t>
            </a:r>
            <a:r>
              <a:rPr lang="fi-FI" b="1" dirty="0"/>
              <a:t>on </a:t>
            </a:r>
            <a:r>
              <a:rPr lang="fi-FI" b="1" dirty="0" smtClean="0"/>
              <a:t>27.2.2015 </a:t>
            </a:r>
            <a:r>
              <a:rPr lang="fi-FI" b="1" dirty="0"/>
              <a:t>julkistanut </a:t>
            </a:r>
            <a:r>
              <a:rPr lang="fi-FI" b="1" dirty="0" smtClean="0"/>
              <a:t>oman arvionsa</a:t>
            </a:r>
          </a:p>
        </p:txBody>
      </p:sp>
    </p:spTree>
    <p:extLst>
      <p:ext uri="{BB962C8B-B14F-4D97-AF65-F5344CB8AC3E}">
        <p14:creationId xmlns:p14="http://schemas.microsoft.com/office/powerpoint/2010/main" val="39819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fi-FI" dirty="0" smtClean="0"/>
              <a:t>Käyttökustannukset yhteensä (1000 €)</a:t>
            </a:r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069352"/>
              </p:ext>
            </p:extLst>
          </p:nvPr>
        </p:nvGraphicFramePr>
        <p:xfrm>
          <a:off x="755577" y="1338494"/>
          <a:ext cx="7776863" cy="5330866"/>
        </p:xfrm>
        <a:graphic>
          <a:graphicData uri="http://schemas.openxmlformats.org/drawingml/2006/table">
            <a:tbl>
              <a:tblPr/>
              <a:tblGrid>
                <a:gridCol w="912040"/>
                <a:gridCol w="988044"/>
                <a:gridCol w="912040"/>
                <a:gridCol w="969044"/>
                <a:gridCol w="912040"/>
                <a:gridCol w="897792"/>
                <a:gridCol w="2185863"/>
              </a:tblGrid>
              <a:tr h="586852"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toteutunut</a:t>
                      </a:r>
                      <a:br>
                        <a:rPr lang="fi-FI" sz="1300" b="0" i="0" u="none" strike="noStrike">
                          <a:effectLst/>
                          <a:latin typeface="Arial"/>
                        </a:rPr>
                      </a:br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as.luku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€/as.</a:t>
                      </a:r>
                      <a:br>
                        <a:rPr lang="fi-FI" sz="1300" b="0" i="0" u="none" strike="noStrike">
                          <a:effectLst/>
                          <a:latin typeface="Arial"/>
                        </a:rPr>
                      </a:br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erotus ka.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 err="1">
                          <a:effectLst/>
                          <a:latin typeface="Arial"/>
                        </a:rPr>
                        <a:t>kapitaatio</a:t>
                      </a:r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/>
                      </a:r>
                      <a:br>
                        <a:rPr lang="fi-FI" sz="1300" b="0" i="0" u="none" strike="noStrike" dirty="0">
                          <a:effectLst/>
                          <a:latin typeface="Arial"/>
                        </a:rPr>
                      </a:br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2013 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erotus </a:t>
                      </a:r>
                      <a:br>
                        <a:rPr lang="fi-FI" sz="1300" b="0" i="0" u="none" strike="noStrike" dirty="0">
                          <a:effectLst/>
                          <a:latin typeface="Arial"/>
                        </a:rPr>
                      </a:br>
                      <a:r>
                        <a:rPr lang="fi-FI" sz="1300" b="0" i="0" u="none" strike="noStrike" dirty="0" err="1">
                          <a:effectLst/>
                          <a:latin typeface="Arial"/>
                        </a:rPr>
                        <a:t>kapitaatio-toteutunut</a:t>
                      </a:r>
                      <a:endParaRPr lang="fi-FI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Alajärvi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46 217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10 227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4 519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548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40 617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-5 600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Alavus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51 385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12 228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4 202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231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48 565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-2 820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Evijärvi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11 559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2 685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4 305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333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10 664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-895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Ilmajoki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42 946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12 099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3 550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-422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48 052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5 106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Isojoki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10 905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2 257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4 832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860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8 964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-1 941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Jalasjärvi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32 863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7 987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4 115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143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31 721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-1 142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Karijoki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6 196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1 462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4 238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266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5 806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-390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Kauhajoki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58 324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14 081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4 142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170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55 924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-2 400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Kauhava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65 383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17 065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3 831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-140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67 775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2 392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Kuortane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16 881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3 819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4 420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449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15 168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-1 713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Kurikka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56 895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14 322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3 973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56 881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-14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Lappajärvi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13 612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3 317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4 104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13 174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-438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Lapua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58 180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14 692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3 960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-12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58 351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171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Seinäjoki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225 343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60 354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3 734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-238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239 702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14 359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Soini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9 648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2 284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4 224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253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9 071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-577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Teuva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25 117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5 656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4 441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469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22 463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-2 654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Vimpeli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12 416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3 171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3 915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-56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12 594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178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Ähtäri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27 203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6 271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4 338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366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24 906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-2 297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Isokyrö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18 603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4 854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3 833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-139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19 278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effectLst/>
                          <a:latin typeface="Arial"/>
                        </a:rPr>
                        <a:t>675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yhteensä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789 676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198 831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3 972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789 676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€/asukas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effectLst/>
                          <a:latin typeface="Arial"/>
                        </a:rPr>
                        <a:t>3,97</a:t>
                      </a: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11718" marR="11718" marT="117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VM arvio 27.2.2105 </a:t>
            </a:r>
            <a:endParaRPr lang="fi-FI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861519"/>
              </p:ext>
            </p:extLst>
          </p:nvPr>
        </p:nvGraphicFramePr>
        <p:xfrm>
          <a:off x="286718" y="1678782"/>
          <a:ext cx="8724954" cy="4525964"/>
        </p:xfrm>
        <a:graphic>
          <a:graphicData uri="http://schemas.openxmlformats.org/drawingml/2006/table">
            <a:tbl>
              <a:tblPr/>
              <a:tblGrid>
                <a:gridCol w="881468"/>
                <a:gridCol w="571776"/>
                <a:gridCol w="571776"/>
                <a:gridCol w="462368"/>
                <a:gridCol w="640168"/>
                <a:gridCol w="667072"/>
                <a:gridCol w="571776"/>
                <a:gridCol w="571776"/>
                <a:gridCol w="571776"/>
                <a:gridCol w="722718"/>
                <a:gridCol w="690968"/>
                <a:gridCol w="571776"/>
                <a:gridCol w="614768"/>
                <a:gridCol w="614768"/>
              </a:tblGrid>
              <a:tr h="178680"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Tulovero-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Soten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Soten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Soten</a:t>
                      </a:r>
                      <a:endParaRPr lang="fi-FI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Alkup.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UUSI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Alkup.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UUSI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Muutos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Alkup.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UUSI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Kunta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As.luku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rah.os</a:t>
                      </a:r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rah.os.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rahoitus-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paine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Paine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Muutos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paine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Paine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yht.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Tulovero-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Tulovero-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i-FI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v. 2015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muutos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muutos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muutos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vero-%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vero-%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vero-%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vero-%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paineen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paineen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44"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pl. katto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ml. 200€/as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i-FI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yhteensä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vain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vain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vain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ml. vos-uud.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ml. vos-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%-yks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jälkeen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jälkeen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€/as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katto, €/as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sote:n</a:t>
                      </a:r>
                      <a:endParaRPr lang="fi-FI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sote</a:t>
                      </a:r>
                      <a:endParaRPr lang="fi-FI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sote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&amp; </a:t>
                      </a:r>
                      <a:r>
                        <a:rPr lang="fi-FI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leikk</a:t>
                      </a:r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uud</a:t>
                      </a:r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&amp; </a:t>
                      </a:r>
                      <a:r>
                        <a:rPr lang="fi-FI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leikk</a:t>
                      </a:r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(v. 2015 tasoon)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osuus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osuus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Evijärvi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2 686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21,50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-481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-200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-537 200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-3,06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-1,70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-3,75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-2,39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1,36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17,75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19,11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Isojoki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2 290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-736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-200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-458 000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-3,72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-1,86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-1,31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0,55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1,86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20,69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22,55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Kauhajoki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14 167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-204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-200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-2 833 400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-0,80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-1,61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-0,82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0,74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-0,08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-0,82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22,74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21,92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Teuva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5 767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-334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-200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-1 153 400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-1,70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-1,58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0,11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0,72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0,11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22,72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22,83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Ähtäri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6 363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21,25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-274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-200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-1 272 600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-1,23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-1,52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-0,29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-0,16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-0,29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21,38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21,09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Soini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2 329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21,50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-187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-187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-435 630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-0,63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-1,86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-1,23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1,46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-1,23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22,96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21,73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Vimpeli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3 205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-186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-186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-595 014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-0,55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-0,82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1,47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-0,82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24,29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23,47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Lappajärvi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3 383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-109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-109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-370 149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-0,90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1,18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0,15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22,18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21,15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Kurikka           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14 395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-1 345 395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0,10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-0,73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2,24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1,41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21,24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20,41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Jalasjärvi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8 071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-75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-75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-606 340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0,28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-0,60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0,15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-0,87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23,03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22,15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Alajärvi          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10 268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21,50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-44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-44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-446 779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0,60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-0,38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-0,98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2,15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1,17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-0,98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23,65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22,67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Kuortane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3 849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-38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-38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-148 065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0,68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-0,31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-0,99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2,07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1,08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-0,99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23,07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22,08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Karijoki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1 514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2 412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1,12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0,01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-1,11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-1,11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26,19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25,09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Kauhava           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17 202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21,75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118 060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0,88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0,05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1,40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23,98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23,15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Alavus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12 341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20,75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969 340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-1,00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24,14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23,14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Isokyrö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4 886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21,50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436 109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1,42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-0,76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-0,76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24,69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23,93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Seinäjoki         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59 556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6 351 633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1,18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-0,51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1,81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-0,51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23,33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22,81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Ilmajoki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12 022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20,25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2 404 400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2,12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-0,69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3,81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3,12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-0,69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24,06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23,37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8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Lapua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14 650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21,00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2 930 000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2,27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1,44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-0,83 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3,93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3,10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-0,83 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24,93</a:t>
                      </a:r>
                    </a:p>
                  </a:txBody>
                  <a:tcPr marL="8934" marR="8934" marT="8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24,10</a:t>
                      </a:r>
                    </a:p>
                  </a:txBody>
                  <a:tcPr marL="8934" marR="8934" marT="89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81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Kustannusten muutos €/as</a:t>
            </a:r>
            <a:endParaRPr lang="fi-FI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39" y="1502357"/>
            <a:ext cx="7788293" cy="509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86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Valtion ohjaus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fi-FI" b="1" dirty="0" smtClean="0"/>
              <a:t>Sosiaali- </a:t>
            </a:r>
            <a:r>
              <a:rPr lang="fi-FI" b="1" dirty="0"/>
              <a:t>ja </a:t>
            </a:r>
            <a:r>
              <a:rPr lang="fi-FI" b="1" dirty="0" smtClean="0"/>
              <a:t>terveysalueilla </a:t>
            </a:r>
            <a:r>
              <a:rPr lang="fi-FI" b="1" dirty="0"/>
              <a:t>velvoite tehdä </a:t>
            </a:r>
            <a:r>
              <a:rPr lang="fi-FI" b="1" dirty="0" smtClean="0"/>
              <a:t>järjestämispäätös</a:t>
            </a:r>
          </a:p>
          <a:p>
            <a:pPr lvl="1"/>
            <a:r>
              <a:rPr lang="fi-FI" dirty="0"/>
              <a:t>järjestämispäätös on </a:t>
            </a:r>
            <a:r>
              <a:rPr lang="fi-FI" dirty="0" smtClean="0"/>
              <a:t>sosiaali- ja terveysalueen oman </a:t>
            </a:r>
            <a:r>
              <a:rPr lang="fi-FI" dirty="0"/>
              <a:t>toiminnan toteutuksen valtakunnallisesti yhtenäinen </a:t>
            </a:r>
            <a:r>
              <a:rPr lang="fi-FI" dirty="0" smtClean="0"/>
              <a:t>ohjausväline</a:t>
            </a:r>
          </a:p>
          <a:p>
            <a:pPr lvl="1"/>
            <a:r>
              <a:rPr lang="fi-FI" dirty="0" smtClean="0"/>
              <a:t>sosiaali- </a:t>
            </a:r>
            <a:r>
              <a:rPr lang="fi-FI" dirty="0"/>
              <a:t>ja terveysalueiden on </a:t>
            </a:r>
            <a:r>
              <a:rPr lang="fi-FI" u="sng" dirty="0"/>
              <a:t>kuultava</a:t>
            </a:r>
            <a:r>
              <a:rPr lang="fi-FI" dirty="0"/>
              <a:t> sosiaali- ja terveysministeriötä sekä </a:t>
            </a:r>
            <a:r>
              <a:rPr lang="fi-FI" u="sng" dirty="0"/>
              <a:t>otettava huomioon</a:t>
            </a:r>
            <a:r>
              <a:rPr lang="fi-FI" dirty="0"/>
              <a:t> ministeriön näkemykset</a:t>
            </a:r>
          </a:p>
          <a:p>
            <a:r>
              <a:rPr lang="fi-FI" b="1" dirty="0" err="1" smtClean="0"/>
              <a:t>STMn</a:t>
            </a:r>
            <a:r>
              <a:rPr lang="fi-FI" b="1" dirty="0" smtClean="0"/>
              <a:t> ja </a:t>
            </a:r>
            <a:r>
              <a:rPr lang="fi-FI" b="1" dirty="0"/>
              <a:t>sosiaali- ja terveysalueiden </a:t>
            </a:r>
            <a:r>
              <a:rPr lang="fi-FI" b="1" dirty="0" smtClean="0"/>
              <a:t>välinen </a:t>
            </a:r>
            <a:r>
              <a:rPr lang="fi-FI" b="1" u="sng" dirty="0" smtClean="0"/>
              <a:t>lakisääteinen neuvottelumenettely</a:t>
            </a:r>
          </a:p>
          <a:p>
            <a:pPr lvl="1"/>
            <a:r>
              <a:rPr lang="fi-FI" dirty="0"/>
              <a:t>yhteistyöalueittain siten, että kaikki siihen kuuluvat sosiaali- ja terveysalueet ovat samanaikaisesti mukana </a:t>
            </a:r>
            <a:r>
              <a:rPr lang="fi-FI" dirty="0" smtClean="0"/>
              <a:t>neuvottelussa</a:t>
            </a:r>
          </a:p>
          <a:p>
            <a:pPr lvl="1"/>
            <a:r>
              <a:rPr lang="fi-FI" dirty="0"/>
              <a:t>tarkoituksena on </a:t>
            </a:r>
            <a:r>
              <a:rPr lang="fi-FI" u="sng" dirty="0"/>
              <a:t>ohjata</a:t>
            </a:r>
            <a:r>
              <a:rPr lang="fi-FI" dirty="0"/>
              <a:t> sosiaali- ja terveydenhuollon yhteistyöalueiden ja niihin kuuluvien sosiaali- ja terveysalueiden toimintaa palvelurakenteen kehittämisessä sekä </a:t>
            </a:r>
            <a:r>
              <a:rPr lang="fi-FI" u="sng" dirty="0"/>
              <a:t>edistää</a:t>
            </a:r>
            <a:r>
              <a:rPr lang="fi-FI" dirty="0"/>
              <a:t> ministeriön ja sosiaali- ja terveysalueiden välistä </a:t>
            </a:r>
            <a:r>
              <a:rPr lang="fi-FI" dirty="0" smtClean="0"/>
              <a:t>yhteistyötä</a:t>
            </a:r>
            <a:endParaRPr lang="fi-FI" dirty="0"/>
          </a:p>
          <a:p>
            <a:r>
              <a:rPr lang="fi-FI" b="1" u="sng" dirty="0"/>
              <a:t>Yhteistyöalueisiin</a:t>
            </a:r>
            <a:r>
              <a:rPr lang="fi-FI" b="1" dirty="0"/>
              <a:t> kuuluvien sosiaali- ja terveysalueiden on laadittava kunnallisvaltuusto-kausittain palvelujen </a:t>
            </a:r>
            <a:r>
              <a:rPr lang="fi-FI" b="1" dirty="0" smtClean="0"/>
              <a:t>järjestämissopimus</a:t>
            </a:r>
          </a:p>
          <a:p>
            <a:pPr lvl="1"/>
            <a:r>
              <a:rPr lang="fi-FI" dirty="0"/>
              <a:t>alueet sopivat mm. vaativan erityistason tehtävien ja päivystyksen </a:t>
            </a:r>
            <a:r>
              <a:rPr lang="fi-FI" dirty="0" smtClean="0"/>
              <a:t>järjestämisestä</a:t>
            </a:r>
          </a:p>
          <a:p>
            <a:pPr lvl="1"/>
            <a:r>
              <a:rPr lang="fi-FI" dirty="0" smtClean="0"/>
              <a:t>jos ei päästä </a:t>
            </a:r>
            <a:r>
              <a:rPr lang="fi-FI" dirty="0"/>
              <a:t>sopimukseen erityispalveluiden järjestämisestä tai jos järjestämissopimus ei täytä lain vaatimia edellytyksiä, </a:t>
            </a:r>
            <a:r>
              <a:rPr lang="fi-FI" u="sng" dirty="0"/>
              <a:t>valtioneuvosto voi määrätä</a:t>
            </a:r>
            <a:r>
              <a:rPr lang="fi-FI" dirty="0"/>
              <a:t> sopimuksen sisällöstä</a:t>
            </a:r>
          </a:p>
        </p:txBody>
      </p:sp>
    </p:spTree>
    <p:extLst>
      <p:ext uri="{BB962C8B-B14F-4D97-AF65-F5344CB8AC3E}">
        <p14:creationId xmlns:p14="http://schemas.microsoft.com/office/powerpoint/2010/main" val="166563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i 5"/>
          <p:cNvSpPr/>
          <p:nvPr/>
        </p:nvSpPr>
        <p:spPr>
          <a:xfrm>
            <a:off x="1547727" y="548680"/>
            <a:ext cx="3816299" cy="115212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u="sng" dirty="0" smtClean="0"/>
              <a:t>STM  (</a:t>
            </a:r>
            <a:r>
              <a:rPr lang="fi-FI" b="1" u="sng" dirty="0" err="1" smtClean="0"/>
              <a:t>ohjausyksikö</a:t>
            </a:r>
            <a:r>
              <a:rPr lang="fi-FI" b="1" u="sng" dirty="0" smtClean="0"/>
              <a:t>?)</a:t>
            </a: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sz="1400" b="1" dirty="0" smtClean="0"/>
              <a:t>Kansallinen sosiaali- ja terveyspalvelujen ohjaus ja koordinointi</a:t>
            </a:r>
            <a:endParaRPr lang="fi-FI" sz="1400" b="1" dirty="0"/>
          </a:p>
        </p:txBody>
      </p:sp>
      <p:sp>
        <p:nvSpPr>
          <p:cNvPr id="8" name="Ellipsi 7"/>
          <p:cNvSpPr/>
          <p:nvPr/>
        </p:nvSpPr>
        <p:spPr>
          <a:xfrm>
            <a:off x="395536" y="3534541"/>
            <a:ext cx="6120680" cy="29487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1" u="sng" dirty="0" smtClean="0"/>
          </a:p>
          <a:p>
            <a:pPr algn="ctr"/>
            <a:r>
              <a:rPr lang="fi-FI" b="1" u="sng" dirty="0" smtClean="0"/>
              <a:t>Sosiaali- </a:t>
            </a:r>
            <a:r>
              <a:rPr lang="fi-FI" b="1" u="sng" dirty="0"/>
              <a:t>ja terveysalue</a:t>
            </a:r>
          </a:p>
          <a:p>
            <a:pPr algn="ctr"/>
            <a:r>
              <a:rPr lang="fi-FI" sz="1400" b="1" dirty="0" smtClean="0"/>
              <a:t>Järjestämis- ja tuottamisvastuu</a:t>
            </a:r>
            <a:r>
              <a:rPr lang="fi-FI" b="1" dirty="0" smtClean="0"/>
              <a:t> </a:t>
            </a:r>
            <a:br>
              <a:rPr lang="fi-FI" b="1" dirty="0" smtClean="0"/>
            </a:br>
            <a:endParaRPr lang="fi-FI" b="1" u="sng" dirty="0"/>
          </a:p>
        </p:txBody>
      </p:sp>
      <p:sp>
        <p:nvSpPr>
          <p:cNvPr id="10" name="Ellipsi 9"/>
          <p:cNvSpPr/>
          <p:nvPr/>
        </p:nvSpPr>
        <p:spPr>
          <a:xfrm>
            <a:off x="1858495" y="5547861"/>
            <a:ext cx="1584239" cy="635184"/>
          </a:xfrm>
          <a:prstGeom prst="ellipse">
            <a:avLst/>
          </a:prstGeom>
          <a:solidFill>
            <a:schemeClr val="tx2">
              <a:lumMod val="40000"/>
              <a:lumOff val="60000"/>
              <a:alpha val="69804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 err="1" smtClean="0"/>
              <a:t>Eskooun</a:t>
            </a:r>
            <a:r>
              <a:rPr lang="fi-FI" sz="1100" b="1" dirty="0" smtClean="0"/>
              <a:t/>
            </a:r>
            <a:br>
              <a:rPr lang="fi-FI" sz="1100" b="1" dirty="0" smtClean="0"/>
            </a:br>
            <a:r>
              <a:rPr lang="fi-FI" sz="1100" b="1" dirty="0" smtClean="0"/>
              <a:t>palvelut</a:t>
            </a:r>
          </a:p>
        </p:txBody>
      </p:sp>
      <p:sp>
        <p:nvSpPr>
          <p:cNvPr id="14" name="Suorakulmio 13"/>
          <p:cNvSpPr/>
          <p:nvPr/>
        </p:nvSpPr>
        <p:spPr>
          <a:xfrm>
            <a:off x="6588224" y="1124744"/>
            <a:ext cx="2412268" cy="3641736"/>
          </a:xfrm>
          <a:prstGeom prst="rect">
            <a:avLst/>
          </a:prstGeom>
          <a:solidFill>
            <a:srgbClr val="D9969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u="sng" dirty="0">
                <a:solidFill>
                  <a:schemeClr val="tx1"/>
                </a:solidFill>
              </a:rPr>
              <a:t>Kunnat rahoittavat </a:t>
            </a:r>
            <a:r>
              <a:rPr lang="fi-FI" sz="1200" b="1" dirty="0" smtClean="0">
                <a:solidFill>
                  <a:schemeClr val="tx1"/>
                </a:solidFill>
              </a:rPr>
              <a:t/>
            </a:r>
            <a:br>
              <a:rPr lang="fi-FI" sz="1200" b="1" dirty="0" smtClean="0">
                <a:solidFill>
                  <a:schemeClr val="tx1"/>
                </a:solidFill>
              </a:rPr>
            </a:br>
            <a:r>
              <a:rPr lang="fi-FI" sz="1200" b="1" dirty="0" smtClean="0">
                <a:solidFill>
                  <a:schemeClr val="tx1"/>
                </a:solidFill>
              </a:rPr>
              <a:t>sosiaali- ja terveys-alueiden </a:t>
            </a:r>
            <a:r>
              <a:rPr lang="fi-FI" sz="1200" b="1" dirty="0">
                <a:solidFill>
                  <a:schemeClr val="tx1"/>
                </a:solidFill>
              </a:rPr>
              <a:t>toiminnan</a:t>
            </a:r>
          </a:p>
          <a:p>
            <a:pPr marL="0" lvl="1" algn="ctr"/>
            <a:endParaRPr lang="fi-FI" sz="1200" b="1" dirty="0" smtClean="0">
              <a:solidFill>
                <a:schemeClr val="tx1"/>
              </a:solidFill>
            </a:endParaRPr>
          </a:p>
          <a:p>
            <a:pPr marL="0" lvl="1" algn="ctr"/>
            <a:r>
              <a:rPr lang="fi-FI" sz="1200" b="1" dirty="0" err="1" smtClean="0">
                <a:solidFill>
                  <a:schemeClr val="tx1"/>
                </a:solidFill>
              </a:rPr>
              <a:t>Kapitaatioperiaate</a:t>
            </a:r>
            <a:r>
              <a:rPr lang="fi-FI" sz="1200" b="1" dirty="0" smtClean="0">
                <a:solidFill>
                  <a:schemeClr val="tx1"/>
                </a:solidFill>
              </a:rPr>
              <a:t/>
            </a:r>
            <a:br>
              <a:rPr lang="fi-FI" sz="1200" b="1" dirty="0" smtClean="0">
                <a:solidFill>
                  <a:schemeClr val="tx1"/>
                </a:solidFill>
              </a:rPr>
            </a:br>
            <a:r>
              <a:rPr lang="fi-FI" sz="1200" b="1" dirty="0" smtClean="0">
                <a:solidFill>
                  <a:schemeClr val="tx1"/>
                </a:solidFill>
              </a:rPr>
              <a:t>(asukasluku) </a:t>
            </a:r>
            <a:r>
              <a:rPr lang="fi-FI" sz="1200" b="1" dirty="0">
                <a:solidFill>
                  <a:schemeClr val="tx1"/>
                </a:solidFill>
              </a:rPr>
              <a:t>+ palvelutarpeesta aiheutuvat laskennalliset </a:t>
            </a:r>
            <a:r>
              <a:rPr lang="fi-FI" sz="1200" b="1" dirty="0" smtClean="0">
                <a:solidFill>
                  <a:schemeClr val="tx1"/>
                </a:solidFill>
              </a:rPr>
              <a:t>kustannukset</a:t>
            </a:r>
          </a:p>
          <a:p>
            <a:pPr marL="0" lvl="1" algn="ctr"/>
            <a:endParaRPr lang="fi-FI" sz="1200" b="1" dirty="0" smtClean="0">
              <a:solidFill>
                <a:schemeClr val="tx1"/>
              </a:solidFill>
            </a:endParaRPr>
          </a:p>
          <a:p>
            <a:pPr marL="0" lvl="1" algn="ctr"/>
            <a:r>
              <a:rPr lang="fi-FI" sz="1200" b="1" dirty="0" smtClean="0">
                <a:solidFill>
                  <a:schemeClr val="tx1"/>
                </a:solidFill>
              </a:rPr>
              <a:t>Mahdollisuus sopia </a:t>
            </a:r>
            <a:r>
              <a:rPr lang="fi-FI" sz="1200" b="1" dirty="0">
                <a:solidFill>
                  <a:schemeClr val="tx1"/>
                </a:solidFill>
              </a:rPr>
              <a:t>viiden </a:t>
            </a:r>
            <a:r>
              <a:rPr lang="fi-FI" sz="1200" b="1" dirty="0" smtClean="0">
                <a:solidFill>
                  <a:schemeClr val="tx1"/>
                </a:solidFill>
              </a:rPr>
              <a:t/>
            </a:r>
            <a:br>
              <a:rPr lang="fi-FI" sz="1200" b="1" dirty="0" smtClean="0">
                <a:solidFill>
                  <a:schemeClr val="tx1"/>
                </a:solidFill>
              </a:rPr>
            </a:br>
            <a:r>
              <a:rPr lang="fi-FI" sz="1200" b="1" dirty="0" smtClean="0">
                <a:solidFill>
                  <a:schemeClr val="tx1"/>
                </a:solidFill>
              </a:rPr>
              <a:t>vuoden </a:t>
            </a:r>
            <a:r>
              <a:rPr lang="fi-FI" sz="1200" b="1" dirty="0">
                <a:solidFill>
                  <a:schemeClr val="tx1"/>
                </a:solidFill>
              </a:rPr>
              <a:t>määräajaksi </a:t>
            </a:r>
            <a:r>
              <a:rPr lang="fi-FI" sz="1200" b="1" dirty="0" smtClean="0">
                <a:solidFill>
                  <a:schemeClr val="tx1"/>
                </a:solidFill>
              </a:rPr>
              <a:t/>
            </a:r>
            <a:br>
              <a:rPr lang="fi-FI" sz="1200" b="1" dirty="0" smtClean="0">
                <a:solidFill>
                  <a:schemeClr val="tx1"/>
                </a:solidFill>
              </a:rPr>
            </a:br>
            <a:r>
              <a:rPr lang="fi-FI" sz="1200" b="1" dirty="0" smtClean="0">
                <a:solidFill>
                  <a:schemeClr val="tx1"/>
                </a:solidFill>
              </a:rPr>
              <a:t>= vähintään </a:t>
            </a:r>
            <a:r>
              <a:rPr lang="fi-FI" sz="1200" b="1" dirty="0">
                <a:solidFill>
                  <a:schemeClr val="tx1"/>
                </a:solidFill>
              </a:rPr>
              <a:t>70 prosenttia maksuosuuksista määräytyisi </a:t>
            </a:r>
            <a:r>
              <a:rPr lang="fi-FI" sz="1200" b="1" dirty="0" err="1">
                <a:solidFill>
                  <a:schemeClr val="tx1"/>
                </a:solidFill>
              </a:rPr>
              <a:t>kapitaatioperusteella</a:t>
            </a:r>
            <a:r>
              <a:rPr lang="fi-FI" sz="1200" b="1" dirty="0">
                <a:solidFill>
                  <a:schemeClr val="tx1"/>
                </a:solidFill>
              </a:rPr>
              <a:t> ja enintään 30 prosenttia muulla kuntien sopimalla perusteella, esimerkiksi </a:t>
            </a:r>
            <a:r>
              <a:rPr lang="fi-FI" sz="1200" b="1" dirty="0" smtClean="0">
                <a:solidFill>
                  <a:schemeClr val="tx1"/>
                </a:solidFill>
              </a:rPr>
              <a:t>suoriteperusteella </a:t>
            </a:r>
          </a:p>
        </p:txBody>
      </p:sp>
      <p:sp>
        <p:nvSpPr>
          <p:cNvPr id="17" name="Ellipsi 16"/>
          <p:cNvSpPr/>
          <p:nvPr/>
        </p:nvSpPr>
        <p:spPr>
          <a:xfrm>
            <a:off x="1691680" y="3789040"/>
            <a:ext cx="1603822" cy="645292"/>
          </a:xfrm>
          <a:prstGeom prst="ellipse">
            <a:avLst/>
          </a:prstGeom>
          <a:solidFill>
            <a:schemeClr val="tx2">
              <a:lumMod val="40000"/>
              <a:lumOff val="60000"/>
              <a:alpha val="69804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 smtClean="0"/>
              <a:t>Kuntien </a:t>
            </a:r>
            <a:r>
              <a:rPr lang="fi-FI" sz="1100" b="1" dirty="0" err="1" smtClean="0"/>
              <a:t>sote</a:t>
            </a:r>
            <a:r>
              <a:rPr lang="fi-FI" sz="1100" b="1" dirty="0" smtClean="0"/>
              <a:t> palvelut</a:t>
            </a:r>
          </a:p>
        </p:txBody>
      </p:sp>
      <p:sp>
        <p:nvSpPr>
          <p:cNvPr id="25" name="Ellipsi 24"/>
          <p:cNvSpPr/>
          <p:nvPr/>
        </p:nvSpPr>
        <p:spPr>
          <a:xfrm>
            <a:off x="4913489" y="4697292"/>
            <a:ext cx="1314694" cy="567450"/>
          </a:xfrm>
          <a:prstGeom prst="ellipse">
            <a:avLst/>
          </a:prstGeom>
          <a:solidFill>
            <a:schemeClr val="tx2">
              <a:lumMod val="40000"/>
              <a:lumOff val="60000"/>
              <a:alpha val="69804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 smtClean="0"/>
              <a:t>Työterveys-huolto</a:t>
            </a:r>
            <a:endParaRPr lang="fi-FI" sz="1100" b="1" dirty="0"/>
          </a:p>
        </p:txBody>
      </p:sp>
      <p:sp>
        <p:nvSpPr>
          <p:cNvPr id="26" name="Ellipsi 25"/>
          <p:cNvSpPr/>
          <p:nvPr/>
        </p:nvSpPr>
        <p:spPr>
          <a:xfrm>
            <a:off x="704739" y="4652692"/>
            <a:ext cx="1409316" cy="656650"/>
          </a:xfrm>
          <a:prstGeom prst="ellipse">
            <a:avLst/>
          </a:prstGeom>
          <a:solidFill>
            <a:schemeClr val="tx2">
              <a:lumMod val="40000"/>
              <a:lumOff val="60000"/>
              <a:alpha val="69804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 smtClean="0"/>
              <a:t>Ympäristö-terveyden-huolto</a:t>
            </a:r>
            <a:endParaRPr lang="fi-FI" sz="1100" b="1" dirty="0"/>
          </a:p>
        </p:txBody>
      </p:sp>
      <p:sp>
        <p:nvSpPr>
          <p:cNvPr id="27" name="Ellipsi 26"/>
          <p:cNvSpPr/>
          <p:nvPr/>
        </p:nvSpPr>
        <p:spPr>
          <a:xfrm>
            <a:off x="257667" y="5581728"/>
            <a:ext cx="1362005" cy="56745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smtClean="0">
                <a:solidFill>
                  <a:schemeClr val="bg1"/>
                </a:solidFill>
              </a:rPr>
              <a:t>Tukipalvelut</a:t>
            </a:r>
            <a:endParaRPr lang="fi-FI" sz="1200" b="1" dirty="0">
              <a:solidFill>
                <a:schemeClr val="bg1"/>
              </a:solidFill>
            </a:endParaRPr>
          </a:p>
        </p:txBody>
      </p:sp>
      <p:sp>
        <p:nvSpPr>
          <p:cNvPr id="16" name="Ellipsi 15"/>
          <p:cNvSpPr/>
          <p:nvPr/>
        </p:nvSpPr>
        <p:spPr>
          <a:xfrm>
            <a:off x="6588224" y="5663399"/>
            <a:ext cx="2412268" cy="7200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 smtClean="0"/>
              <a:t>Palvelujen alihankinta / yritykset, järjestöt  …</a:t>
            </a:r>
            <a:endParaRPr lang="fi-FI" sz="1100" b="1" dirty="0"/>
          </a:p>
        </p:txBody>
      </p:sp>
      <p:sp>
        <p:nvSpPr>
          <p:cNvPr id="18" name="Ellipsi 17"/>
          <p:cNvSpPr/>
          <p:nvPr/>
        </p:nvSpPr>
        <p:spPr>
          <a:xfrm>
            <a:off x="1547727" y="2132856"/>
            <a:ext cx="3816299" cy="10801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u="sng" dirty="0" smtClean="0"/>
              <a:t>Yhteistyöalue</a:t>
            </a:r>
            <a:br>
              <a:rPr lang="fi-FI" b="1" u="sng" dirty="0" smtClean="0"/>
            </a:br>
            <a:r>
              <a:rPr lang="fi-FI" sz="1400" b="1" dirty="0"/>
              <a:t>tarkoituksenmukaisesta työnjaosta </a:t>
            </a:r>
            <a:r>
              <a:rPr lang="fi-FI" sz="1400" b="1" dirty="0" smtClean="0"/>
              <a:t>sopiminen</a:t>
            </a:r>
            <a:endParaRPr lang="fi-FI" sz="1400" b="1" dirty="0"/>
          </a:p>
        </p:txBody>
      </p:sp>
      <p:cxnSp>
        <p:nvCxnSpPr>
          <p:cNvPr id="11" name="Kulmayhdysviiva 10"/>
          <p:cNvCxnSpPr>
            <a:stCxn id="6" idx="2"/>
            <a:endCxn id="8" idx="2"/>
          </p:cNvCxnSpPr>
          <p:nvPr/>
        </p:nvCxnSpPr>
        <p:spPr>
          <a:xfrm rot="10800000" flipV="1">
            <a:off x="395537" y="1124743"/>
            <a:ext cx="1152191" cy="3884161"/>
          </a:xfrm>
          <a:prstGeom prst="bentConnector3">
            <a:avLst>
              <a:gd name="adj1" fmla="val 119840"/>
            </a:avLst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iruutu 12"/>
          <p:cNvSpPr txBox="1"/>
          <p:nvPr/>
        </p:nvSpPr>
        <p:spPr>
          <a:xfrm>
            <a:off x="35496" y="2195863"/>
            <a:ext cx="1056956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i-FI" sz="1400" dirty="0" smtClean="0"/>
              <a:t>Neuvottelu-</a:t>
            </a:r>
            <a:br>
              <a:rPr lang="fi-FI" sz="1400" dirty="0" smtClean="0"/>
            </a:br>
            <a:r>
              <a:rPr lang="fi-FI" sz="1400" dirty="0" smtClean="0"/>
              <a:t>menettely</a:t>
            </a:r>
            <a:br>
              <a:rPr lang="fi-FI" sz="1400" dirty="0" smtClean="0"/>
            </a:br>
            <a:r>
              <a:rPr lang="fi-FI" sz="1400" dirty="0" smtClean="0"/>
              <a:t>järjestämis-</a:t>
            </a:r>
            <a:r>
              <a:rPr lang="fi-FI" sz="1400" dirty="0"/>
              <a:t/>
            </a:r>
            <a:br>
              <a:rPr lang="fi-FI" sz="1400" dirty="0"/>
            </a:br>
            <a:r>
              <a:rPr lang="fi-FI" sz="1400" dirty="0" smtClean="0"/>
              <a:t>päätöksestä</a:t>
            </a:r>
            <a:endParaRPr lang="fi-FI" sz="1400" dirty="0"/>
          </a:p>
        </p:txBody>
      </p:sp>
      <p:cxnSp>
        <p:nvCxnSpPr>
          <p:cNvPr id="22" name="Kulmayhdysviiva 21"/>
          <p:cNvCxnSpPr>
            <a:stCxn id="18" idx="6"/>
            <a:endCxn id="8" idx="7"/>
          </p:cNvCxnSpPr>
          <p:nvPr/>
        </p:nvCxnSpPr>
        <p:spPr>
          <a:xfrm>
            <a:off x="5364026" y="2672916"/>
            <a:ext cx="255837" cy="1293456"/>
          </a:xfrm>
          <a:prstGeom prst="bent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iruutu 27"/>
          <p:cNvSpPr txBox="1"/>
          <p:nvPr/>
        </p:nvSpPr>
        <p:spPr>
          <a:xfrm>
            <a:off x="5303067" y="3049796"/>
            <a:ext cx="104772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/>
              <a:t>Järjestämis-</a:t>
            </a:r>
            <a:br>
              <a:rPr lang="fi-FI" sz="1400" dirty="0" smtClean="0"/>
            </a:br>
            <a:r>
              <a:rPr lang="fi-FI" sz="1400" dirty="0" smtClean="0"/>
              <a:t>sopimus</a:t>
            </a:r>
            <a:endParaRPr lang="fi-FI" sz="1400" dirty="0"/>
          </a:p>
        </p:txBody>
      </p:sp>
      <p:cxnSp>
        <p:nvCxnSpPr>
          <p:cNvPr id="7" name="Kulmayhdysviiva 6"/>
          <p:cNvCxnSpPr>
            <a:stCxn id="6" idx="6"/>
            <a:endCxn id="28" idx="0"/>
          </p:cNvCxnSpPr>
          <p:nvPr/>
        </p:nvCxnSpPr>
        <p:spPr>
          <a:xfrm>
            <a:off x="5364026" y="1124744"/>
            <a:ext cx="462903" cy="1925052"/>
          </a:xfrm>
          <a:prstGeom prst="bentConnector2">
            <a:avLst/>
          </a:prstGeom>
          <a:ln w="28575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iruutu 22"/>
          <p:cNvSpPr txBox="1"/>
          <p:nvPr/>
        </p:nvSpPr>
        <p:spPr>
          <a:xfrm>
            <a:off x="5299925" y="1556792"/>
            <a:ext cx="1054006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/>
              <a:t>Tarvittaessa</a:t>
            </a:r>
            <a:br>
              <a:rPr lang="fi-FI" sz="1400" dirty="0" smtClean="0"/>
            </a:br>
            <a:r>
              <a:rPr lang="fi-FI" sz="1400" dirty="0" smtClean="0"/>
              <a:t>määräys</a:t>
            </a:r>
            <a:br>
              <a:rPr lang="fi-FI" sz="1400" dirty="0" smtClean="0"/>
            </a:br>
            <a:r>
              <a:rPr lang="fi-FI" sz="1400" dirty="0" smtClean="0"/>
              <a:t>sisällöstä</a:t>
            </a:r>
            <a:endParaRPr lang="fi-FI" sz="1400" dirty="0"/>
          </a:p>
        </p:txBody>
      </p:sp>
      <p:cxnSp>
        <p:nvCxnSpPr>
          <p:cNvPr id="20" name="Kulmayhdysviiva 19"/>
          <p:cNvCxnSpPr>
            <a:stCxn id="14" idx="2"/>
            <a:endCxn id="8" idx="6"/>
          </p:cNvCxnSpPr>
          <p:nvPr/>
        </p:nvCxnSpPr>
        <p:spPr>
          <a:xfrm rot="5400000">
            <a:off x="7034075" y="4248621"/>
            <a:ext cx="242425" cy="127814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Kulmayhdysviiva 56"/>
          <p:cNvCxnSpPr>
            <a:stCxn id="8" idx="4"/>
            <a:endCxn id="16" idx="4"/>
          </p:cNvCxnSpPr>
          <p:nvPr/>
        </p:nvCxnSpPr>
        <p:spPr>
          <a:xfrm rot="5400000" flipH="1" flipV="1">
            <a:off x="5575222" y="4264133"/>
            <a:ext cx="99790" cy="4338482"/>
          </a:xfrm>
          <a:prstGeom prst="bentConnector3">
            <a:avLst>
              <a:gd name="adj1" fmla="val -229081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i 64"/>
          <p:cNvSpPr/>
          <p:nvPr/>
        </p:nvSpPr>
        <p:spPr>
          <a:xfrm>
            <a:off x="3544180" y="3798923"/>
            <a:ext cx="1603822" cy="645292"/>
          </a:xfrm>
          <a:prstGeom prst="ellipse">
            <a:avLst/>
          </a:prstGeom>
          <a:solidFill>
            <a:schemeClr val="tx2">
              <a:lumMod val="40000"/>
              <a:lumOff val="60000"/>
              <a:alpha val="69804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 smtClean="0"/>
              <a:t>Yhteistoiminta-alueiden palvelut</a:t>
            </a:r>
          </a:p>
        </p:txBody>
      </p:sp>
      <p:sp>
        <p:nvSpPr>
          <p:cNvPr id="66" name="Ellipsi 65"/>
          <p:cNvSpPr/>
          <p:nvPr/>
        </p:nvSpPr>
        <p:spPr>
          <a:xfrm>
            <a:off x="3802621" y="5547861"/>
            <a:ext cx="1584239" cy="635184"/>
          </a:xfrm>
          <a:prstGeom prst="ellipse">
            <a:avLst/>
          </a:prstGeom>
          <a:solidFill>
            <a:schemeClr val="tx2">
              <a:lumMod val="40000"/>
              <a:lumOff val="60000"/>
              <a:alpha val="69804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 smtClean="0"/>
              <a:t>EPSHP</a:t>
            </a:r>
            <a:br>
              <a:rPr lang="fi-FI" sz="1100" b="1" dirty="0" smtClean="0"/>
            </a:br>
            <a:r>
              <a:rPr lang="fi-FI" sz="1100" b="1" dirty="0" smtClean="0"/>
              <a:t>palvelut</a:t>
            </a:r>
          </a:p>
        </p:txBody>
      </p:sp>
    </p:spTree>
    <p:extLst>
      <p:ext uri="{BB962C8B-B14F-4D97-AF65-F5344CB8AC3E}">
        <p14:creationId xmlns:p14="http://schemas.microsoft.com/office/powerpoint/2010/main" val="32986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1434</Words>
  <Application>Microsoft Office PowerPoint</Application>
  <PresentationFormat>Näytössä katseltava diaesitys (4:3)</PresentationFormat>
  <Paragraphs>645</Paragraphs>
  <Slides>12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3" baseType="lpstr">
      <vt:lpstr>Office-teema</vt:lpstr>
      <vt:lpstr>Sosiaali- ja terveysvaliokunta 27.2.2015 </vt:lpstr>
      <vt:lpstr>Yksitasoinen kuntayhtymä</vt:lpstr>
      <vt:lpstr>PowerPoint-esitys</vt:lpstr>
      <vt:lpstr>Rahoitusmalli</vt:lpstr>
      <vt:lpstr>Käyttökustannukset yhteensä (1000 €)</vt:lpstr>
      <vt:lpstr>VM arvio 27.2.2105 </vt:lpstr>
      <vt:lpstr>Kustannusten muutos €/as</vt:lpstr>
      <vt:lpstr>Valtion ohjaus</vt:lpstr>
      <vt:lpstr>PowerPoint-esitys</vt:lpstr>
      <vt:lpstr>Vaihtoehdot?</vt:lpstr>
      <vt:lpstr>Etelä-Pohjanmaan sote tällä hetkellä</vt:lpstr>
      <vt:lpstr>Uudet vaihtoehdot</vt:lpstr>
    </vt:vector>
  </TitlesOfParts>
  <Company>Seinäjoen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Jokiranta Harri</dc:creator>
  <cp:lastModifiedBy>Jokiranta Harri</cp:lastModifiedBy>
  <cp:revision>115</cp:revision>
  <dcterms:created xsi:type="dcterms:W3CDTF">2015-03-01T12:44:36Z</dcterms:created>
  <dcterms:modified xsi:type="dcterms:W3CDTF">2015-03-17T06:18:00Z</dcterms:modified>
</cp:coreProperties>
</file>