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2"/>
  </p:notesMasterIdLst>
  <p:sldIdLst>
    <p:sldId id="257" r:id="rId2"/>
    <p:sldId id="258" r:id="rId3"/>
    <p:sldId id="265" r:id="rId4"/>
    <p:sldId id="264" r:id="rId5"/>
    <p:sldId id="266" r:id="rId6"/>
    <p:sldId id="267" r:id="rId7"/>
    <p:sldId id="271" r:id="rId8"/>
    <p:sldId id="268" r:id="rId9"/>
    <p:sldId id="272" r:id="rId10"/>
    <p:sldId id="269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1D90D-FD4C-4267-AA69-418F2EAA3174}" type="datetimeFigureOut">
              <a:rPr lang="fi-FI" smtClean="0"/>
              <a:t>2.3.2015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16687-408C-4966-A9CD-5D11643315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918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70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67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780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254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767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622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828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499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smtClean="0"/>
              <a:t>kK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59E6E-DDF3-45F4-BB4F-D0FBF6FD9F49}" type="slidenum">
              <a:rPr lang="fi-FI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Otsikk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5" name="Alaotsikk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31" name="Päivämäärän paikkamerkki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3C83129-1654-4EF7-B967-0F3D110A3052}" type="datetime1">
              <a:rPr lang="fi-FI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2.3.2015</a:t>
            </a:fld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Alatunnisteen paikkamerk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fi-FI" smtClean="0">
                <a:solidFill>
                  <a:srgbClr val="DBF5F9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9513E53-7090-47A4-BD30-3676CC46DFD6}" type="slidenum">
              <a:rPr lang="fi-FI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166509-18D7-4BD5-9725-568038AE8F9C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2.3.2015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94BD8B-6297-4105-87EB-3C760ACBFA03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0DFE39AE-C256-4713-99B2-36450C2E2608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2.3.2015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D896D94-6D95-41B2-9E68-1E3EA2E5293B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E13EEF-DC0A-41CE-BD00-AC356FAFD001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2.3.2015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FD574D-0A13-4138-8A61-C1D5D20842E7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1DB908B-57DB-43AA-80F4-8254FAE64036}" type="datetime1">
              <a:rPr lang="fi-FI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2.3.2015</a:t>
            </a:fld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fi-FI" smtClean="0">
                <a:solidFill>
                  <a:srgbClr val="DBF5F9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73A6E4C5-2812-4A73-815B-C10805E6D06A}" type="slidenum">
              <a:rPr lang="fi-FI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8BBCC3-121B-482D-A11F-97FA8D3476B3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2.3.2015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86B507-3302-40DE-88BA-4B63CB0AFD0F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0033EF-5156-411C-8E3E-E3B5746711CB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2.3.2015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B7BC9B-E648-4AE0-A8DB-3E9FFAE68EEF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E2A955-47BF-4448-A3C0-AE0E9BD0827B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2.3.2015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486952F-BF35-4739-835A-B5670A619852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BB5615C-4775-4DA8-A68A-4612789982ED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2.3.2015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443757-3676-4565-80BD-C88A1BF14465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8065AA-B6DF-480E-93F4-27A066C26E05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2.3.2015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58E96C-FC2F-4DAA-A046-AA74D4732B0C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CAD654-6841-472C-8542-E78D3986964E}" type="datetime1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2.3.2015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E682907-117F-42CF-AE05-DE68F56F2BFF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Otsikon paikkamerkki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1" name="Tekstin paikkamerkki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27" name="Päivämäärän paikkamerkki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FE8FF6-C9DA-4F59-9DA6-4289D604A066}" type="datetime1">
              <a:rPr lang="fi-FI" smtClean="0">
                <a:solidFill>
                  <a:srgbClr val="04617B">
                    <a:shade val="90000"/>
                  </a:srgbClr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2.3.2015</a:t>
            </a:fld>
            <a:endParaRPr lang="fi-FI">
              <a:solidFill>
                <a:srgbClr val="04617B">
                  <a:shade val="90000"/>
                </a:srgbClr>
              </a:solidFill>
              <a:latin typeface="Calibri" pitchFamily="34" charset="0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srgbClr val="04617B">
                    <a:shade val="90000"/>
                  </a:srgbClr>
                </a:solidFill>
                <a:latin typeface="Calibri" pitchFamily="34" charset="0"/>
              </a:rPr>
              <a:t>Ketterä moniosaaja</a:t>
            </a:r>
            <a:endParaRPr lang="fi-FI">
              <a:solidFill>
                <a:srgbClr val="04617B">
                  <a:shade val="90000"/>
                </a:srgbClr>
              </a:solidFill>
              <a:latin typeface="Calibri" pitchFamily="34" charset="0"/>
            </a:endParaRPr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288D67-6DD1-4751-A10A-175A27AAC058}" type="slidenum">
              <a:rPr lang="fi-FI" smtClean="0">
                <a:solidFill>
                  <a:srgbClr val="04617B">
                    <a:shade val="90000"/>
                  </a:srgbClr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04617B">
                  <a:shade val="90000"/>
                </a:srgbClr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84438" y="1201738"/>
            <a:ext cx="4175125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Ajankohtaista </a:t>
            </a:r>
            <a:r>
              <a:rPr lang="fi-FI" altLang="fi-FI" sz="24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24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BOTNIAssa</a:t>
            </a:r>
            <a:r>
              <a:rPr lang="fi-FI" altLang="fi-FI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endParaRPr lang="fi-FI" altLang="fi-FI" sz="16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endParaRPr lang="fi-FI" altLang="fi-FI" sz="16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</a:t>
            </a: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kehitysjohtaja,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</a:t>
            </a: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Arto Rautajoki,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</a:t>
            </a:r>
            <a:r>
              <a:rPr lang="fi-FI" altLang="fi-FI" sz="2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BOTNIA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</a:t>
            </a:r>
            <a:r>
              <a:rPr lang="fi-FI" altLang="fi-FI" sz="2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Seinäjoki 2.3.2015  </a:t>
            </a: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2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14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10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1804832" y="1343377"/>
            <a:ext cx="5178454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STM:n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sosiaalialan osaamiskeskusneuvottelukunta/työvaliokunta, toimiaika vuosi 2015, tavoitteet: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*   tehdä ehdotus sosiaalialan alueellisen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  kehittämistoiminnan painopisteestä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   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sote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-tulevaisuudessa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*   tehdä ehdotukset 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sosiaali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- ja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   terveydenhuollon yhteisistä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    kehittämisrakenteista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*   laatia ehdotus, kuinka toiminta tulisi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    organisoida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BOTNIA </a:t>
            </a:r>
            <a:r>
              <a:rPr lang="fi-FI" altLang="fi-FI" sz="18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järjestää yhteistyöverkostoineen 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aikuissosiaalityön valtakunnalliset päivät tammikuussa (2pv) 2016 Vaasassa</a:t>
            </a:r>
            <a:endParaRPr lang="fi-FI" altLang="fi-FI" sz="18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22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61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61203" y="1160463"/>
            <a:ext cx="417512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Visio 2017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18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SONet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BOTNIA on Pohjanmaan maakuntien alueen monialainen, ketterä verkostojen kokoaja ja yhteistyön rakentaja,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moniosaaja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ja vaikuttaja sosiaalisen ja hyvinvoinnin tutkimuksessa ja kehittämisessä. 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Sosiaalisella tarkoitetaan arjen sosiaalista toimintaa ja sen areenoita, joita ylläpidetään yksilön, yhteisön ja yhteiskunnan vuorovaikutuksessa.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Tavoitteet: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tukee sopimus- ja verkosto-organisaationa eheän, taloudellisesti kestävän ja vaikuttavan sosiaali- ja terveydenhuollon kokonaisuutta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3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61203" y="1160463"/>
            <a:ext cx="4175125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L="285750" lvl="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Visio 2017  </a:t>
            </a:r>
          </a:p>
          <a:p>
            <a:pPr marL="285750" lvl="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tukee </a:t>
            </a:r>
            <a:r>
              <a:rPr lang="fi-FI" altLang="fi-FI" sz="18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sosiaali- ja terveydenhuollon ammattilaisten 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työtä, </a:t>
            </a:r>
            <a:r>
              <a:rPr lang="fi-FI" altLang="fi-FI" sz="18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ja 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siinä sosiaalialan ja sosiaalityön osaamisen </a:t>
            </a:r>
            <a:r>
              <a:rPr lang="fi-FI" altLang="fi-FI" sz="18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kehittämistä</a:t>
            </a:r>
          </a:p>
          <a:p>
            <a:pPr marL="285750" lvl="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vahvistaa </a:t>
            </a:r>
            <a:r>
              <a:rPr lang="fi-FI" altLang="fi-FI" sz="18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julkisen sektorin ja kansalaisyhteiskunnan yhteistyötä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edistää eri hallintokuntien, palvelun tuottajien ja alueiden yhteistyötä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tekee sopimusyhteistyötä ja osana maakunnallista tilannetta saat toimijat katsomaan eri alueiden tarpeita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k</a:t>
            </a:r>
            <a:r>
              <a:rPr lang="fi-FI" altLang="fi-FI" sz="18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ehittää ja hyödyntää toiminnassaan sosiaali- ja terveyspalvelujen alueellista tiedontuotantoa, tutkimusta ja arviointia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Visio 2020: maakunta,  pohjalaismaakunnat vai…?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8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4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84438" y="1340768"/>
            <a:ext cx="4175125" cy="677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Sosiaalialan osaamiskeskuksen kehittämisrakenteen uudet haasteet: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0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Uuden Sosiaalihuoltolain,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Sote-järjestämislain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toimeenpanon tukitehtävät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Sosiaalialan tiedonhallinnan kehittämistyön tukirakenne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THL:n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Oper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- yhteistyössä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Innovatiiviset ratkaisut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sote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-palvelutuotannossa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8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Palveluita integroivien mallien kehittämisen, toteuttamisen, juurruttamisen ja levittämisen tuki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8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28700" lvl="1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22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5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84438" y="1340768"/>
            <a:ext cx="4175125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Johtoryhmän linjauksia v. 2015: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0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0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Konkreettinen yhteistyö asiakaslähtöisten palvelujen kehittämisessä</a:t>
            </a: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Tiedontuotannon ja tutkimusperustaisen kehittämisen jatkaminen</a:t>
            </a: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Yhteistyössä sen pohtiminen, miten </a:t>
            </a:r>
            <a:r>
              <a:rPr lang="fi-FI" altLang="fi-FI" sz="220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sote</a:t>
            </a: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muuttaa </a:t>
            </a:r>
            <a:r>
              <a:rPr lang="fi-FI" altLang="fi-FI" sz="220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SONet</a:t>
            </a: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220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BOTNIAn</a:t>
            </a: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kokonaisuutta, miten </a:t>
            </a:r>
            <a:r>
              <a:rPr lang="fi-FI" altLang="fi-FI" sz="220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sote</a:t>
            </a: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muuttaa kuntia? </a:t>
            </a:r>
            <a:endParaRPr lang="fi-FI" altLang="fi-FI" sz="22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2451894" y="167867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i-FI" altLang="fi-FI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Sisällölliset haasteet:</a:t>
            </a:r>
            <a:endParaRPr lang="fi-FI" altLang="fi-FI" sz="16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38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6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84438" y="1340768"/>
            <a:ext cx="4175125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Kehittämisrakenneyhteistyön osalta: </a:t>
            </a:r>
            <a:endParaRPr lang="fi-FI" altLang="fi-FI" sz="18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Verkostopohjaisesti jatketaan pohjalaismaakuntien yhteistyömallia ja –rakenteita</a:t>
            </a: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Varmistetaan sosiaalihuollon ja –palvelujen osalta resurssit tutkimus- ja kehittämisrakenteelle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muodostuviin 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sote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-alueen                  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kuntayhtymiin (19) </a:t>
            </a: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Kehittämisrakenteen yhteensovittamisen jatkaminen eri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sote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-alueilla, yhteistoiminta-alueyhteistyö, mikä on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ya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fi-FI" altLang="fi-FI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uolivapaa piirto 48"/>
          <p:cNvSpPr/>
          <p:nvPr/>
        </p:nvSpPr>
        <p:spPr>
          <a:xfrm>
            <a:off x="2147455" y="2327564"/>
            <a:ext cx="4294909" cy="3574472"/>
          </a:xfrm>
          <a:custGeom>
            <a:avLst/>
            <a:gdLst>
              <a:gd name="connsiteX0" fmla="*/ 401781 w 4294909"/>
              <a:gd name="connsiteY0" fmla="*/ 138545 h 3574472"/>
              <a:gd name="connsiteX1" fmla="*/ 0 w 4294909"/>
              <a:gd name="connsiteY1" fmla="*/ 2784763 h 3574472"/>
              <a:gd name="connsiteX2" fmla="*/ 1870363 w 4294909"/>
              <a:gd name="connsiteY2" fmla="*/ 3574472 h 3574472"/>
              <a:gd name="connsiteX3" fmla="*/ 4294909 w 4294909"/>
              <a:gd name="connsiteY3" fmla="*/ 595745 h 3574472"/>
              <a:gd name="connsiteX4" fmla="*/ 2701636 w 4294909"/>
              <a:gd name="connsiteY4" fmla="*/ 0 h 3574472"/>
              <a:gd name="connsiteX5" fmla="*/ 2701636 w 4294909"/>
              <a:gd name="connsiteY5" fmla="*/ 0 h 3574472"/>
              <a:gd name="connsiteX6" fmla="*/ 401781 w 4294909"/>
              <a:gd name="connsiteY6" fmla="*/ 138545 h 357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94909" h="3574472">
                <a:moveTo>
                  <a:pt x="401781" y="138545"/>
                </a:moveTo>
                <a:lnTo>
                  <a:pt x="0" y="2784763"/>
                </a:lnTo>
                <a:lnTo>
                  <a:pt x="1870363" y="3574472"/>
                </a:lnTo>
                <a:lnTo>
                  <a:pt x="4294909" y="595745"/>
                </a:lnTo>
                <a:lnTo>
                  <a:pt x="2701636" y="0"/>
                </a:lnTo>
                <a:lnTo>
                  <a:pt x="2701636" y="0"/>
                </a:lnTo>
                <a:lnTo>
                  <a:pt x="401781" y="138545"/>
                </a:lnTo>
                <a:close/>
              </a:path>
            </a:pathLst>
          </a:custGeom>
          <a:solidFill>
            <a:srgbClr val="FF0000">
              <a:alpha val="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31" name="Tasakylkinen kolmio 30"/>
          <p:cNvSpPr/>
          <p:nvPr/>
        </p:nvSpPr>
        <p:spPr>
          <a:xfrm rot="18737633">
            <a:off x="3567080" y="3323821"/>
            <a:ext cx="967594" cy="939345"/>
          </a:xfrm>
          <a:prstGeom prst="triangle">
            <a:avLst/>
          </a:prstGeom>
          <a:solidFill>
            <a:srgbClr val="4F81BD">
              <a:alpha val="1803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SONet</a:t>
            </a:r>
            <a:r>
              <a:rPr lang="fi-FI" dirty="0" smtClean="0"/>
              <a:t> </a:t>
            </a:r>
            <a:r>
              <a:rPr lang="fi-FI" dirty="0" err="1" smtClean="0"/>
              <a:t>BOTNIAn</a:t>
            </a:r>
            <a:r>
              <a:rPr lang="fi-FI" dirty="0" smtClean="0"/>
              <a:t> verkosto-organisaatio ja laaja yhteistoiminta-alueyhteistyö </a:t>
            </a:r>
            <a:endParaRPr lang="fi-FI" dirty="0"/>
          </a:p>
        </p:txBody>
      </p:sp>
      <p:sp>
        <p:nvSpPr>
          <p:cNvPr id="4" name="Ellipsi 3"/>
          <p:cNvSpPr/>
          <p:nvPr/>
        </p:nvSpPr>
        <p:spPr>
          <a:xfrm rot="20422670">
            <a:off x="3995936" y="3068960"/>
            <a:ext cx="1728192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5" name="Ellipsi 4"/>
          <p:cNvSpPr/>
          <p:nvPr/>
        </p:nvSpPr>
        <p:spPr>
          <a:xfrm rot="2365818">
            <a:off x="2702119" y="2879774"/>
            <a:ext cx="1728192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6" name="Ellipsi 5"/>
          <p:cNvSpPr/>
          <p:nvPr/>
        </p:nvSpPr>
        <p:spPr>
          <a:xfrm rot="20422670">
            <a:off x="2784635" y="3975847"/>
            <a:ext cx="1728192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4392977" y="3608828"/>
            <a:ext cx="51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err="1" smtClean="0">
                <a:solidFill>
                  <a:prstClr val="black"/>
                </a:solidFill>
              </a:rPr>
              <a:t>Sjki</a:t>
            </a:r>
            <a:endParaRPr lang="fi-FI" b="1" dirty="0" smtClean="0">
              <a:solidFill>
                <a:prstClr val="black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3855284" y="4130560"/>
            <a:ext cx="516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err="1" smtClean="0">
                <a:solidFill>
                  <a:prstClr val="black"/>
                </a:solidFill>
              </a:rPr>
              <a:t>Vsa</a:t>
            </a:r>
            <a:endParaRPr lang="fi-FI" b="1" dirty="0" smtClean="0">
              <a:solidFill>
                <a:prstClr val="black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3563302" y="3391896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err="1" smtClean="0">
                <a:solidFill>
                  <a:prstClr val="black"/>
                </a:solidFill>
              </a:rPr>
              <a:t>Kla</a:t>
            </a:r>
            <a:endParaRPr lang="fi-FI" b="1" dirty="0" smtClean="0">
              <a:solidFill>
                <a:prstClr val="black"/>
              </a:solidFill>
            </a:endParaRPr>
          </a:p>
        </p:txBody>
      </p:sp>
      <p:sp>
        <p:nvSpPr>
          <p:cNvPr id="11" name="Ellipsi 10"/>
          <p:cNvSpPr/>
          <p:nvPr/>
        </p:nvSpPr>
        <p:spPr>
          <a:xfrm rot="20422670">
            <a:off x="3932816" y="2748960"/>
            <a:ext cx="3459992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2" name="Ellipsi 11"/>
          <p:cNvSpPr/>
          <p:nvPr/>
        </p:nvSpPr>
        <p:spPr>
          <a:xfrm rot="2365818">
            <a:off x="1639594" y="2467703"/>
            <a:ext cx="2921908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3" name="Ellipsi 12"/>
          <p:cNvSpPr/>
          <p:nvPr/>
        </p:nvSpPr>
        <p:spPr>
          <a:xfrm rot="20422670">
            <a:off x="1466892" y="4185710"/>
            <a:ext cx="3058904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prstClr val="white"/>
              </a:solidFill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6372200" y="2658932"/>
            <a:ext cx="751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prstClr val="black"/>
                </a:solidFill>
              </a:rPr>
              <a:t>Tre yo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1763688" y="4945450"/>
            <a:ext cx="2528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prstClr val="black"/>
                </a:solidFill>
              </a:rPr>
              <a:t>Jlä</a:t>
            </a:r>
            <a:r>
              <a:rPr lang="fi-FI" dirty="0" smtClean="0">
                <a:solidFill>
                  <a:prstClr val="black"/>
                </a:solidFill>
              </a:rPr>
              <a:t> yo/Chydenius, </a:t>
            </a:r>
            <a:r>
              <a:rPr lang="fi-FI" dirty="0" err="1" smtClean="0">
                <a:solidFill>
                  <a:prstClr val="black"/>
                </a:solidFill>
              </a:rPr>
              <a:t>Tku</a:t>
            </a:r>
            <a:r>
              <a:rPr lang="fi-FI" dirty="0" smtClean="0">
                <a:solidFill>
                  <a:prstClr val="black"/>
                </a:solidFill>
              </a:rPr>
              <a:t> yo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2080645" y="2193481"/>
            <a:ext cx="167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prstClr val="black"/>
                </a:solidFill>
              </a:rPr>
              <a:t>Oul</a:t>
            </a:r>
            <a:r>
              <a:rPr lang="fi-FI" dirty="0" smtClean="0">
                <a:solidFill>
                  <a:prstClr val="black"/>
                </a:solidFill>
              </a:rPr>
              <a:t> yo, Lapin yo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4524421" y="2014696"/>
            <a:ext cx="1753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solidFill>
                  <a:prstClr val="black"/>
                </a:solidFill>
              </a:rPr>
              <a:t>Jlä</a:t>
            </a:r>
            <a:r>
              <a:rPr lang="fi-FI" dirty="0" smtClean="0">
                <a:solidFill>
                  <a:prstClr val="black"/>
                </a:solidFill>
              </a:rPr>
              <a:t> yo/Chydenius</a:t>
            </a:r>
          </a:p>
        </p:txBody>
      </p:sp>
      <p:sp>
        <p:nvSpPr>
          <p:cNvPr id="18" name="Tekstiruutu 17"/>
          <p:cNvSpPr txBox="1"/>
          <p:nvPr/>
        </p:nvSpPr>
        <p:spPr>
          <a:xfrm>
            <a:off x="3794135" y="5756055"/>
            <a:ext cx="904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prstClr val="black"/>
                </a:solidFill>
              </a:rPr>
              <a:t>Hki yo</a:t>
            </a:r>
          </a:p>
          <a:p>
            <a:r>
              <a:rPr lang="fi-FI" dirty="0" err="1" smtClean="0">
                <a:solidFill>
                  <a:prstClr val="black"/>
                </a:solidFill>
              </a:rPr>
              <a:t>Soskom</a:t>
            </a:r>
            <a:endParaRPr lang="fi-FI" dirty="0" smtClean="0">
              <a:solidFill>
                <a:prstClr val="black"/>
              </a:solidFill>
            </a:endParaRPr>
          </a:p>
        </p:txBody>
      </p:sp>
      <p:cxnSp>
        <p:nvCxnSpPr>
          <p:cNvPr id="22" name="Suora yhdysviiva 21"/>
          <p:cNvCxnSpPr>
            <a:stCxn id="9" idx="0"/>
          </p:cNvCxnSpPr>
          <p:nvPr/>
        </p:nvCxnSpPr>
        <p:spPr>
          <a:xfrm flipH="1" flipV="1">
            <a:off x="2592325" y="2562814"/>
            <a:ext cx="1211588" cy="82908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23"/>
          <p:cNvCxnSpPr>
            <a:stCxn id="8" idx="1"/>
          </p:cNvCxnSpPr>
          <p:nvPr/>
        </p:nvCxnSpPr>
        <p:spPr>
          <a:xfrm flipH="1">
            <a:off x="2147456" y="4315226"/>
            <a:ext cx="1707828" cy="79340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uora yhdysviiva 25"/>
          <p:cNvCxnSpPr>
            <a:stCxn id="7" idx="3"/>
            <a:endCxn id="49" idx="3"/>
          </p:cNvCxnSpPr>
          <p:nvPr/>
        </p:nvCxnSpPr>
        <p:spPr>
          <a:xfrm flipV="1">
            <a:off x="4912671" y="2923309"/>
            <a:ext cx="1529693" cy="87018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uora yhdysviiva 27"/>
          <p:cNvCxnSpPr>
            <a:stCxn id="8" idx="1"/>
          </p:cNvCxnSpPr>
          <p:nvPr/>
        </p:nvCxnSpPr>
        <p:spPr>
          <a:xfrm>
            <a:off x="3855284" y="4315226"/>
            <a:ext cx="176416" cy="158681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yhdysviiva 29"/>
          <p:cNvCxnSpPr>
            <a:endCxn id="9" idx="0"/>
          </p:cNvCxnSpPr>
          <p:nvPr/>
        </p:nvCxnSpPr>
        <p:spPr>
          <a:xfrm flipH="1">
            <a:off x="3803913" y="2384028"/>
            <a:ext cx="894894" cy="100786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kstiruutu 55"/>
          <p:cNvSpPr txBox="1"/>
          <p:nvPr/>
        </p:nvSpPr>
        <p:spPr>
          <a:xfrm>
            <a:off x="4932040" y="5130116"/>
            <a:ext cx="1671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YHTEISTYÖN </a:t>
            </a:r>
            <a:br>
              <a:rPr lang="fi-FI" sz="1400" dirty="0" smtClean="0">
                <a:solidFill>
                  <a:prstClr val="black"/>
                </a:solidFill>
              </a:rPr>
            </a:br>
            <a:r>
              <a:rPr lang="fi-FI" sz="1400" dirty="0" smtClean="0">
                <a:solidFill>
                  <a:prstClr val="black"/>
                </a:solidFill>
              </a:rPr>
              <a:t>NEUVOTTELUKUNTA</a:t>
            </a:r>
          </a:p>
        </p:txBody>
      </p:sp>
      <p:cxnSp>
        <p:nvCxnSpPr>
          <p:cNvPr id="58" name="Suora yhdysviiva 57"/>
          <p:cNvCxnSpPr>
            <a:stCxn id="56" idx="0"/>
          </p:cNvCxnSpPr>
          <p:nvPr/>
        </p:nvCxnSpPr>
        <p:spPr>
          <a:xfrm flipH="1" flipV="1">
            <a:off x="4636139" y="4945450"/>
            <a:ext cx="1131450" cy="1846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kstiruutu 58"/>
          <p:cNvSpPr txBox="1"/>
          <p:nvPr/>
        </p:nvSpPr>
        <p:spPr>
          <a:xfrm>
            <a:off x="4457263" y="4313529"/>
            <a:ext cx="38298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err="1" smtClean="0">
                <a:solidFill>
                  <a:prstClr val="black"/>
                </a:solidFill>
              </a:rPr>
              <a:t>SONet</a:t>
            </a:r>
            <a:r>
              <a:rPr lang="fi-FI" sz="1400" dirty="0" smtClean="0">
                <a:solidFill>
                  <a:prstClr val="black"/>
                </a:solidFill>
              </a:rPr>
              <a:t> </a:t>
            </a:r>
            <a:r>
              <a:rPr lang="fi-FI" sz="1400" dirty="0" err="1" smtClean="0">
                <a:solidFill>
                  <a:prstClr val="black"/>
                </a:solidFill>
              </a:rPr>
              <a:t>BOTNIAn</a:t>
            </a:r>
            <a:r>
              <a:rPr lang="fi-FI" sz="1400" dirty="0" smtClean="0">
                <a:solidFill>
                  <a:prstClr val="black"/>
                </a:solidFill>
              </a:rPr>
              <a:t> johtoryhmä / yhteistoiminta-</a:t>
            </a:r>
          </a:p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alue, </a:t>
            </a:r>
          </a:p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Maakunnalliset ohjausryhmät: E-P, K-P, P</a:t>
            </a:r>
          </a:p>
        </p:txBody>
      </p:sp>
      <p:cxnSp>
        <p:nvCxnSpPr>
          <p:cNvPr id="61" name="Suora yhdysviiva 60"/>
          <p:cNvCxnSpPr/>
          <p:nvPr/>
        </p:nvCxnSpPr>
        <p:spPr>
          <a:xfrm flipH="1" flipV="1">
            <a:off x="4392977" y="4099782"/>
            <a:ext cx="1214430" cy="2137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kstiruutu 61"/>
          <p:cNvSpPr txBox="1"/>
          <p:nvPr/>
        </p:nvSpPr>
        <p:spPr>
          <a:xfrm>
            <a:off x="6820447" y="3576562"/>
            <a:ext cx="1306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STM:N</a:t>
            </a:r>
          </a:p>
          <a:p>
            <a:pPr algn="ctr"/>
            <a:r>
              <a:rPr lang="fi-FI" sz="1400" dirty="0" smtClean="0">
                <a:solidFill>
                  <a:prstClr val="black"/>
                </a:solidFill>
              </a:rPr>
              <a:t>OHJAUSSUHDE</a:t>
            </a:r>
          </a:p>
        </p:txBody>
      </p:sp>
      <p:cxnSp>
        <p:nvCxnSpPr>
          <p:cNvPr id="64" name="Suora yhdysviiva 63"/>
          <p:cNvCxnSpPr>
            <a:stCxn id="62" idx="1"/>
          </p:cNvCxnSpPr>
          <p:nvPr/>
        </p:nvCxnSpPr>
        <p:spPr>
          <a:xfrm flipH="1" flipV="1">
            <a:off x="6084171" y="3703458"/>
            <a:ext cx="736276" cy="1347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yhdysviiva 32"/>
          <p:cNvCxnSpPr>
            <a:endCxn id="8" idx="1"/>
          </p:cNvCxnSpPr>
          <p:nvPr/>
        </p:nvCxnSpPr>
        <p:spPr>
          <a:xfrm flipH="1">
            <a:off x="3855284" y="2327564"/>
            <a:ext cx="868575" cy="198766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50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8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84438" y="1340768"/>
            <a:ext cx="417512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Rahoituksen osalta: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8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Vuosi 2015 selvitään leikatulla valtionavustuksella, valtionosuus n. 58 % toiminnan kustannuksista, kuntarahoitusosuus n. 23,5 % kustannuksista</a:t>
            </a: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Vuoden 2016 talousarviovalmisteluun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22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kuntarahoituspohjan ja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22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sopimuspohjan  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22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laajennus </a:t>
            </a:r>
            <a:endParaRPr lang="fi-FI" altLang="fi-FI" sz="2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30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12713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latunnisteen paikkamerkki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>
                <a:solidFill>
                  <a:srgbClr val="04617B">
                    <a:shade val="90000"/>
                  </a:srgbClr>
                </a:solidFill>
              </a:rPr>
              <a:t>Ketterä </a:t>
            </a:r>
            <a:r>
              <a:rPr lang="fi-FI" dirty="0" err="1">
                <a:solidFill>
                  <a:srgbClr val="04617B">
                    <a:shade val="90000"/>
                  </a:srgbClr>
                </a:solidFill>
              </a:rPr>
              <a:t>moniosaaja</a:t>
            </a:r>
            <a:endParaRPr lang="fi-FI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FA756-D012-4818-BD43-4BBA60FF0AFF}" type="slidenum">
              <a:rPr lang="fi-FI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221" name="Tekstiruutu 3"/>
          <p:cNvSpPr txBox="1">
            <a:spLocks noChangeArrowheads="1"/>
          </p:cNvSpPr>
          <p:nvPr/>
        </p:nvSpPr>
        <p:spPr bwMode="auto">
          <a:xfrm>
            <a:off x="1619250" y="1916113"/>
            <a:ext cx="5329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kstiruutu 3"/>
          <p:cNvSpPr txBox="1">
            <a:spLocks noChangeArrowheads="1"/>
          </p:cNvSpPr>
          <p:nvPr/>
        </p:nvSpPr>
        <p:spPr bwMode="auto">
          <a:xfrm>
            <a:off x="2484438" y="1340768"/>
            <a:ext cx="4175125" cy="615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Tuotekehittämistä  vahvistetaan maksullisena palvelutoimintana: </a:t>
            </a:r>
            <a:endParaRPr lang="fi-FI" altLang="fi-FI" sz="18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Kunnille myytävää monipuolista palvelutoimintaa</a:t>
            </a: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Lastensuojelun juridisen asiantuntijatoiminnan järjestäminen palvelupaketein </a:t>
            </a: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Kukin kokonaisuus hinnoitellaan tehtävän vaativuuden, sisällön ja laajuuden ja tarvittavien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</a:pPr>
            <a:r>
              <a:rPr lang="fi-FI" altLang="fi-FI" sz="22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asiantuntijaresurssien 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</a:pPr>
            <a:r>
              <a:rPr lang="fi-FI" altLang="fi-FI" sz="22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sz="22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perusteella</a:t>
            </a: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</a:pPr>
            <a:endParaRPr lang="fi-FI" altLang="fi-FI" sz="2200" dirty="0" smtClean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085850" lvl="1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</a:pPr>
            <a:endParaRPr lang="fi-FI" altLang="fi-FI" sz="22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</a:pPr>
            <a:endParaRPr lang="fi-FI" altLang="fi-FI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225" name="Suorakulmio 10"/>
          <p:cNvSpPr>
            <a:spLocks noChangeArrowheads="1"/>
          </p:cNvSpPr>
          <p:nvPr/>
        </p:nvSpPr>
        <p:spPr bwMode="auto">
          <a:xfrm>
            <a:off x="1016000" y="2548880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50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risteellinen">
  <a:themeElements>
    <a:clrScheme name="Koristeelline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risteelline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312</TotalTime>
  <Words>458</Words>
  <Application>Microsoft Office PowerPoint</Application>
  <PresentationFormat>Näytössä katseltava diaesitys (4:3)</PresentationFormat>
  <Paragraphs>157</Paragraphs>
  <Slides>10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Wingdings 2</vt:lpstr>
      <vt:lpstr>Koristeellinen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SONet BOTNIAn verkosto-organisaatio ja laaja yhteistoiminta-alueyhteistyö </vt:lpstr>
      <vt:lpstr>PowerPoint-esitys</vt:lpstr>
      <vt:lpstr>PowerPoint-esitys</vt:lpstr>
      <vt:lpstr>PowerPoint-esitys</vt:lpstr>
    </vt:vector>
  </TitlesOfParts>
  <Company>Seinäjoen koulutuskuntayhtymä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Rautajoki, Arto</dc:creator>
  <cp:lastModifiedBy>Rautajoki, Arto</cp:lastModifiedBy>
  <cp:revision>37</cp:revision>
  <dcterms:created xsi:type="dcterms:W3CDTF">2014-09-27T11:30:38Z</dcterms:created>
  <dcterms:modified xsi:type="dcterms:W3CDTF">2015-03-02T06:38:46Z</dcterms:modified>
</cp:coreProperties>
</file>