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10"/>
  </p:notesMasterIdLst>
  <p:sldIdLst>
    <p:sldId id="257" r:id="rId2"/>
    <p:sldId id="268" r:id="rId3"/>
    <p:sldId id="269" r:id="rId4"/>
    <p:sldId id="274" r:id="rId5"/>
    <p:sldId id="270" r:id="rId6"/>
    <p:sldId id="271" r:id="rId7"/>
    <p:sldId id="275" r:id="rId8"/>
    <p:sldId id="273" r:id="rId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309" autoAdjust="0"/>
    <p:restoredTop sz="86470" autoAdjust="0"/>
  </p:normalViewPr>
  <p:slideViewPr>
    <p:cSldViewPr snapToGrid="0">
      <p:cViewPr varScale="1">
        <p:scale>
          <a:sx n="77" d="100"/>
          <a:sy n="77" d="100"/>
        </p:scale>
        <p:origin x="114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0AD069-383E-4087-BE01-80CEDBDBC95A}" type="datetimeFigureOut">
              <a:rPr lang="fi-FI" smtClean="0"/>
              <a:t>29.5.2015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922906-65F4-4D33-912A-EAA79E56C3A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82665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ian kuvan paikkamerkki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Huomautusten paikkamerkki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i-FI" altLang="fi-FI" dirty="0" err="1" smtClean="0"/>
              <a:t>kK</a:t>
            </a:r>
            <a:endParaRPr lang="fi-FI" altLang="fi-FI" dirty="0" smtClean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F561E26-2359-472E-84BD-F00067450738}" type="slidenum">
              <a:rPr lang="fi-FI" altLang="fi-FI">
                <a:solidFill>
                  <a:prstClr val="black"/>
                </a:solidFill>
              </a:rPr>
              <a:pPr eaLnBrk="1" hangingPunct="1"/>
              <a:t>1</a:t>
            </a:fld>
            <a:endParaRPr lang="fi-FI" altLang="fi-F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9356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ian kuvan paikkamerkki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Huomautusten paikkamerkki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i-FI" altLang="fi-FI" dirty="0" err="1" smtClean="0"/>
              <a:t>kK</a:t>
            </a:r>
            <a:endParaRPr lang="fi-FI" altLang="fi-FI" dirty="0" smtClean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F561E26-2359-472E-84BD-F00067450738}" type="slidenum">
              <a:rPr lang="fi-FI" altLang="fi-FI">
                <a:solidFill>
                  <a:prstClr val="black"/>
                </a:solidFill>
              </a:rPr>
              <a:pPr eaLnBrk="1" hangingPunct="1"/>
              <a:t>2</a:t>
            </a:fld>
            <a:endParaRPr lang="fi-FI" altLang="fi-F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8873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ian kuvan paikkamerkki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Huomautusten paikkamerkki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i-FI" altLang="fi-FI" dirty="0" err="1" smtClean="0"/>
              <a:t>kK</a:t>
            </a:r>
            <a:endParaRPr lang="fi-FI" altLang="fi-FI" dirty="0" smtClean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F561E26-2359-472E-84BD-F00067450738}" type="slidenum">
              <a:rPr lang="fi-FI" altLang="fi-FI">
                <a:solidFill>
                  <a:prstClr val="black"/>
                </a:solidFill>
              </a:rPr>
              <a:pPr eaLnBrk="1" hangingPunct="1"/>
              <a:t>3</a:t>
            </a:fld>
            <a:endParaRPr lang="fi-FI" altLang="fi-F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483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ian kuvan paikkamerkki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Huomautusten paikkamerkki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i-FI" altLang="fi-FI" dirty="0" err="1" smtClean="0"/>
              <a:t>kK</a:t>
            </a:r>
            <a:endParaRPr lang="fi-FI" altLang="fi-FI" dirty="0" smtClean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F561E26-2359-472E-84BD-F00067450738}" type="slidenum">
              <a:rPr lang="fi-FI" altLang="fi-FI">
                <a:solidFill>
                  <a:prstClr val="black"/>
                </a:solidFill>
              </a:rPr>
              <a:pPr eaLnBrk="1" hangingPunct="1"/>
              <a:t>4</a:t>
            </a:fld>
            <a:endParaRPr lang="fi-FI" altLang="fi-F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059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ian kuvan paikkamerkki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Huomautusten paikkamerkki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i-FI" altLang="fi-FI" dirty="0" err="1" smtClean="0"/>
              <a:t>kK</a:t>
            </a:r>
            <a:endParaRPr lang="fi-FI" altLang="fi-FI" dirty="0" smtClean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F561E26-2359-472E-84BD-F00067450738}" type="slidenum">
              <a:rPr lang="fi-FI" altLang="fi-FI">
                <a:solidFill>
                  <a:prstClr val="black"/>
                </a:solidFill>
              </a:rPr>
              <a:pPr eaLnBrk="1" hangingPunct="1"/>
              <a:t>5</a:t>
            </a:fld>
            <a:endParaRPr lang="fi-FI" altLang="fi-F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2633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ian kuvan paikkamerkki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Huomautusten paikkamerkki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i-FI" altLang="fi-FI" dirty="0" err="1" smtClean="0"/>
              <a:t>kK</a:t>
            </a:r>
            <a:endParaRPr lang="fi-FI" altLang="fi-FI" dirty="0" smtClean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F561E26-2359-472E-84BD-F00067450738}" type="slidenum">
              <a:rPr lang="fi-FI" altLang="fi-FI">
                <a:solidFill>
                  <a:prstClr val="black"/>
                </a:solidFill>
              </a:rPr>
              <a:pPr eaLnBrk="1" hangingPunct="1"/>
              <a:t>6</a:t>
            </a:fld>
            <a:endParaRPr lang="fi-FI" altLang="fi-F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6191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ian kuvan paikkamerkki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Huomautusten paikkamerkki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i-FI" altLang="fi-FI" dirty="0" err="1" smtClean="0"/>
              <a:t>kK</a:t>
            </a:r>
            <a:endParaRPr lang="fi-FI" altLang="fi-FI" dirty="0" smtClean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F561E26-2359-472E-84BD-F00067450738}" type="slidenum">
              <a:rPr lang="fi-FI" altLang="fi-FI">
                <a:solidFill>
                  <a:prstClr val="black"/>
                </a:solidFill>
              </a:rPr>
              <a:pPr eaLnBrk="1" hangingPunct="1"/>
              <a:t>7</a:t>
            </a:fld>
            <a:endParaRPr lang="fi-FI" altLang="fi-F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81186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ian kuvan paikkamerkki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Huomautusten paikkamerkki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i-FI" altLang="fi-FI" dirty="0" err="1" smtClean="0"/>
              <a:t>kK</a:t>
            </a:r>
            <a:endParaRPr lang="fi-FI" altLang="fi-FI" dirty="0" smtClean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F561E26-2359-472E-84BD-F00067450738}" type="slidenum">
              <a:rPr lang="fi-FI" altLang="fi-FI">
                <a:solidFill>
                  <a:prstClr val="black"/>
                </a:solidFill>
              </a:rPr>
              <a:pPr eaLnBrk="1" hangingPunct="1"/>
              <a:t>8</a:t>
            </a:fld>
            <a:endParaRPr lang="fi-FI" altLang="fi-F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647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287FB5-06FE-4B06-8B64-F71E2218C329}" type="datetime1">
              <a:rPr lang="fi-FI" smtClean="0"/>
              <a:pPr>
                <a:defRPr/>
              </a:pPr>
              <a:t>29.5.2015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Ketterä moniosaaja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21A2E-815E-4A2E-B5B3-D63F633DA971}" type="slidenum">
              <a:rPr lang="fi-FI" altLang="fi-FI" smtClean="0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259232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4283A3A-F44C-4639-AED3-64404979952D}" type="datetime1">
              <a:rPr lang="fi-FI" smtClean="0">
                <a:solidFill>
                  <a:srgbClr val="B13F9A"/>
                </a:solidFill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29.5.2015</a:t>
            </a:fld>
            <a:endParaRPr lang="fi-FI">
              <a:solidFill>
                <a:srgbClr val="B13F9A"/>
              </a:solidFill>
              <a:latin typeface="Calibri" panose="020F050202020403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 smtClean="0">
                <a:solidFill>
                  <a:srgbClr val="B13F9A"/>
                </a:solidFill>
                <a:latin typeface="Calibri" panose="020F0502020204030204" pitchFamily="34" charset="0"/>
              </a:rPr>
              <a:t>Ketterä moniosaaja</a:t>
            </a:r>
            <a:endParaRPr lang="fi-FI">
              <a:solidFill>
                <a:srgbClr val="B13F9A"/>
              </a:solidFill>
              <a:latin typeface="Calibri" panose="020F050202020403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58EF3BF-49B3-457A-987A-3AE113BA923E}" type="slidenum">
              <a:rPr lang="fi-FI" altLang="fi-FI" smtClean="0">
                <a:solidFill>
                  <a:srgbClr val="B13F9A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fi-FI" altLang="fi-FI">
              <a:solidFill>
                <a:srgbClr val="B13F9A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8249979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4283A3A-F44C-4639-AED3-64404979952D}" type="datetime1">
              <a:rPr lang="fi-FI" smtClean="0">
                <a:solidFill>
                  <a:srgbClr val="B13F9A"/>
                </a:solidFill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29.5.2015</a:t>
            </a:fld>
            <a:endParaRPr lang="fi-FI">
              <a:solidFill>
                <a:srgbClr val="B13F9A"/>
              </a:solidFill>
              <a:latin typeface="Calibri" panose="020F050202020403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 smtClean="0">
                <a:solidFill>
                  <a:srgbClr val="B13F9A"/>
                </a:solidFill>
                <a:latin typeface="Calibri" panose="020F0502020204030204" pitchFamily="34" charset="0"/>
              </a:rPr>
              <a:t>Ketterä moniosaaja</a:t>
            </a:r>
            <a:endParaRPr lang="fi-FI">
              <a:solidFill>
                <a:srgbClr val="B13F9A"/>
              </a:solidFill>
              <a:latin typeface="Calibri" panose="020F050202020403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58EF3BF-49B3-457A-987A-3AE113BA923E}" type="slidenum">
              <a:rPr lang="fi-FI" altLang="fi-FI" smtClean="0">
                <a:solidFill>
                  <a:srgbClr val="B13F9A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fi-FI" altLang="fi-FI">
              <a:solidFill>
                <a:srgbClr val="B13F9A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29589075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4283A3A-F44C-4639-AED3-64404979952D}" type="datetime1">
              <a:rPr lang="fi-FI" smtClean="0">
                <a:solidFill>
                  <a:srgbClr val="B13F9A"/>
                </a:solidFill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29.5.2015</a:t>
            </a:fld>
            <a:endParaRPr lang="fi-FI">
              <a:solidFill>
                <a:srgbClr val="B13F9A"/>
              </a:solidFill>
              <a:latin typeface="Calibri" panose="020F050202020403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 smtClean="0">
                <a:solidFill>
                  <a:srgbClr val="B13F9A"/>
                </a:solidFill>
                <a:latin typeface="Calibri" panose="020F0502020204030204" pitchFamily="34" charset="0"/>
              </a:rPr>
              <a:t>Ketterä moniosaaja</a:t>
            </a:r>
            <a:endParaRPr lang="fi-FI">
              <a:solidFill>
                <a:srgbClr val="B13F9A"/>
              </a:solidFill>
              <a:latin typeface="Calibri" panose="020F050202020403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58EF3BF-49B3-457A-987A-3AE113BA923E}" type="slidenum">
              <a:rPr lang="fi-FI" altLang="fi-FI" smtClean="0">
                <a:solidFill>
                  <a:srgbClr val="B13F9A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fi-FI" altLang="fi-FI">
              <a:solidFill>
                <a:srgbClr val="B13F9A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84687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4283A3A-F44C-4639-AED3-64404979952D}" type="datetime1">
              <a:rPr lang="fi-FI" smtClean="0">
                <a:solidFill>
                  <a:srgbClr val="B13F9A"/>
                </a:solidFill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29.5.2015</a:t>
            </a:fld>
            <a:endParaRPr lang="fi-FI">
              <a:solidFill>
                <a:srgbClr val="B13F9A"/>
              </a:solidFill>
              <a:latin typeface="Calibri" panose="020F050202020403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 smtClean="0">
                <a:solidFill>
                  <a:srgbClr val="B13F9A"/>
                </a:solidFill>
                <a:latin typeface="Calibri" panose="020F0502020204030204" pitchFamily="34" charset="0"/>
              </a:rPr>
              <a:t>Ketterä moniosaaja</a:t>
            </a:r>
            <a:endParaRPr lang="fi-FI">
              <a:solidFill>
                <a:srgbClr val="B13F9A"/>
              </a:solidFill>
              <a:latin typeface="Calibri" panose="020F050202020403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58EF3BF-49B3-457A-987A-3AE113BA923E}" type="slidenum">
              <a:rPr lang="fi-FI" altLang="fi-FI" smtClean="0">
                <a:solidFill>
                  <a:srgbClr val="B13F9A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fi-FI" altLang="fi-FI">
              <a:solidFill>
                <a:srgbClr val="B13F9A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64457802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4283A3A-F44C-4639-AED3-64404979952D}" type="datetime1">
              <a:rPr lang="fi-FI" smtClean="0">
                <a:solidFill>
                  <a:srgbClr val="B13F9A"/>
                </a:solidFill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29.5.2015</a:t>
            </a:fld>
            <a:endParaRPr lang="fi-FI">
              <a:solidFill>
                <a:srgbClr val="B13F9A"/>
              </a:solidFill>
              <a:latin typeface="Calibri" panose="020F050202020403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 smtClean="0">
                <a:solidFill>
                  <a:srgbClr val="B13F9A"/>
                </a:solidFill>
                <a:latin typeface="Calibri" panose="020F0502020204030204" pitchFamily="34" charset="0"/>
              </a:rPr>
              <a:t>Ketterä moniosaaja</a:t>
            </a:r>
            <a:endParaRPr lang="fi-FI">
              <a:solidFill>
                <a:srgbClr val="B13F9A"/>
              </a:solidFill>
              <a:latin typeface="Calibri" panose="020F050202020403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58EF3BF-49B3-457A-987A-3AE113BA923E}" type="slidenum">
              <a:rPr lang="fi-FI" altLang="fi-FI" smtClean="0">
                <a:solidFill>
                  <a:srgbClr val="B13F9A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fi-FI" altLang="fi-FI">
              <a:solidFill>
                <a:srgbClr val="B13F9A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5341897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228683-8820-45D0-B106-86ADB6799EC5}" type="datetime1">
              <a:rPr lang="fi-FI" smtClean="0">
                <a:solidFill>
                  <a:srgbClr val="B13F9A"/>
                </a:solidFill>
              </a:rPr>
              <a:pPr>
                <a:defRPr/>
              </a:pPr>
              <a:t>29.5.2015</a:t>
            </a:fld>
            <a:endParaRPr lang="fi-FI">
              <a:solidFill>
                <a:srgbClr val="B13F9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>
                <a:solidFill>
                  <a:srgbClr val="B13F9A"/>
                </a:solidFill>
              </a:rPr>
              <a:t>Ketterä moniosaaja</a:t>
            </a:r>
            <a:endParaRPr lang="fi-FI">
              <a:solidFill>
                <a:srgbClr val="B13F9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8ABC3-A4C8-4B45-879E-78749DBCBF52}" type="slidenum">
              <a:rPr lang="fi-FI" altLang="fi-FI" smtClean="0">
                <a:solidFill>
                  <a:srgbClr val="B13F9A"/>
                </a:solidFill>
              </a:rPr>
              <a:pPr/>
              <a:t>‹#›</a:t>
            </a:fld>
            <a:endParaRPr lang="fi-FI" altLang="fi-FI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7452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E98588-37A8-4414-B56D-DDF0DE92E2E0}" type="datetime1">
              <a:rPr lang="fi-FI" smtClean="0">
                <a:solidFill>
                  <a:srgbClr val="B13F9A"/>
                </a:solidFill>
              </a:rPr>
              <a:pPr>
                <a:defRPr/>
              </a:pPr>
              <a:t>29.5.2015</a:t>
            </a:fld>
            <a:endParaRPr lang="fi-FI">
              <a:solidFill>
                <a:srgbClr val="B13F9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>
                <a:solidFill>
                  <a:srgbClr val="B13F9A"/>
                </a:solidFill>
              </a:rPr>
              <a:t>Ketterä moniosaaja</a:t>
            </a:r>
            <a:endParaRPr lang="fi-FI">
              <a:solidFill>
                <a:srgbClr val="B13F9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48FE4-C335-438E-9269-CF8169AF46DD}" type="slidenum">
              <a:rPr lang="fi-FI" altLang="fi-FI" smtClean="0">
                <a:solidFill>
                  <a:srgbClr val="B13F9A"/>
                </a:solidFill>
              </a:rPr>
              <a:pPr/>
              <a:t>‹#›</a:t>
            </a:fld>
            <a:endParaRPr lang="fi-FI" altLang="fi-FI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25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731E4F-0B0C-4B6D-9C64-DA76326D2DFB}" type="datetime1">
              <a:rPr lang="fi-FI" smtClean="0">
                <a:solidFill>
                  <a:srgbClr val="B13F9A"/>
                </a:solidFill>
              </a:rPr>
              <a:pPr>
                <a:defRPr/>
              </a:pPr>
              <a:t>29.5.2015</a:t>
            </a:fld>
            <a:endParaRPr lang="fi-FI">
              <a:solidFill>
                <a:srgbClr val="B13F9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>
                <a:solidFill>
                  <a:srgbClr val="B13F9A"/>
                </a:solidFill>
              </a:rPr>
              <a:t>Ketterä moniosaaja</a:t>
            </a:r>
            <a:endParaRPr lang="fi-FI">
              <a:solidFill>
                <a:srgbClr val="B13F9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9B52E-5B53-4ACB-858B-2FE245779D13}" type="slidenum">
              <a:rPr lang="fi-FI" altLang="fi-FI" smtClean="0">
                <a:solidFill>
                  <a:srgbClr val="B13F9A"/>
                </a:solidFill>
              </a:rPr>
              <a:pPr/>
              <a:t>‹#›</a:t>
            </a:fld>
            <a:endParaRPr lang="fi-FI" altLang="fi-FI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104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D86F49-70F5-430D-947E-CC80133B0B45}" type="datetime1">
              <a:rPr lang="fi-FI" smtClean="0">
                <a:solidFill>
                  <a:srgbClr val="B13F9A"/>
                </a:solidFill>
              </a:rPr>
              <a:pPr>
                <a:defRPr/>
              </a:pPr>
              <a:t>29.5.2015</a:t>
            </a:fld>
            <a:endParaRPr lang="fi-FI">
              <a:solidFill>
                <a:srgbClr val="B13F9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>
                <a:solidFill>
                  <a:srgbClr val="B13F9A"/>
                </a:solidFill>
              </a:rPr>
              <a:t>Ketterä moniosaaja</a:t>
            </a:r>
            <a:endParaRPr lang="fi-FI">
              <a:solidFill>
                <a:srgbClr val="B13F9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D6636-5651-4A60-86C8-43374E029181}" type="slidenum">
              <a:rPr lang="fi-FI" altLang="fi-FI" smtClean="0">
                <a:solidFill>
                  <a:srgbClr val="B13F9A"/>
                </a:solidFill>
              </a:rPr>
              <a:pPr/>
              <a:t>‹#›</a:t>
            </a:fld>
            <a:endParaRPr lang="fi-FI" altLang="fi-FI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668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B39ADF-979A-4E31-8EE8-642115E35DB4}" type="datetime1">
              <a:rPr lang="fi-FI" smtClean="0">
                <a:solidFill>
                  <a:srgbClr val="B13F9A"/>
                </a:solidFill>
              </a:rPr>
              <a:pPr>
                <a:defRPr/>
              </a:pPr>
              <a:t>29.5.2015</a:t>
            </a:fld>
            <a:endParaRPr lang="fi-FI">
              <a:solidFill>
                <a:srgbClr val="B13F9A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>
                <a:solidFill>
                  <a:srgbClr val="B13F9A"/>
                </a:solidFill>
              </a:rPr>
              <a:t>Ketterä moniosaaja</a:t>
            </a:r>
            <a:endParaRPr lang="fi-FI">
              <a:solidFill>
                <a:srgbClr val="B13F9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33055-58B7-47C9-BDA5-B389CDC1B910}" type="slidenum">
              <a:rPr lang="fi-FI" altLang="fi-FI" smtClean="0">
                <a:solidFill>
                  <a:srgbClr val="B13F9A"/>
                </a:solidFill>
              </a:rPr>
              <a:pPr/>
              <a:t>‹#›</a:t>
            </a:fld>
            <a:endParaRPr lang="fi-FI" altLang="fi-FI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914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306FFF-CE51-4900-8E36-15A58CE17770}" type="datetime1">
              <a:rPr lang="fi-FI" smtClean="0">
                <a:solidFill>
                  <a:srgbClr val="B13F9A"/>
                </a:solidFill>
              </a:rPr>
              <a:pPr>
                <a:defRPr/>
              </a:pPr>
              <a:t>29.5.2015</a:t>
            </a:fld>
            <a:endParaRPr lang="fi-FI">
              <a:solidFill>
                <a:srgbClr val="B13F9A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>
                <a:solidFill>
                  <a:srgbClr val="B13F9A"/>
                </a:solidFill>
              </a:rPr>
              <a:t>Ketterä moniosaaja</a:t>
            </a:r>
            <a:endParaRPr lang="fi-FI">
              <a:solidFill>
                <a:srgbClr val="B13F9A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287C3-7065-4CAE-8529-89328F511F36}" type="slidenum">
              <a:rPr lang="fi-FI" altLang="fi-FI" smtClean="0">
                <a:solidFill>
                  <a:srgbClr val="B13F9A"/>
                </a:solidFill>
              </a:rPr>
              <a:pPr/>
              <a:t>‹#›</a:t>
            </a:fld>
            <a:endParaRPr lang="fi-FI" altLang="fi-FI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700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C3777F-C246-4654-AA2D-A1F71B90C443}" type="datetime1">
              <a:rPr lang="fi-FI" smtClean="0">
                <a:solidFill>
                  <a:srgbClr val="B13F9A"/>
                </a:solidFill>
              </a:rPr>
              <a:pPr>
                <a:defRPr/>
              </a:pPr>
              <a:t>29.5.2015</a:t>
            </a:fld>
            <a:endParaRPr lang="fi-FI">
              <a:solidFill>
                <a:srgbClr val="B13F9A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>
                <a:solidFill>
                  <a:srgbClr val="B13F9A"/>
                </a:solidFill>
              </a:rPr>
              <a:t>Ketterä moniosaaja</a:t>
            </a:r>
            <a:endParaRPr lang="fi-FI">
              <a:solidFill>
                <a:srgbClr val="B13F9A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4D8C7-C51C-4675-8C33-D1165AC8B470}" type="slidenum">
              <a:rPr lang="fi-FI" altLang="fi-FI" smtClean="0">
                <a:solidFill>
                  <a:srgbClr val="B13F9A"/>
                </a:solidFill>
              </a:rPr>
              <a:pPr/>
              <a:t>‹#›</a:t>
            </a:fld>
            <a:endParaRPr lang="fi-FI" altLang="fi-FI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160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8529C6-410F-448B-BC64-36F5599CCDE1}" type="datetime1">
              <a:rPr lang="fi-FI" smtClean="0">
                <a:solidFill>
                  <a:srgbClr val="B13F9A"/>
                </a:solidFill>
              </a:rPr>
              <a:pPr>
                <a:defRPr/>
              </a:pPr>
              <a:t>29.5.2015</a:t>
            </a:fld>
            <a:endParaRPr lang="fi-FI">
              <a:solidFill>
                <a:srgbClr val="B13F9A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>
                <a:solidFill>
                  <a:srgbClr val="B13F9A"/>
                </a:solidFill>
              </a:rPr>
              <a:t>Ketterä moniosaaja</a:t>
            </a:r>
            <a:endParaRPr lang="fi-FI">
              <a:solidFill>
                <a:srgbClr val="B13F9A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1B215-0EC0-4C31-A613-C290EB94697F}" type="slidenum">
              <a:rPr lang="fi-FI" altLang="fi-FI" smtClean="0">
                <a:solidFill>
                  <a:srgbClr val="B13F9A"/>
                </a:solidFill>
              </a:rPr>
              <a:pPr/>
              <a:t>‹#›</a:t>
            </a:fld>
            <a:endParaRPr lang="fi-FI" altLang="fi-FI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319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82E52E-99E1-402A-B5F6-EBB5658568AA}" type="datetime1">
              <a:rPr lang="fi-FI" smtClean="0">
                <a:solidFill>
                  <a:srgbClr val="B13F9A"/>
                </a:solidFill>
              </a:rPr>
              <a:pPr>
                <a:defRPr/>
              </a:pPr>
              <a:t>29.5.2015</a:t>
            </a:fld>
            <a:endParaRPr lang="fi-FI">
              <a:solidFill>
                <a:srgbClr val="B13F9A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>
                <a:solidFill>
                  <a:srgbClr val="B13F9A"/>
                </a:solidFill>
              </a:rPr>
              <a:t>Ketterä moniosaaja</a:t>
            </a:r>
            <a:endParaRPr lang="fi-FI">
              <a:solidFill>
                <a:srgbClr val="B13F9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C5E70-4DF1-41CC-843F-DDDEFF14EE38}" type="slidenum">
              <a:rPr lang="fi-FI" altLang="fi-FI" smtClean="0">
                <a:solidFill>
                  <a:srgbClr val="B13F9A"/>
                </a:solidFill>
              </a:rPr>
              <a:pPr/>
              <a:t>‹#›</a:t>
            </a:fld>
            <a:endParaRPr lang="fi-FI" altLang="fi-FI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111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7729C0-1509-4B6F-92D5-BE64A9F5D047}" type="datetime1">
              <a:rPr lang="fi-FI" smtClean="0">
                <a:solidFill>
                  <a:srgbClr val="F4E7ED"/>
                </a:solidFill>
              </a:rPr>
              <a:pPr>
                <a:defRPr/>
              </a:pPr>
              <a:t>29.5.2015</a:t>
            </a:fld>
            <a:endParaRPr lang="fi-FI">
              <a:solidFill>
                <a:srgbClr val="F4E7E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>
                <a:solidFill>
                  <a:srgbClr val="F4E7ED"/>
                </a:solidFill>
              </a:rPr>
              <a:t>Ketterä moniosaaja</a:t>
            </a:r>
            <a:endParaRPr lang="fi-FI">
              <a:solidFill>
                <a:srgbClr val="F4E7E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7B83F-3B76-4636-8380-76D9DFC204B5}" type="slidenum">
              <a:rPr lang="fi-FI" altLang="fi-FI" smtClean="0">
                <a:solidFill>
                  <a:srgbClr val="F4E7ED"/>
                </a:solidFill>
              </a:rPr>
              <a:pPr/>
              <a:t>‹#›</a:t>
            </a:fld>
            <a:endParaRPr lang="fi-FI" altLang="fi-FI">
              <a:solidFill>
                <a:srgbClr val="F4E7E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7905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4283A3A-F44C-4639-AED3-64404979952D}" type="datetime1">
              <a:rPr lang="fi-FI" smtClean="0">
                <a:solidFill>
                  <a:srgbClr val="B13F9A"/>
                </a:solidFill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29.5.2015</a:t>
            </a:fld>
            <a:endParaRPr lang="fi-FI">
              <a:solidFill>
                <a:srgbClr val="B13F9A"/>
              </a:solidFill>
              <a:latin typeface="Calibri" panose="020F050202020403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 smtClean="0">
                <a:solidFill>
                  <a:srgbClr val="B13F9A"/>
                </a:solidFill>
                <a:latin typeface="Calibri" panose="020F0502020204030204" pitchFamily="34" charset="0"/>
              </a:rPr>
              <a:t>Ketterä moniosaaja</a:t>
            </a:r>
            <a:endParaRPr lang="fi-FI">
              <a:solidFill>
                <a:srgbClr val="B13F9A"/>
              </a:solidFill>
              <a:latin typeface="Calibri" panose="020F050202020403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58EF3BF-49B3-457A-987A-3AE113BA923E}" type="slidenum">
              <a:rPr lang="fi-FI" altLang="fi-FI" smtClean="0">
                <a:solidFill>
                  <a:srgbClr val="B13F9A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fi-FI" altLang="fi-FI">
              <a:solidFill>
                <a:srgbClr val="B13F9A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4122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475" y="112714"/>
            <a:ext cx="230505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Alatunnisteen paikkamerkki 1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i-FI" altLang="fi-FI" sz="1000">
                <a:solidFill>
                  <a:srgbClr val="B13F9A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Ketterä moniosaaja</a:t>
            </a:r>
          </a:p>
        </p:txBody>
      </p:sp>
      <p:sp>
        <p:nvSpPr>
          <p:cNvPr id="6148" name="Dian numeron paikkamerkki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11B842C-A275-4F71-874E-1897841278FD}" type="slidenum">
              <a:rPr lang="fi-FI" altLang="fi-FI" sz="1100">
                <a:solidFill>
                  <a:srgbClr val="B13F9A"/>
                </a:solidFill>
                <a:latin typeface="Calibri" panose="020F050202020403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fi-FI" altLang="fi-FI" sz="1100">
              <a:solidFill>
                <a:srgbClr val="B13F9A"/>
              </a:solidFill>
              <a:latin typeface="Calibri" panose="020F0502020204030204" pitchFamily="34" charset="0"/>
            </a:endParaRPr>
          </a:p>
        </p:txBody>
      </p:sp>
      <p:sp>
        <p:nvSpPr>
          <p:cNvPr id="6149" name="Tekstiruutu 3"/>
          <p:cNvSpPr txBox="1">
            <a:spLocks noChangeArrowheads="1"/>
          </p:cNvSpPr>
          <p:nvPr/>
        </p:nvSpPr>
        <p:spPr bwMode="auto">
          <a:xfrm>
            <a:off x="3143250" y="3346450"/>
            <a:ext cx="5329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i-FI" altLang="fi-FI" sz="180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uora yhdysviiva 5"/>
          <p:cNvCxnSpPr/>
          <p:nvPr/>
        </p:nvCxnSpPr>
        <p:spPr>
          <a:xfrm>
            <a:off x="1524000" y="1160463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uora yhdysviiva 14"/>
          <p:cNvCxnSpPr/>
          <p:nvPr/>
        </p:nvCxnSpPr>
        <p:spPr>
          <a:xfrm>
            <a:off x="1524000" y="638175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2" name="Tekstiruutu 3"/>
          <p:cNvSpPr txBox="1">
            <a:spLocks noChangeArrowheads="1"/>
          </p:cNvSpPr>
          <p:nvPr/>
        </p:nvSpPr>
        <p:spPr bwMode="auto">
          <a:xfrm>
            <a:off x="4008439" y="1201739"/>
            <a:ext cx="4175125" cy="3600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i-FI" altLang="fi-FI" sz="20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AJANKOHTAISTA </a:t>
            </a:r>
            <a:r>
              <a:rPr lang="fi-FI" altLang="fi-FI" sz="2000" b="1" dirty="0" err="1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SONet</a:t>
            </a:r>
            <a:r>
              <a:rPr lang="fi-FI" altLang="fi-FI" sz="20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i-FI" altLang="fi-FI" sz="2000" b="1" dirty="0" err="1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BOTNIAssa</a:t>
            </a:r>
            <a:r>
              <a:rPr lang="fi-FI" altLang="fi-FI" sz="20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ja SOSIAALIALAN OSAAMISKESKUSTEN TOIMINNASSA   </a:t>
            </a:r>
            <a:endParaRPr lang="fi-FI" altLang="fi-FI" sz="2000" b="1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i-FI" altLang="fi-FI" sz="2400" b="1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i-FI" altLang="fi-FI" sz="24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Kehitysjohtaja,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i-FI" altLang="fi-FI" sz="24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Arto Rautajoki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i-FI" altLang="fi-FI" sz="24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Pohjanmaan maakuntien sosiaalialan osaamiskeskus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i-FI" altLang="fi-FI" sz="2400" dirty="0" err="1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SONet</a:t>
            </a:r>
            <a:r>
              <a:rPr lang="fi-FI" altLang="fi-FI" sz="24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BOTNIA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i-FI" altLang="fi-FI" sz="24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25.05.2015, Seinäjoki</a:t>
            </a:r>
            <a:endParaRPr lang="fi-FI" altLang="fi-FI" sz="2400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153" name="Suorakulmio 10"/>
          <p:cNvSpPr>
            <a:spLocks noChangeArrowheads="1"/>
          </p:cNvSpPr>
          <p:nvPr/>
        </p:nvSpPr>
        <p:spPr bwMode="auto">
          <a:xfrm>
            <a:off x="2540000" y="1935163"/>
            <a:ext cx="744378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i-FI" altLang="fi-FI" sz="180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6154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3314" y="1965326"/>
            <a:ext cx="7443787" cy="160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068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475" y="112714"/>
            <a:ext cx="230505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Alatunnisteen paikkamerkki 1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i-FI" altLang="fi-FI" sz="1000">
                <a:solidFill>
                  <a:srgbClr val="B13F9A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Ketterä moniosaaja</a:t>
            </a:r>
          </a:p>
        </p:txBody>
      </p:sp>
      <p:sp>
        <p:nvSpPr>
          <p:cNvPr id="6148" name="Dian numeron paikkamerkki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11B842C-A275-4F71-874E-1897841278FD}" type="slidenum">
              <a:rPr lang="fi-FI" altLang="fi-FI" sz="1100">
                <a:solidFill>
                  <a:srgbClr val="B13F9A"/>
                </a:solidFill>
                <a:latin typeface="Calibri" panose="020F050202020403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fi-FI" altLang="fi-FI" sz="1100">
              <a:solidFill>
                <a:srgbClr val="B13F9A"/>
              </a:solidFill>
              <a:latin typeface="Calibri" panose="020F0502020204030204" pitchFamily="34" charset="0"/>
            </a:endParaRPr>
          </a:p>
        </p:txBody>
      </p:sp>
      <p:sp>
        <p:nvSpPr>
          <p:cNvPr id="6149" name="Tekstiruutu 3"/>
          <p:cNvSpPr txBox="1">
            <a:spLocks noChangeArrowheads="1"/>
          </p:cNvSpPr>
          <p:nvPr/>
        </p:nvSpPr>
        <p:spPr bwMode="auto">
          <a:xfrm>
            <a:off x="3128260" y="3350419"/>
            <a:ext cx="5329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i-FI" altLang="fi-FI" sz="180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uora yhdysviiva 5"/>
          <p:cNvCxnSpPr/>
          <p:nvPr/>
        </p:nvCxnSpPr>
        <p:spPr>
          <a:xfrm>
            <a:off x="1524000" y="1160463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uora yhdysviiva 14"/>
          <p:cNvCxnSpPr/>
          <p:nvPr/>
        </p:nvCxnSpPr>
        <p:spPr>
          <a:xfrm>
            <a:off x="1524000" y="638175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2" name="Tekstiruutu 3"/>
          <p:cNvSpPr txBox="1">
            <a:spLocks noChangeArrowheads="1"/>
          </p:cNvSpPr>
          <p:nvPr/>
        </p:nvSpPr>
        <p:spPr bwMode="auto">
          <a:xfrm>
            <a:off x="4008439" y="1201739"/>
            <a:ext cx="4175125" cy="5909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i-FI" altLang="fi-FI" sz="20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Ajankohtaista sosiaalialan osaamiskeskusten toiminnassa: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fi-FI" altLang="fi-FI" sz="2000" b="1" dirty="0" smtClean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i-FI" altLang="fi-FI" sz="18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1) Sosiaalialan osaamiskeskusten nykytila-analyysi: sisällöllinen, toiminnallinen ja taloudellinen nykytilanne =&gt; tulevaisuus </a:t>
            </a: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fi-FI" altLang="fi-FI" sz="18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toimintaympäristöanalyysi (8/2015)</a:t>
            </a: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fi-FI" altLang="fi-FI" sz="18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</a:t>
            </a:r>
            <a:r>
              <a:rPr lang="fi-FI" altLang="fi-FI" sz="18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oiminnan sisällölliset painopisteet</a:t>
            </a: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fi-FI" altLang="fi-FI" sz="18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yhteistyö perusterveydenhuollon yksiköiden/</a:t>
            </a:r>
            <a:r>
              <a:rPr lang="fi-FI" altLang="fi-FI" sz="1800" dirty="0" err="1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shp:t</a:t>
            </a:r>
            <a:r>
              <a:rPr lang="fi-FI" altLang="fi-FI" sz="18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kanssa</a:t>
            </a: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fi-FI" altLang="fi-FI" sz="18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Laajemman aluepohjan kehittämisrakennetyöskentely</a:t>
            </a: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fi-FI" altLang="fi-FI" sz="18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toiminnalliset resurssit suhteessa osaamiskeskuslain mukaisiin tehtäviin ja kunnilta tuleviin tarpeisiin</a:t>
            </a: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fi-FI" altLang="fi-FI" sz="18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osaamiskeskusten tulevaisuusvisio,  osaamiskeskusjohtajat valmistelevat, yhteenveto valmis syksyllä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fi-FI" altLang="fi-FI" sz="2400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endParaRPr lang="fi-FI" altLang="fi-FI" sz="2400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153" name="Suorakulmio 10"/>
          <p:cNvSpPr>
            <a:spLocks noChangeArrowheads="1"/>
          </p:cNvSpPr>
          <p:nvPr/>
        </p:nvSpPr>
        <p:spPr bwMode="auto">
          <a:xfrm>
            <a:off x="2540000" y="1935163"/>
            <a:ext cx="744378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i-FI" altLang="fi-FI" sz="180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498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475" y="112714"/>
            <a:ext cx="230505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Alatunnisteen paikkamerkki 1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i-FI" altLang="fi-FI" sz="1000">
                <a:solidFill>
                  <a:srgbClr val="B13F9A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Ketterä moniosaaja</a:t>
            </a:r>
          </a:p>
        </p:txBody>
      </p:sp>
      <p:sp>
        <p:nvSpPr>
          <p:cNvPr id="6148" name="Dian numeron paikkamerkki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11B842C-A275-4F71-874E-1897841278FD}" type="slidenum">
              <a:rPr lang="fi-FI" altLang="fi-FI" sz="1100">
                <a:solidFill>
                  <a:srgbClr val="B13F9A"/>
                </a:solidFill>
                <a:latin typeface="Calibri" panose="020F050202020403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fi-FI" altLang="fi-FI" sz="1100">
              <a:solidFill>
                <a:srgbClr val="B13F9A"/>
              </a:solidFill>
              <a:latin typeface="Calibri" panose="020F0502020204030204" pitchFamily="34" charset="0"/>
            </a:endParaRPr>
          </a:p>
        </p:txBody>
      </p:sp>
      <p:sp>
        <p:nvSpPr>
          <p:cNvPr id="6149" name="Tekstiruutu 3"/>
          <p:cNvSpPr txBox="1">
            <a:spLocks noChangeArrowheads="1"/>
          </p:cNvSpPr>
          <p:nvPr/>
        </p:nvSpPr>
        <p:spPr bwMode="auto">
          <a:xfrm>
            <a:off x="3143250" y="3331459"/>
            <a:ext cx="5329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i-FI" altLang="fi-FI" sz="180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uora yhdysviiva 5"/>
          <p:cNvCxnSpPr/>
          <p:nvPr/>
        </p:nvCxnSpPr>
        <p:spPr>
          <a:xfrm>
            <a:off x="1524000" y="1160463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uora yhdysviiva 14"/>
          <p:cNvCxnSpPr/>
          <p:nvPr/>
        </p:nvCxnSpPr>
        <p:spPr>
          <a:xfrm>
            <a:off x="1524000" y="638175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2" name="Tekstiruutu 3"/>
          <p:cNvSpPr txBox="1">
            <a:spLocks noChangeArrowheads="1"/>
          </p:cNvSpPr>
          <p:nvPr/>
        </p:nvSpPr>
        <p:spPr bwMode="auto">
          <a:xfrm>
            <a:off x="4008437" y="1160463"/>
            <a:ext cx="4175125" cy="623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endParaRPr lang="fi-FI" altLang="fi-FI" sz="1800" b="1" dirty="0" smtClean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i-FI" altLang="fi-FI" sz="18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2) Hallitusohjelmavaikuttaminen</a:t>
            </a:r>
            <a:r>
              <a:rPr lang="fi-FI" altLang="fi-FI" sz="1800" b="1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i-FI" altLang="fi-FI" sz="18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ja muu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i-FI" altLang="fi-FI" sz="1800" b="1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i-FI" altLang="fi-FI" sz="18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  vaikuttamistoiminta: Kannanotto 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i-FI" altLang="fi-FI" sz="1800" b="1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i-FI" altLang="fi-FI" sz="18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  hallitusohjelmaan:</a:t>
            </a:r>
          </a:p>
          <a:p>
            <a:r>
              <a:rPr lang="fi-FI" sz="1800" dirty="0" smtClean="0"/>
              <a:t> </a:t>
            </a:r>
            <a:r>
              <a:rPr lang="fi-FI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Sosiaalisten </a:t>
            </a:r>
            <a:r>
              <a:rPr lang="fi-FI" sz="1400" b="1" dirty="0">
                <a:latin typeface="Arial" panose="020B0604020202020204" pitchFamily="34" charset="0"/>
                <a:cs typeface="Arial" panose="020B0604020202020204" pitchFamily="34" charset="0"/>
              </a:rPr>
              <a:t>erojen ja eriarvoisuuden kaventaminen</a:t>
            </a:r>
          </a:p>
          <a:p>
            <a:r>
              <a:rPr lang="fi-FI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Perheiden </a:t>
            </a:r>
            <a:r>
              <a:rPr lang="fi-FI" sz="1400" b="1" dirty="0">
                <a:latin typeface="Arial" panose="020B0604020202020204" pitchFamily="34" charset="0"/>
                <a:cs typeface="Arial" panose="020B0604020202020204" pitchFamily="34" charset="0"/>
              </a:rPr>
              <a:t>hyvinvoinnin parantaminen </a:t>
            </a:r>
          </a:p>
          <a:p>
            <a:r>
              <a:rPr lang="fi-FI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Sitoutuminen </a:t>
            </a:r>
            <a:r>
              <a:rPr lang="fi-FI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sosiaali</a:t>
            </a:r>
            <a:r>
              <a:rPr lang="fi-FI" sz="1400" b="1" dirty="0">
                <a:latin typeface="Arial" panose="020B0604020202020204" pitchFamily="34" charset="0"/>
                <a:cs typeface="Arial" panose="020B0604020202020204" pitchFamily="34" charset="0"/>
              </a:rPr>
              <a:t>- ja terveydenhuollon kokonaisuudistuksen toteuttamiseen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fi-FI" altLang="fi-FI" sz="1800" b="1" dirty="0" smtClean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i-FI" altLang="fi-FI" sz="18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Vaikuttamistoiminta </a:t>
            </a:r>
            <a:r>
              <a:rPr lang="fi-FI" altLang="fi-FI" sz="1800" b="1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rahoitusperustan varmistamiseksi:</a:t>
            </a:r>
          </a:p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fi-FI" altLang="fi-FI" sz="18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valmisteltu </a:t>
            </a:r>
            <a:r>
              <a:rPr lang="fi-FI" altLang="fi-FI" sz="1800" dirty="0" err="1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oskenvk</a:t>
            </a:r>
            <a:r>
              <a:rPr lang="fi-FI" altLang="fi-FI" sz="18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- kannanotto</a:t>
            </a:r>
          </a:p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fi-FI" altLang="fi-FI" sz="1800" dirty="0" err="1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Stm</a:t>
            </a:r>
            <a:r>
              <a:rPr lang="fi-FI" altLang="fi-FI" sz="18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fi-FI" altLang="fi-FI" sz="18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kehyspäätökset 2016, 2017</a:t>
            </a:r>
          </a:p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fi-FI" altLang="fi-FI" sz="18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Kuntarahoitusperustan laajentaminen</a:t>
            </a:r>
          </a:p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fi-FI" altLang="fi-FI" sz="18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Maksullisen palvelutoiminnan </a:t>
            </a:r>
            <a:r>
              <a:rPr lang="fi-FI" altLang="fi-FI" sz="18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kehittäminen, tuotteet, arvioinnit</a:t>
            </a:r>
            <a:endParaRPr lang="fi-FI" altLang="fi-FI" sz="1800" b="1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i-FI" altLang="fi-FI" sz="18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Vaikuttamistoiminta uudistuvaan </a:t>
            </a:r>
            <a:r>
              <a:rPr lang="fi-FI" altLang="fi-FI" sz="1800" b="1" dirty="0" err="1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sosiaali</a:t>
            </a:r>
            <a:r>
              <a:rPr lang="fi-FI" altLang="fi-FI" sz="18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- ja terveydenhuollon lainsäädäntöön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fi-FI" altLang="fi-FI" sz="1800" b="1" dirty="0" smtClean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i-FI" altLang="fi-FI" sz="16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fi-FI" altLang="fi-FI" sz="1600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fi-FI" altLang="fi-FI" sz="2400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153" name="Suorakulmio 10"/>
          <p:cNvSpPr>
            <a:spLocks noChangeArrowheads="1"/>
          </p:cNvSpPr>
          <p:nvPr/>
        </p:nvSpPr>
        <p:spPr bwMode="auto">
          <a:xfrm>
            <a:off x="2540000" y="1935163"/>
            <a:ext cx="744378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i-FI" altLang="fi-FI" sz="180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23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475" y="112714"/>
            <a:ext cx="230505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Alatunnisteen paikkamerkki 1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i-FI" altLang="fi-FI" sz="1000">
                <a:solidFill>
                  <a:srgbClr val="B13F9A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Ketterä moniosaaja</a:t>
            </a:r>
          </a:p>
        </p:txBody>
      </p:sp>
      <p:sp>
        <p:nvSpPr>
          <p:cNvPr id="6148" name="Dian numeron paikkamerkki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11B842C-A275-4F71-874E-1897841278FD}" type="slidenum">
              <a:rPr lang="fi-FI" altLang="fi-FI" sz="1100">
                <a:solidFill>
                  <a:srgbClr val="B13F9A"/>
                </a:solidFill>
                <a:latin typeface="Calibri" panose="020F050202020403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fi-FI" altLang="fi-FI" sz="1100">
              <a:solidFill>
                <a:srgbClr val="B13F9A"/>
              </a:solidFill>
              <a:latin typeface="Calibri" panose="020F0502020204030204" pitchFamily="34" charset="0"/>
            </a:endParaRPr>
          </a:p>
        </p:txBody>
      </p:sp>
      <p:sp>
        <p:nvSpPr>
          <p:cNvPr id="6149" name="Tekstiruutu 3"/>
          <p:cNvSpPr txBox="1">
            <a:spLocks noChangeArrowheads="1"/>
          </p:cNvSpPr>
          <p:nvPr/>
        </p:nvSpPr>
        <p:spPr bwMode="auto">
          <a:xfrm>
            <a:off x="3143250" y="3331459"/>
            <a:ext cx="5329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i-FI" altLang="fi-FI" sz="180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uora yhdysviiva 5"/>
          <p:cNvCxnSpPr/>
          <p:nvPr/>
        </p:nvCxnSpPr>
        <p:spPr>
          <a:xfrm>
            <a:off x="1524000" y="1160463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uora yhdysviiva 14"/>
          <p:cNvCxnSpPr/>
          <p:nvPr/>
        </p:nvCxnSpPr>
        <p:spPr>
          <a:xfrm>
            <a:off x="1524000" y="638175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2" name="Tekstiruutu 3"/>
          <p:cNvSpPr txBox="1">
            <a:spLocks noChangeArrowheads="1"/>
          </p:cNvSpPr>
          <p:nvPr/>
        </p:nvSpPr>
        <p:spPr bwMode="auto">
          <a:xfrm>
            <a:off x="4008437" y="1160463"/>
            <a:ext cx="4175125" cy="3508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fi-FI" altLang="fi-FI" sz="20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3) Sosiaalihuoltolain </a:t>
            </a:r>
            <a:r>
              <a:rPr lang="fi-FI" altLang="fi-FI" sz="2000" b="1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toimeenpanon tukeminen valtakunnallisesti</a:t>
            </a:r>
            <a:r>
              <a:rPr lang="fi-FI" altLang="fi-FI" sz="20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fi-FI" altLang="fi-FI" sz="2000" b="1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fi-FI" altLang="fi-FI" sz="18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Koulutukselliset työpajakokonaisuudet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fi-FI" altLang="fi-FI" sz="18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Valtakunnallinen sosiaalialan osaamiskeskusverkoston ESR-hanke Sosiaalihuoltolain toimeenpanon tukena </a:t>
            </a:r>
            <a:r>
              <a:rPr lang="fi-FI" altLang="fi-FI" sz="1800" dirty="0" err="1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stm:n</a:t>
            </a:r>
            <a:r>
              <a:rPr lang="fi-FI" altLang="fi-FI" sz="18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aloitteesta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fi-FI" altLang="fi-FI" sz="18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Sosiaalialan osaamiskeskusverkoston Kansa-kouluhanke sosiaalialan tiedonhallinnan kehittämiseksi 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fi-FI" altLang="fi-FI" sz="18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Kaste-ohjelman alueelliset hankkeet </a:t>
            </a:r>
          </a:p>
        </p:txBody>
      </p:sp>
      <p:sp>
        <p:nvSpPr>
          <p:cNvPr id="6153" name="Suorakulmio 10"/>
          <p:cNvSpPr>
            <a:spLocks noChangeArrowheads="1"/>
          </p:cNvSpPr>
          <p:nvPr/>
        </p:nvSpPr>
        <p:spPr bwMode="auto">
          <a:xfrm>
            <a:off x="2540000" y="1935163"/>
            <a:ext cx="744378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i-FI" altLang="fi-FI" sz="180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02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475" y="112714"/>
            <a:ext cx="230505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Alatunnisteen paikkamerkki 1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i-FI" altLang="fi-FI" sz="1000">
                <a:solidFill>
                  <a:srgbClr val="B13F9A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Ketterä moniosaaja</a:t>
            </a:r>
          </a:p>
        </p:txBody>
      </p:sp>
      <p:sp>
        <p:nvSpPr>
          <p:cNvPr id="6148" name="Dian numeron paikkamerkki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11B842C-A275-4F71-874E-1897841278FD}" type="slidenum">
              <a:rPr lang="fi-FI" altLang="fi-FI" sz="1100">
                <a:solidFill>
                  <a:srgbClr val="B13F9A"/>
                </a:solidFill>
                <a:latin typeface="Calibri" panose="020F050202020403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fi-FI" altLang="fi-FI" sz="1100">
              <a:solidFill>
                <a:srgbClr val="B13F9A"/>
              </a:solidFill>
              <a:latin typeface="Calibri" panose="020F0502020204030204" pitchFamily="34" charset="0"/>
            </a:endParaRPr>
          </a:p>
        </p:txBody>
      </p:sp>
      <p:sp>
        <p:nvSpPr>
          <p:cNvPr id="6149" name="Tekstiruutu 3"/>
          <p:cNvSpPr txBox="1">
            <a:spLocks noChangeArrowheads="1"/>
          </p:cNvSpPr>
          <p:nvPr/>
        </p:nvSpPr>
        <p:spPr bwMode="auto">
          <a:xfrm>
            <a:off x="3143250" y="3331459"/>
            <a:ext cx="5329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i-FI" altLang="fi-FI" sz="180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uora yhdysviiva 5"/>
          <p:cNvCxnSpPr/>
          <p:nvPr/>
        </p:nvCxnSpPr>
        <p:spPr>
          <a:xfrm>
            <a:off x="1524000" y="1160463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uora yhdysviiva 14"/>
          <p:cNvCxnSpPr/>
          <p:nvPr/>
        </p:nvCxnSpPr>
        <p:spPr>
          <a:xfrm>
            <a:off x="1524000" y="638175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2" name="Tekstiruutu 3"/>
          <p:cNvSpPr txBox="1">
            <a:spLocks noChangeArrowheads="1"/>
          </p:cNvSpPr>
          <p:nvPr/>
        </p:nvSpPr>
        <p:spPr bwMode="auto">
          <a:xfrm>
            <a:off x="4008437" y="1160463"/>
            <a:ext cx="4175125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i-FI" altLang="fi-FI" sz="1600" b="1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fi-FI" altLang="fi-FI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) </a:t>
            </a:r>
            <a:r>
              <a:rPr lang="fi-FI" altLang="fi-FI" sz="18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Sosiaalialan kehittämisen rakenteen yliopisto- ja korkeakouluyhteyksien vahvistaminen: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fi-FI" altLang="fi-FI" sz="1800" b="1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fi-FI" altLang="fi-FI" sz="18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sosiaalialan kehittämisrakenteen kiinteämmät yliopistoyhteydet sosiaalityön, yhteiskunta- ja monitieteiseen tutkimukseen sekä ammattikorkeakoulujen TKI-toimintaan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fi-FI" altLang="fi-FI" sz="1800" dirty="0" smtClean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fi-FI" altLang="fi-FI" sz="18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opetus- ja tutkimuskeskustoiminnan kehittäminen / integroituminen keskuskaupunkien ja maakunnallisen kehittämistoiminnan tueksi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fi-FI" altLang="fi-FI" sz="1800" dirty="0" smtClean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fi-FI" altLang="fi-FI" sz="18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alueellisen tiedontuotannon ja tutkimustiedon hyödyntämisen </a:t>
            </a:r>
            <a:r>
              <a:rPr lang="fi-FI" altLang="fi-FI" sz="18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kehittäminen =&gt; kehittämisen vienti </a:t>
            </a:r>
            <a:r>
              <a:rPr lang="fi-FI" altLang="fi-FI" sz="1800" dirty="0" err="1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konkretiaan</a:t>
            </a:r>
            <a:r>
              <a:rPr lang="fi-FI" altLang="fi-FI" sz="180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pilottikunnissa</a:t>
            </a:r>
            <a:endParaRPr lang="fi-FI" altLang="fi-FI" sz="1800" dirty="0" smtClean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i-FI" altLang="fi-FI" sz="18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fi-FI" altLang="fi-FI" sz="1800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endParaRPr lang="fi-FI" altLang="fi-FI" sz="2400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153" name="Suorakulmio 10"/>
          <p:cNvSpPr>
            <a:spLocks noChangeArrowheads="1"/>
          </p:cNvSpPr>
          <p:nvPr/>
        </p:nvSpPr>
        <p:spPr bwMode="auto">
          <a:xfrm>
            <a:off x="2540000" y="1935163"/>
            <a:ext cx="744378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i-FI" altLang="fi-FI" sz="180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Suorakulmio 1"/>
          <p:cNvSpPr/>
          <p:nvPr/>
        </p:nvSpPr>
        <p:spPr>
          <a:xfrm>
            <a:off x="2836332" y="2079929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i-FI" altLang="fi-FI" sz="2000" b="1" dirty="0" smtClean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i-FI" altLang="fi-FI" sz="2000" b="1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i-FI" altLang="fi-FI" sz="2000" b="1" dirty="0" smtClean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i-FI" altLang="fi-FI" sz="2000" b="1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i-FI" altLang="fi-FI" sz="2000" b="1" dirty="0" smtClean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i-FI" altLang="fi-FI" sz="2000" b="1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i-FI" altLang="fi-FI" sz="2000" b="1" dirty="0" smtClean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i-FI" altLang="fi-FI" sz="2000" b="1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i-FI" altLang="fi-FI" sz="2000" b="1" dirty="0" smtClean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37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475" y="112714"/>
            <a:ext cx="230505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Alatunnisteen paikkamerkki 1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i-FI" altLang="fi-FI" sz="1000">
                <a:solidFill>
                  <a:srgbClr val="B13F9A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Ketterä moniosaaja</a:t>
            </a:r>
          </a:p>
        </p:txBody>
      </p:sp>
      <p:sp>
        <p:nvSpPr>
          <p:cNvPr id="6148" name="Dian numeron paikkamerkki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11B842C-A275-4F71-874E-1897841278FD}" type="slidenum">
              <a:rPr lang="fi-FI" altLang="fi-FI" sz="1100">
                <a:solidFill>
                  <a:srgbClr val="B13F9A"/>
                </a:solidFill>
                <a:latin typeface="Calibri" panose="020F050202020403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fi-FI" altLang="fi-FI" sz="1100">
              <a:solidFill>
                <a:srgbClr val="B13F9A"/>
              </a:solidFill>
              <a:latin typeface="Calibri" panose="020F0502020204030204" pitchFamily="34" charset="0"/>
            </a:endParaRPr>
          </a:p>
        </p:txBody>
      </p:sp>
      <p:sp>
        <p:nvSpPr>
          <p:cNvPr id="6149" name="Tekstiruutu 3"/>
          <p:cNvSpPr txBox="1">
            <a:spLocks noChangeArrowheads="1"/>
          </p:cNvSpPr>
          <p:nvPr/>
        </p:nvSpPr>
        <p:spPr bwMode="auto">
          <a:xfrm>
            <a:off x="3143250" y="3331459"/>
            <a:ext cx="5329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i-FI" altLang="fi-FI" sz="180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uora yhdysviiva 5"/>
          <p:cNvCxnSpPr/>
          <p:nvPr/>
        </p:nvCxnSpPr>
        <p:spPr>
          <a:xfrm>
            <a:off x="1524000" y="1160463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uora yhdysviiva 14"/>
          <p:cNvCxnSpPr/>
          <p:nvPr/>
        </p:nvCxnSpPr>
        <p:spPr>
          <a:xfrm>
            <a:off x="1524000" y="638175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2" name="Tekstiruutu 3"/>
          <p:cNvSpPr txBox="1">
            <a:spLocks noChangeArrowheads="1"/>
          </p:cNvSpPr>
          <p:nvPr/>
        </p:nvSpPr>
        <p:spPr bwMode="auto">
          <a:xfrm>
            <a:off x="4008437" y="1160463"/>
            <a:ext cx="4175125" cy="6247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fi-FI" altLang="fi-FI" sz="1600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i-FI" altLang="fi-FI" sz="18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5) Osallisuuspolitiikan edistäminen kunnissa</a:t>
            </a:r>
            <a:r>
              <a:rPr lang="fi-FI" altLang="fi-FI" sz="18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fi-FI" altLang="fi-FI" sz="1800" dirty="0" err="1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SONet</a:t>
            </a:r>
            <a:r>
              <a:rPr lang="fi-FI" altLang="fi-FI" sz="18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BOTNIAN pohjoismainen erityistehtävä ja kuntaliittoyhteistyö, työsuunnitelma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fi-FI" altLang="fi-FI" sz="1800" b="1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i-FI" altLang="fi-FI" sz="1800" b="1" dirty="0" err="1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SONet</a:t>
            </a:r>
            <a:r>
              <a:rPr lang="fi-FI" altLang="fi-FI" sz="18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i-FI" altLang="fi-FI" sz="1800" b="1" dirty="0" err="1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BOTNIAn</a:t>
            </a:r>
            <a:r>
              <a:rPr lang="fi-FI" altLang="fi-FI" sz="18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TALOUS: </a:t>
            </a: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fi-FI" altLang="fi-FI" sz="18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Lähtökohtaisesti alijäämäinen talousarvio vuodelle 2015: - 17 343 €, vuosi 2015 on </a:t>
            </a:r>
            <a:r>
              <a:rPr lang="fi-FI" altLang="fi-FI" sz="1800" b="1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erittäin </a:t>
            </a:r>
            <a:r>
              <a:rPr lang="fi-FI" altLang="fi-FI" sz="18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vaikea </a:t>
            </a: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fi-FI" altLang="fi-FI" sz="18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Vuoden 2016 talousarvioon kuntarahoituspohjan ja sopimuspohjan laajennus, </a:t>
            </a:r>
            <a:r>
              <a:rPr lang="fi-FI" altLang="fi-FI" sz="1800" b="1" dirty="0" err="1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SONet</a:t>
            </a:r>
            <a:r>
              <a:rPr lang="fi-FI" altLang="fi-FI" sz="18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i-FI" altLang="fi-FI" sz="1800" b="1" dirty="0" err="1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BOTNIAn</a:t>
            </a:r>
            <a:r>
              <a:rPr lang="fi-FI" altLang="fi-FI" sz="18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hallintorakenne mallinnetaan uudelleen </a:t>
            </a: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fi-FI" altLang="fi-FI" sz="18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Kuntakäynnit yhteistoiminta-alueittain kolmessa pohjalaismaakunnassa: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i-FI" altLang="fi-FI" sz="1800" b="1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i-FI" altLang="fi-FI" sz="18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    6/2015 , 8-10/2015</a:t>
            </a:r>
            <a:endParaRPr lang="fi-FI" altLang="fi-FI" sz="1800" dirty="0" smtClean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endParaRPr lang="fi-FI" altLang="fi-FI" sz="1800" dirty="0" smtClean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endParaRPr lang="fi-FI" altLang="fi-FI" sz="1800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endParaRPr lang="fi-FI" altLang="fi-FI" sz="1800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endParaRPr lang="fi-FI" altLang="fi-FI" sz="2400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153" name="Suorakulmio 10"/>
          <p:cNvSpPr>
            <a:spLocks noChangeArrowheads="1"/>
          </p:cNvSpPr>
          <p:nvPr/>
        </p:nvSpPr>
        <p:spPr bwMode="auto">
          <a:xfrm>
            <a:off x="2540000" y="1935163"/>
            <a:ext cx="744378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i-FI" altLang="fi-FI" sz="180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75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475" y="112714"/>
            <a:ext cx="230505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Alatunnisteen paikkamerkki 1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i-FI" altLang="fi-FI" sz="1000">
                <a:solidFill>
                  <a:srgbClr val="B13F9A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Ketterä moniosaaja</a:t>
            </a:r>
          </a:p>
        </p:txBody>
      </p:sp>
      <p:sp>
        <p:nvSpPr>
          <p:cNvPr id="6148" name="Dian numeron paikkamerkki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11B842C-A275-4F71-874E-1897841278FD}" type="slidenum">
              <a:rPr lang="fi-FI" altLang="fi-FI" sz="1100">
                <a:solidFill>
                  <a:srgbClr val="B13F9A"/>
                </a:solidFill>
                <a:latin typeface="Calibri" panose="020F050202020403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fi-FI" altLang="fi-FI" sz="1100">
              <a:solidFill>
                <a:srgbClr val="B13F9A"/>
              </a:solidFill>
              <a:latin typeface="Calibri" panose="020F0502020204030204" pitchFamily="34" charset="0"/>
            </a:endParaRPr>
          </a:p>
        </p:txBody>
      </p:sp>
      <p:sp>
        <p:nvSpPr>
          <p:cNvPr id="6149" name="Tekstiruutu 3"/>
          <p:cNvSpPr txBox="1">
            <a:spLocks noChangeArrowheads="1"/>
          </p:cNvSpPr>
          <p:nvPr/>
        </p:nvSpPr>
        <p:spPr bwMode="auto">
          <a:xfrm>
            <a:off x="3143250" y="3331459"/>
            <a:ext cx="5329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i-FI" altLang="fi-FI" sz="180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uora yhdysviiva 5"/>
          <p:cNvCxnSpPr/>
          <p:nvPr/>
        </p:nvCxnSpPr>
        <p:spPr>
          <a:xfrm>
            <a:off x="1524000" y="1160463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uora yhdysviiva 14"/>
          <p:cNvCxnSpPr/>
          <p:nvPr/>
        </p:nvCxnSpPr>
        <p:spPr>
          <a:xfrm>
            <a:off x="1524000" y="638175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2" name="Tekstiruutu 3"/>
          <p:cNvSpPr txBox="1">
            <a:spLocks noChangeArrowheads="1"/>
          </p:cNvSpPr>
          <p:nvPr/>
        </p:nvSpPr>
        <p:spPr bwMode="auto">
          <a:xfrm>
            <a:off x="4008437" y="1160463"/>
            <a:ext cx="4175125" cy="4862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fi-FI" altLang="fi-FI" sz="1600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i-FI" altLang="fi-FI" sz="18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6) </a:t>
            </a:r>
            <a:r>
              <a:rPr lang="fi-FI" altLang="fi-FI" sz="18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Painopisteiden uudistaminen ja profilointi: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i-FI" altLang="fi-FI" sz="18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 </a:t>
            </a: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fi-FI" altLang="fi-FI" sz="18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Mitä uutta </a:t>
            </a:r>
            <a:r>
              <a:rPr lang="fi-FI" altLang="fi-FI" sz="1800" dirty="0" err="1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sote</a:t>
            </a:r>
            <a:r>
              <a:rPr lang="fi-FI" altLang="fi-FI" sz="18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tuo </a:t>
            </a:r>
            <a:r>
              <a:rPr lang="fi-FI" altLang="fi-FI" sz="1800" dirty="0" err="1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SONet</a:t>
            </a:r>
            <a:r>
              <a:rPr lang="fi-FI" altLang="fi-FI" sz="18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i-FI" altLang="fi-FI" sz="1800" dirty="0" err="1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BOTNIAn</a:t>
            </a:r>
            <a:r>
              <a:rPr lang="fi-FI" altLang="fi-FI" sz="18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 osaamiskeskustehtäviin? Integraatio mitä ja mihin?</a:t>
            </a: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fi-FI" altLang="fi-FI" sz="18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Sosiaalialan osaamiskeskustehtävien mukainen laajempi integraatio: työhallinto, varhaiskasvatus, sivistys, asuminen, kulttuuri, elinkeinotoiminta</a:t>
            </a: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fi-FI" altLang="fi-FI" sz="18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Osaamiskeskusten valtakunnalliseen nykytila-analyysiin perustuvat alueelliset johtopäätökset: </a:t>
            </a:r>
            <a:r>
              <a:rPr lang="fi-FI" altLang="fi-FI" sz="1800" dirty="0" err="1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kehittämis</a:t>
            </a:r>
            <a:r>
              <a:rPr lang="fi-FI" altLang="fi-FI" sz="18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-, priorisointi- ja profilointitarpeet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fi-FI" altLang="fi-FI" sz="1800" b="1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fi-FI" altLang="fi-FI" sz="2400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153" name="Suorakulmio 10"/>
          <p:cNvSpPr>
            <a:spLocks noChangeArrowheads="1"/>
          </p:cNvSpPr>
          <p:nvPr/>
        </p:nvSpPr>
        <p:spPr bwMode="auto">
          <a:xfrm>
            <a:off x="2540000" y="1935163"/>
            <a:ext cx="744378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i-FI" altLang="fi-FI" sz="180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72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475" y="112714"/>
            <a:ext cx="230505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Alatunnisteen paikkamerkki 1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i-FI" altLang="fi-FI" sz="1000">
                <a:solidFill>
                  <a:srgbClr val="B13F9A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Ketterä moniosaaja</a:t>
            </a:r>
          </a:p>
        </p:txBody>
      </p:sp>
      <p:sp>
        <p:nvSpPr>
          <p:cNvPr id="6148" name="Dian numeron paikkamerkki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11B842C-A275-4F71-874E-1897841278FD}" type="slidenum">
              <a:rPr lang="fi-FI" altLang="fi-FI" sz="1100">
                <a:solidFill>
                  <a:srgbClr val="B13F9A"/>
                </a:solidFill>
                <a:latin typeface="Calibri" panose="020F050202020403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fi-FI" altLang="fi-FI" sz="1100">
              <a:solidFill>
                <a:srgbClr val="B13F9A"/>
              </a:solidFill>
              <a:latin typeface="Calibri" panose="020F0502020204030204" pitchFamily="34" charset="0"/>
            </a:endParaRPr>
          </a:p>
        </p:txBody>
      </p:sp>
      <p:sp>
        <p:nvSpPr>
          <p:cNvPr id="6149" name="Tekstiruutu 3"/>
          <p:cNvSpPr txBox="1">
            <a:spLocks noChangeArrowheads="1"/>
          </p:cNvSpPr>
          <p:nvPr/>
        </p:nvSpPr>
        <p:spPr bwMode="auto">
          <a:xfrm>
            <a:off x="3143250" y="3331459"/>
            <a:ext cx="5329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i-FI" altLang="fi-FI" sz="180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uora yhdysviiva 5"/>
          <p:cNvCxnSpPr/>
          <p:nvPr/>
        </p:nvCxnSpPr>
        <p:spPr>
          <a:xfrm>
            <a:off x="1524000" y="1160463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uora yhdysviiva 14"/>
          <p:cNvCxnSpPr/>
          <p:nvPr/>
        </p:nvCxnSpPr>
        <p:spPr>
          <a:xfrm>
            <a:off x="1524000" y="638175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2" name="Tekstiruutu 3"/>
          <p:cNvSpPr txBox="1">
            <a:spLocks noChangeArrowheads="1"/>
          </p:cNvSpPr>
          <p:nvPr/>
        </p:nvSpPr>
        <p:spPr bwMode="auto">
          <a:xfrm>
            <a:off x="4008437" y="1160463"/>
            <a:ext cx="4175125" cy="6124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fi-FI" altLang="fi-FI" sz="2400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fi-FI" altLang="fi-FI" sz="20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Vuodelle 2016</a:t>
            </a:r>
            <a:r>
              <a:rPr lang="fi-FI" altLang="fi-FI" sz="20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fi-FI" altLang="fi-FI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Toiminnan maksullisuuden porrastaminen</a:t>
            </a:r>
            <a:r>
              <a:rPr lang="fi-FI" altLang="fi-FI" sz="16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,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i-FI" altLang="fi-FI" sz="16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i-FI" altLang="fi-FI" sz="16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     </a:t>
            </a:r>
            <a:r>
              <a:rPr lang="fi-FI" altLang="fi-FI" sz="1600" dirty="0" err="1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SONet</a:t>
            </a:r>
            <a:r>
              <a:rPr lang="fi-FI" altLang="fi-FI" sz="16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i-FI" altLang="fi-FI" sz="1600" dirty="0" err="1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BOTNIAn</a:t>
            </a:r>
            <a:r>
              <a:rPr lang="fi-FI" altLang="fi-FI" sz="16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rahoitukseen osallistuville 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i-FI" altLang="fi-FI" sz="16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i-FI" altLang="fi-FI" sz="16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     kunnille toiminta on pääsääntöisesti 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i-FI" altLang="fi-FI" sz="16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i-FI" altLang="fi-FI" sz="16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     maksutonta, käynnistyy jo osittain syksyllä 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i-FI" altLang="fi-FI" sz="16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i-FI" altLang="fi-FI" sz="16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     2015, kolmiportaisuus maksullisuudessa</a:t>
            </a: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fi-FI" altLang="fi-FI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Siirtymäkauden rahoituksen turvaaminen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i-FI" altLang="fi-FI" sz="1600" b="1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i-FI" altLang="fi-FI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    lakisääteisissä sosiaalialan  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i-FI" altLang="fi-FI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     osaamiskeskustehtävissä</a:t>
            </a:r>
            <a:r>
              <a:rPr lang="fi-FI" altLang="fi-FI" sz="16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ennen  </a:t>
            </a:r>
            <a:r>
              <a:rPr lang="fi-FI" altLang="fi-FI" sz="1600" dirty="0" err="1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sote</a:t>
            </a:r>
            <a:r>
              <a:rPr lang="fi-FI" altLang="fi-FI" sz="16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-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i-FI" altLang="fi-FI" sz="16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i-FI" altLang="fi-FI" sz="16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    integroituun kehittämisen rakenteeseen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i-FI" altLang="fi-FI" sz="16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i-FI" altLang="fi-FI" sz="16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    siirtymistä?  Kehittämisen rakenteen        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i-FI" altLang="fi-FI" sz="16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i-FI" altLang="fi-FI" sz="16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    monitasoisuus ja erilaiset tarpeet vrt. 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i-FI" altLang="fi-FI" sz="16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i-FI" altLang="fi-FI" sz="16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    sosiaalialan osaamiskeskustehtävät?</a:t>
            </a: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fi-FI" altLang="fi-FI" sz="1600" b="1" dirty="0" err="1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SONet</a:t>
            </a:r>
            <a:r>
              <a:rPr lang="fi-FI" altLang="fi-FI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i-FI" altLang="fi-FI" sz="1600" b="1" dirty="0" err="1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BOTNIAn</a:t>
            </a:r>
            <a:r>
              <a:rPr lang="fi-FI" altLang="fi-FI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perussopimuksen uusiminen: </a:t>
            </a:r>
            <a:r>
              <a:rPr lang="fi-FI" altLang="fi-FI" sz="16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Kunnat?</a:t>
            </a: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fi-FI" altLang="fi-FI" sz="1600" b="1" dirty="0" err="1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Yhteistyösopimukset</a:t>
            </a:r>
            <a:r>
              <a:rPr lang="fi-FI" altLang="fi-FI" sz="1600" dirty="0" err="1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:muut</a:t>
            </a:r>
            <a:r>
              <a:rPr lang="fi-FI" altLang="fi-FI" sz="16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toimijat? </a:t>
            </a: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fi-FI" altLang="fi-FI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Vuodesta 2017 ennakoitavissa taloudellisesti vaikein</a:t>
            </a:r>
            <a:r>
              <a:rPr lang="fi-FI" altLang="fi-FI" sz="16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, varautuminen ja ennakointi jo 2016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fi-FI" altLang="fi-FI" sz="1600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endParaRPr lang="fi-FI" altLang="fi-FI" sz="1600" dirty="0" smtClean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endParaRPr lang="fi-FI" altLang="fi-FI" sz="2400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153" name="Suorakulmio 10"/>
          <p:cNvSpPr>
            <a:spLocks noChangeArrowheads="1"/>
          </p:cNvSpPr>
          <p:nvPr/>
        </p:nvSpPr>
        <p:spPr bwMode="auto">
          <a:xfrm>
            <a:off x="2540000" y="1935163"/>
            <a:ext cx="744378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i-FI" altLang="fi-FI" sz="180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238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nta">
  <a:themeElements>
    <a:clrScheme name="Pin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Pin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n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846</TotalTime>
  <Words>430</Words>
  <Application>Microsoft Office PowerPoint</Application>
  <PresentationFormat>Laajakuva</PresentationFormat>
  <Paragraphs>143</Paragraphs>
  <Slides>8</Slides>
  <Notes>8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5" baseType="lpstr">
      <vt:lpstr>Arial</vt:lpstr>
      <vt:lpstr>Calibri</vt:lpstr>
      <vt:lpstr>Trebuchet MS</vt:lpstr>
      <vt:lpstr>Wingdings</vt:lpstr>
      <vt:lpstr>Wingdings 2</vt:lpstr>
      <vt:lpstr>Wingdings 3</vt:lpstr>
      <vt:lpstr>Pinta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Rautajoki, Arto</dc:creator>
  <cp:lastModifiedBy>Rautajoki, Arto</cp:lastModifiedBy>
  <cp:revision>73</cp:revision>
  <dcterms:created xsi:type="dcterms:W3CDTF">2015-03-15T10:25:12Z</dcterms:created>
  <dcterms:modified xsi:type="dcterms:W3CDTF">2015-05-29T13:32:29Z</dcterms:modified>
</cp:coreProperties>
</file>