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57" r:id="rId2"/>
    <p:sldId id="268" r:id="rId3"/>
    <p:sldId id="269" r:id="rId4"/>
    <p:sldId id="274" r:id="rId5"/>
    <p:sldId id="270" r:id="rId6"/>
    <p:sldId id="271" r:id="rId7"/>
    <p:sldId id="275" r:id="rId8"/>
    <p:sldId id="27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9" autoAdjust="0"/>
    <p:restoredTop sz="86470" autoAdjust="0"/>
  </p:normalViewPr>
  <p:slideViewPr>
    <p:cSldViewPr snapToGrid="0">
      <p:cViewPr varScale="1">
        <p:scale>
          <a:sx n="77" d="100"/>
          <a:sy n="77" d="100"/>
        </p:scale>
        <p:origin x="11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AD069-383E-4087-BE01-80CEDBDBC95A}" type="datetimeFigureOut">
              <a:rPr lang="fi-FI" smtClean="0"/>
              <a:t>29.5.2015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22906-65F4-4D33-912A-EAA79E56C3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665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1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35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2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88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3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8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4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0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5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6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6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619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7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118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i-FI" altLang="fi-FI" dirty="0" err="1" smtClean="0"/>
              <a:t>kK</a:t>
            </a:r>
            <a:endParaRPr lang="fi-FI" alt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561E26-2359-472E-84BD-F00067450738}" type="slidenum">
              <a:rPr lang="fi-FI" altLang="fi-FI">
                <a:solidFill>
                  <a:prstClr val="black"/>
                </a:solidFill>
              </a:rPr>
              <a:pPr eaLnBrk="1" hangingPunct="1"/>
              <a:t>8</a:t>
            </a:fld>
            <a:endParaRPr lang="fi-FI" alt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4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87FB5-06FE-4B06-8B64-F71E2218C329}" type="datetime1">
              <a:rPr lang="fi-FI" smtClean="0"/>
              <a:pPr>
                <a:defRPr/>
              </a:pPr>
              <a:t>29.5.2015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Ketterä moniosaaja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1A2E-815E-4A2E-B5B3-D63F633DA971}" type="slidenum">
              <a:rPr lang="fi-FI" altLang="fi-FI" smtClean="0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5923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29.5.2015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 smtClean="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24997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29.5.2015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 smtClean="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958907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29.5.2015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 smtClean="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468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29.5.2015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 smtClean="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445780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29.5.2015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 smtClean="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41897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28683-8820-45D0-B106-86ADB6799EC5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ABC3-A4C8-4B45-879E-78749DBCBF52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745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E98588-37A8-4414-B56D-DDF0DE92E2E0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48FE4-C335-438E-9269-CF8169AF46DD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25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31E4F-0B0C-4B6D-9C64-DA76326D2DFB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9B52E-5B53-4ACB-858B-2FE245779D13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10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D86F49-70F5-430D-947E-CC80133B0B45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D6636-5651-4A60-86C8-43374E029181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66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39ADF-979A-4E31-8EE8-642115E35DB4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3055-58B7-47C9-BDA5-B389CDC1B910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1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306FFF-CE51-4900-8E36-15A58CE17770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287C3-7065-4CAE-8529-89328F511F36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70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C3777F-C246-4654-AA2D-A1F71B90C443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D8C7-C51C-4675-8C33-D1165AC8B470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16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8529C6-410F-448B-BC64-36F5599CCDE1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215-0EC0-4C31-A613-C290EB94697F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31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82E52E-99E1-402A-B5F6-EBB5658568AA}" type="datetime1">
              <a:rPr lang="fi-FI" smtClean="0">
                <a:solidFill>
                  <a:srgbClr val="B13F9A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B13F9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B13F9A"/>
                </a:solidFill>
              </a:rPr>
              <a:t>Ketterä moniosaaja</a:t>
            </a:r>
            <a:endParaRPr lang="fi-FI">
              <a:solidFill>
                <a:srgbClr val="B13F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5E70-4DF1-41CC-843F-DDDEFF14EE38}" type="slidenum">
              <a:rPr lang="fi-FI" altLang="fi-FI" smtClean="0">
                <a:solidFill>
                  <a:srgbClr val="B13F9A"/>
                </a:solidFill>
              </a:rPr>
              <a:pPr/>
              <a:t>‹#›</a:t>
            </a:fld>
            <a:endParaRPr lang="fi-FI" altLang="fi-FI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1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7729C0-1509-4B6F-92D5-BE64A9F5D047}" type="datetime1">
              <a:rPr lang="fi-FI" smtClean="0">
                <a:solidFill>
                  <a:srgbClr val="F4E7ED"/>
                </a:solidFill>
              </a:rPr>
              <a:pPr>
                <a:defRPr/>
              </a:pPr>
              <a:t>29.5.2015</a:t>
            </a:fld>
            <a:endParaRPr lang="fi-FI">
              <a:solidFill>
                <a:srgbClr val="F4E7E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srgbClr val="F4E7ED"/>
                </a:solidFill>
              </a:rPr>
              <a:t>Ketterä moniosaaja</a:t>
            </a:r>
            <a:endParaRPr lang="fi-FI">
              <a:solidFill>
                <a:srgbClr val="F4E7E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7B83F-3B76-4636-8380-76D9DFC204B5}" type="slidenum">
              <a:rPr lang="fi-FI" altLang="fi-FI" smtClean="0">
                <a:solidFill>
                  <a:srgbClr val="F4E7ED"/>
                </a:solidFill>
              </a:rPr>
              <a:pPr/>
              <a:t>‹#›</a:t>
            </a:fld>
            <a:endParaRPr lang="fi-FI" altLang="fi-FI">
              <a:solidFill>
                <a:srgbClr val="F4E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90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83A3A-F44C-4639-AED3-64404979952D}" type="datetime1"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29.5.2015</a:t>
            </a:fld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srgbClr val="B13F9A"/>
                </a:solidFill>
                <a:latin typeface="Calibri" panose="020F0502020204030204" pitchFamily="34" charset="0"/>
              </a:rPr>
              <a:t>Ketterä moniosaaja</a:t>
            </a:r>
            <a:endParaRPr lang="fi-FI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8EF3BF-49B3-457A-987A-3AE113BA923E}" type="slidenum">
              <a:rPr lang="fi-FI" altLang="fi-FI" smtClean="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i-FI" altLang="fi-FI">
              <a:solidFill>
                <a:srgbClr val="B13F9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2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46450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9" y="1201739"/>
            <a:ext cx="4175125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AJANKOHTAISTA </a:t>
            </a: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20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BOTNIAssa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ja SOSIAALIALAN OSAAMISKESKUSTEN TOIMINNASSA   </a:t>
            </a: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Kehitysjohtaja,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Arto Rautajoki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Pohjanmaan maakuntien sosiaalialan osaamiskeskus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err="1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24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BOTNIA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i-FI" altLang="fi-FI" sz="24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25.05.2015, Seinäjoki</a:t>
            </a: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4" y="1965326"/>
            <a:ext cx="7443787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068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28260" y="335041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9" y="1201739"/>
            <a:ext cx="4175125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Ajankohtaista sosiaalialan osaamiskeskusten toiminnassa: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1) Sosiaalialan osaamiskeskusten nykytila-analyysi: sisällöllinen, toiminnallinen ja taloudellinen nykytilanne =&gt; tulevaisuus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toimintaympäristöanalyysi (8/2015)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oiminnan sisällölliset painopisteet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yhteistyö perusterveydenhuollon yksiköiden/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shp:t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kanssa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Laajemman aluepohjan kehittämisrakennetyöskentely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toiminnalliset resurssit suhteessa osaamiskeskuslain mukaisiin tehtäviin ja kunnilta tuleviin tarpeisiin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osaamiskeskusten tulevaisuusvisio,  osaamiskeskusjohtajat valmistelevat, yhteenveto valmis syksyllä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3145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7" y="1160463"/>
            <a:ext cx="4175125" cy="62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2) Hallitusohjelmavaikuttaminen</a:t>
            </a:r>
            <a:r>
              <a:rPr lang="fi-FI" altLang="fi-FI" sz="18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ja muu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vaikuttamistoiminta: Kannanotto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hallitusohjelmaan:</a:t>
            </a:r>
          </a:p>
          <a:p>
            <a:r>
              <a:rPr lang="fi-FI" sz="1800" dirty="0" smtClean="0"/>
              <a:t> </a:t>
            </a:r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Sosiaalisten 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erojen ja eriarvoisuuden kaventaminen</a:t>
            </a:r>
          </a:p>
          <a:p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Perheiden 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hyvinvoinnin parantaminen </a:t>
            </a:r>
          </a:p>
          <a:p>
            <a:r>
              <a:rPr lang="fi-FI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Sitoutuminen </a:t>
            </a:r>
            <a:r>
              <a:rPr lang="fi-FI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sosiaali</a:t>
            </a:r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- ja terveydenhuollon kokonaisuudistuksen toteuttamiseen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Vaikuttamistoiminta </a:t>
            </a:r>
            <a:r>
              <a:rPr lang="fi-FI" altLang="fi-FI" sz="18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rahoitusperustan varmistamiseksi: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valmisteltu </a:t>
            </a:r>
            <a:r>
              <a:rPr lang="fi-FI" altLang="fi-FI" sz="1800" dirty="0" err="1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oskenvk</a:t>
            </a: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kannanotto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Stm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kehyspäätökset 2016, 2017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Kuntarahoitusperustan laajentaminen</a:t>
            </a: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Maksullisen palvelutoiminnan 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kehittäminen, tuotteet, arvioinnit</a:t>
            </a:r>
            <a:endParaRPr lang="fi-FI" altLang="fi-FI" sz="1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Vaikuttamistoiminta uudistuvaan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sosiaali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ja terveydenhuollon lainsäädäntöön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i-FI" altLang="fi-FI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2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3145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7" y="1160463"/>
            <a:ext cx="417512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3) Sosiaalihuoltolain </a:t>
            </a:r>
            <a:r>
              <a:rPr lang="fi-FI" altLang="fi-FI" sz="20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toimeenpanon tukeminen valtakunnallisesti</a:t>
            </a: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Koulutukselliset työpajakokonaisuudet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Valtakunnallinen sosiaalialan osaamiskeskusverkoston ESR-hanke Sosiaalihuoltolain toimeenpanon tukena </a:t>
            </a:r>
            <a:r>
              <a:rPr lang="fi-FI" altLang="fi-FI" sz="1800" dirty="0" err="1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stm:n</a:t>
            </a: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aloitteesta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Sosiaalialan osaamiskeskusverkoston Kansa-kouluhanke sosiaalialan tiedonhallinnan kehittämiseksi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i-FI" altLang="fi-FI" sz="18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Kaste-ohjelman alueelliset hankkeet </a:t>
            </a: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3145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7" y="1160463"/>
            <a:ext cx="417512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Sosiaalialan kehittämisen rakenteen yliopisto- ja korkeakouluyhteyksien vahvistaminen: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sosiaalialan kehittämisrakenteen kiinteämmät yliopistoyhteydet sosiaalityön, yhteiskunta- ja monitieteiseen tutkimukseen sekä ammattikorkeakoulujen TKI-toimintaan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opetus- ja tutkimuskeskustoiminnan kehittäminen / integroituminen keskuskaupunkien ja maakunnallisen kehittämistoiminnan tueksi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alueellisen tiedontuotannon ja tutkimustiedon hyödyntämisen 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kehittäminen =&gt; kehittämisen vienti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konkretiaan</a:t>
            </a:r>
            <a:r>
              <a:rPr lang="fi-FI" altLang="fi-FI" sz="180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pilottikunnissa</a:t>
            </a:r>
            <a:endParaRPr lang="fi-FI" altLang="fi-FI" sz="18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i-FI" altLang="fi-FI" sz="1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2836332" y="207992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altLang="fi-FI" sz="2000" b="1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37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3145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7" y="1160463"/>
            <a:ext cx="4175125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5) Osallisuuspolitiikan edistäminen kunnissa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BOTNIAN pohjoismainen erityistehtävä ja kuntaliittoyhteistyö, työsuunnitelma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TALOUS: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Lähtökohtaisesti alijäämäinen talousarvio vuodelle 2015: - 17 343 €, vuosi 2015 on </a:t>
            </a:r>
            <a:r>
              <a:rPr lang="fi-FI" altLang="fi-FI" sz="18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erittäin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vaikea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Vuoden 2016 talousarvioon kuntarahoituspohjan ja sopimuspohjan laajennus,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hallintorakenne mallinnetaan uudelleen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Kuntakäynnit yhteistoiminta-alueittain kolmessa pohjalaismaakunnassa: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6/2015 , 8-10/2015</a:t>
            </a:r>
            <a:endParaRPr lang="fi-FI" altLang="fi-FI" sz="18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8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3145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7" y="1160463"/>
            <a:ext cx="4175125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6) </a:t>
            </a: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Painopisteiden uudistaminen ja profilointi: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Mitä uutta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sote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tuo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osaamiskeskustehtäviin? Integraatio mitä ja mihin?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Sosiaalialan osaamiskeskustehtävien mukainen laajempi integraatio: työhallinto, varhaiskasvatus, sivistys, asuminen, kulttuuri, elinkeinotoiminta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Osaamiskeskusten valtakunnalliseen nykytila-analyysiin perustuvat alueelliset johtopäätökset: </a:t>
            </a:r>
            <a:r>
              <a:rPr lang="fi-FI" altLang="fi-FI" sz="18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kehittämis</a:t>
            </a:r>
            <a:r>
              <a:rPr lang="fi-FI" altLang="fi-FI" sz="18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-, priorisointi- ja profilointitarpeet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800" b="1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2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112714"/>
            <a:ext cx="2305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latunnisteen paikkamerkki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i-FI" altLang="fi-FI" sz="1000">
                <a:solidFill>
                  <a:srgbClr val="B13F9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Ketterä moniosaaja</a:t>
            </a:r>
          </a:p>
        </p:txBody>
      </p:sp>
      <p:sp>
        <p:nvSpPr>
          <p:cNvPr id="6148" name="Dian numeron paikkamerkki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11B842C-A275-4F71-874E-1897841278FD}" type="slidenum">
              <a:rPr lang="fi-FI" altLang="fi-FI" sz="1100">
                <a:solidFill>
                  <a:srgbClr val="B13F9A"/>
                </a:solidFill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fi-FI" altLang="fi-FI" sz="1100">
              <a:solidFill>
                <a:srgbClr val="B13F9A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kstiruutu 3"/>
          <p:cNvSpPr txBox="1">
            <a:spLocks noChangeArrowheads="1"/>
          </p:cNvSpPr>
          <p:nvPr/>
        </p:nvSpPr>
        <p:spPr bwMode="auto">
          <a:xfrm>
            <a:off x="3143250" y="3331459"/>
            <a:ext cx="532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uora yhdysviiva 5"/>
          <p:cNvCxnSpPr/>
          <p:nvPr/>
        </p:nvCxnSpPr>
        <p:spPr>
          <a:xfrm>
            <a:off x="1524000" y="116046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524000" y="638175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kstiruutu 3"/>
          <p:cNvSpPr txBox="1">
            <a:spLocks noChangeArrowheads="1"/>
          </p:cNvSpPr>
          <p:nvPr/>
        </p:nvSpPr>
        <p:spPr bwMode="auto">
          <a:xfrm>
            <a:off x="4008437" y="1160463"/>
            <a:ext cx="4175125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Vuodelle 2016</a:t>
            </a:r>
            <a:r>
              <a:rPr lang="fi-FI" altLang="fi-FI" sz="20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Toiminnan maksullisuuden porrastaminen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rahoitukseen osallistuville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kunnille toiminta on pääsääntöisesti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maksutonta, käynnistyy jo osittain syksyllä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2015, kolmiportaisuus maksullisuudessa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Siirtymäkauden rahoituksen turvaaminen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lakisääteisissä sosiaalialan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osaamiskeskustehtävissä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ennen  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sote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-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integroituun kehittämisen rakenteeseen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siirtymistä?  Kehittämisen rakenteen    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monitasoisuus ja erilaiset tarpeet vrt.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fi-FI" altLang="fi-FI" sz="16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sosiaalialan osaamiskeskustehtävät?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SONet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i-FI" altLang="fi-FI" sz="16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BOTNIAn</a:t>
            </a: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perussopimuksen uusiminen: 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Kunnat?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Yhteistyösopimukset</a:t>
            </a:r>
            <a:r>
              <a:rPr lang="fi-FI" altLang="fi-FI" sz="16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:muut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toimijat? </a:t>
            </a: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sz="1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Vuodesta 2017 ennakoitavissa taloudellisesti vaikein</a:t>
            </a:r>
            <a:r>
              <a:rPr lang="fi-FI" altLang="fi-FI" sz="16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, varautuminen ja ennakointi jo 2016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fi-FI" altLang="fi-FI" sz="16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16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endParaRPr lang="fi-FI" altLang="fi-FI" sz="24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Suorakulmio 10"/>
          <p:cNvSpPr>
            <a:spLocks noChangeArrowheads="1"/>
          </p:cNvSpPr>
          <p:nvPr/>
        </p:nvSpPr>
        <p:spPr bwMode="auto">
          <a:xfrm>
            <a:off x="2540000" y="1935163"/>
            <a:ext cx="7443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fi-FI" altLang="fi-FI" sz="2000" b="1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fi-FI" altLang="fi-FI" sz="180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3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846</TotalTime>
  <Words>430</Words>
  <Application>Microsoft Office PowerPoint</Application>
  <PresentationFormat>Laajakuva</PresentationFormat>
  <Paragraphs>143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2</vt:lpstr>
      <vt:lpstr>Wingdings 3</vt:lpstr>
      <vt:lpstr>Pinta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Rautajoki, Arto</dc:creator>
  <cp:lastModifiedBy>Rautajoki, Arto</cp:lastModifiedBy>
  <cp:revision>73</cp:revision>
  <dcterms:created xsi:type="dcterms:W3CDTF">2015-03-15T10:25:12Z</dcterms:created>
  <dcterms:modified xsi:type="dcterms:W3CDTF">2015-05-29T13:32:29Z</dcterms:modified>
</cp:coreProperties>
</file>