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4" r:id="rId7"/>
    <p:sldId id="262" r:id="rId8"/>
    <p:sldId id="263" r:id="rId9"/>
    <p:sldId id="265" r:id="rId10"/>
    <p:sldId id="266" r:id="rId11"/>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3" autoAdjust="0"/>
    <p:restoredTop sz="94660"/>
  </p:normalViewPr>
  <p:slideViewPr>
    <p:cSldViewPr snapToGrid="0">
      <p:cViewPr varScale="1">
        <p:scale>
          <a:sx n="96" d="100"/>
          <a:sy n="96" d="100"/>
        </p:scale>
        <p:origin x="96" y="9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3"/>
            <a:ext cx="9144000" cy="2387600"/>
          </a:xfrm>
        </p:spPr>
        <p:txBody>
          <a:bodyPr anchor="b"/>
          <a:lstStyle>
            <a:lvl1pPr algn="ctr">
              <a:defRPr sz="6000"/>
            </a:lvl1pPr>
          </a:lstStyle>
          <a:p>
            <a:r>
              <a:rPr lang="fi-FI" smtClean="0"/>
              <a:t>Muokkaa perustyyl. napsautt.</a:t>
            </a:r>
            <a:endParaRPr lang="fi-FI"/>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CDBD12FA-87CB-4088-88C6-2FE94AF71967}" type="datetimeFigureOut">
              <a:rPr lang="fi-FI" smtClean="0"/>
              <a:t>22.6.2015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7C555367-C283-43E9-A867-5EF1CBC5FB9A}" type="slidenum">
              <a:rPr lang="fi-FI" smtClean="0"/>
              <a:t>‹#›</a:t>
            </a:fld>
            <a:endParaRPr lang="fi-FI"/>
          </a:p>
        </p:txBody>
      </p:sp>
    </p:spTree>
    <p:extLst>
      <p:ext uri="{BB962C8B-B14F-4D97-AF65-F5344CB8AC3E}">
        <p14:creationId xmlns:p14="http://schemas.microsoft.com/office/powerpoint/2010/main" val="760279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CDBD12FA-87CB-4088-88C6-2FE94AF71967}" type="datetimeFigureOut">
              <a:rPr lang="fi-FI" smtClean="0"/>
              <a:t>22.6.2015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7C555367-C283-43E9-A867-5EF1CBC5FB9A}" type="slidenum">
              <a:rPr lang="fi-FI" smtClean="0"/>
              <a:t>‹#›</a:t>
            </a:fld>
            <a:endParaRPr lang="fi-FI"/>
          </a:p>
        </p:txBody>
      </p:sp>
    </p:spTree>
    <p:extLst>
      <p:ext uri="{BB962C8B-B14F-4D97-AF65-F5344CB8AC3E}">
        <p14:creationId xmlns:p14="http://schemas.microsoft.com/office/powerpoint/2010/main" val="3644758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724900" y="365125"/>
            <a:ext cx="2628900" cy="5811838"/>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838200" y="365125"/>
            <a:ext cx="7734300" cy="5811838"/>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CDBD12FA-87CB-4088-88C6-2FE94AF71967}" type="datetimeFigureOut">
              <a:rPr lang="fi-FI" smtClean="0"/>
              <a:t>22.6.2015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7C555367-C283-43E9-A867-5EF1CBC5FB9A}" type="slidenum">
              <a:rPr lang="fi-FI" smtClean="0"/>
              <a:t>‹#›</a:t>
            </a:fld>
            <a:endParaRPr lang="fi-FI"/>
          </a:p>
        </p:txBody>
      </p:sp>
    </p:spTree>
    <p:extLst>
      <p:ext uri="{BB962C8B-B14F-4D97-AF65-F5344CB8AC3E}">
        <p14:creationId xmlns:p14="http://schemas.microsoft.com/office/powerpoint/2010/main" val="1329206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CDBD12FA-87CB-4088-88C6-2FE94AF71967}" type="datetimeFigureOut">
              <a:rPr lang="fi-FI" smtClean="0"/>
              <a:t>22.6.2015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7C555367-C283-43E9-A867-5EF1CBC5FB9A}" type="slidenum">
              <a:rPr lang="fi-FI" smtClean="0"/>
              <a:t>‹#›</a:t>
            </a:fld>
            <a:endParaRPr lang="fi-FI"/>
          </a:p>
        </p:txBody>
      </p:sp>
    </p:spTree>
    <p:extLst>
      <p:ext uri="{BB962C8B-B14F-4D97-AF65-F5344CB8AC3E}">
        <p14:creationId xmlns:p14="http://schemas.microsoft.com/office/powerpoint/2010/main" val="1375447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831850" y="1709738"/>
            <a:ext cx="10515600" cy="2852737"/>
          </a:xfrm>
        </p:spPr>
        <p:txBody>
          <a:bodyPr anchor="b"/>
          <a:lstStyle>
            <a:lvl1pPr>
              <a:defRPr sz="6000"/>
            </a:lvl1pPr>
          </a:lstStyle>
          <a:p>
            <a:r>
              <a:rPr lang="fi-FI" smtClean="0"/>
              <a:t>Muokkaa perustyyl. napsautt.</a:t>
            </a:r>
            <a:endParaRPr lang="fi-FI"/>
          </a:p>
        </p:txBody>
      </p:sp>
      <p:sp>
        <p:nvSpPr>
          <p:cNvPr id="3" name="Tekstin paikkamerkki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p>
            <a:fld id="{CDBD12FA-87CB-4088-88C6-2FE94AF71967}" type="datetimeFigureOut">
              <a:rPr lang="fi-FI" smtClean="0"/>
              <a:t>22.6.2015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7C555367-C283-43E9-A867-5EF1CBC5FB9A}" type="slidenum">
              <a:rPr lang="fi-FI" smtClean="0"/>
              <a:t>‹#›</a:t>
            </a:fld>
            <a:endParaRPr lang="fi-FI"/>
          </a:p>
        </p:txBody>
      </p:sp>
    </p:spTree>
    <p:extLst>
      <p:ext uri="{BB962C8B-B14F-4D97-AF65-F5344CB8AC3E}">
        <p14:creationId xmlns:p14="http://schemas.microsoft.com/office/powerpoint/2010/main" val="2068891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838200" y="1825625"/>
            <a:ext cx="5181600" cy="435133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6172200" y="1825625"/>
            <a:ext cx="5181600" cy="435133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CDBD12FA-87CB-4088-88C6-2FE94AF71967}" type="datetimeFigureOut">
              <a:rPr lang="fi-FI" smtClean="0"/>
              <a:t>22.6.2015</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7C555367-C283-43E9-A867-5EF1CBC5FB9A}" type="slidenum">
              <a:rPr lang="fi-FI" smtClean="0"/>
              <a:t>‹#›</a:t>
            </a:fld>
            <a:endParaRPr lang="fi-FI"/>
          </a:p>
        </p:txBody>
      </p:sp>
    </p:spTree>
    <p:extLst>
      <p:ext uri="{BB962C8B-B14F-4D97-AF65-F5344CB8AC3E}">
        <p14:creationId xmlns:p14="http://schemas.microsoft.com/office/powerpoint/2010/main" val="1945640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839788" y="365125"/>
            <a:ext cx="10515600" cy="1325563"/>
          </a:xfrm>
        </p:spPr>
        <p:txBody>
          <a:bodyPr/>
          <a:lstStyle/>
          <a:p>
            <a:r>
              <a:rPr lang="fi-FI" smtClean="0"/>
              <a:t>Muokkaa perustyyl. napsautt.</a:t>
            </a:r>
            <a:endParaRPr lang="fi-FI"/>
          </a:p>
        </p:txBody>
      </p:sp>
      <p:sp>
        <p:nvSpPr>
          <p:cNvPr id="3" name="Tekstin paikkamerkki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839788" y="2505075"/>
            <a:ext cx="5157787" cy="368458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6172200" y="2505075"/>
            <a:ext cx="5183188" cy="368458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CDBD12FA-87CB-4088-88C6-2FE94AF71967}" type="datetimeFigureOut">
              <a:rPr lang="fi-FI" smtClean="0"/>
              <a:t>22.6.2015</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7C555367-C283-43E9-A867-5EF1CBC5FB9A}" type="slidenum">
              <a:rPr lang="fi-FI" smtClean="0"/>
              <a:t>‹#›</a:t>
            </a:fld>
            <a:endParaRPr lang="fi-FI"/>
          </a:p>
        </p:txBody>
      </p:sp>
    </p:spTree>
    <p:extLst>
      <p:ext uri="{BB962C8B-B14F-4D97-AF65-F5344CB8AC3E}">
        <p14:creationId xmlns:p14="http://schemas.microsoft.com/office/powerpoint/2010/main" val="1493639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CDBD12FA-87CB-4088-88C6-2FE94AF71967}" type="datetimeFigureOut">
              <a:rPr lang="fi-FI" smtClean="0"/>
              <a:t>22.6.2015</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7C555367-C283-43E9-A867-5EF1CBC5FB9A}" type="slidenum">
              <a:rPr lang="fi-FI" smtClean="0"/>
              <a:t>‹#›</a:t>
            </a:fld>
            <a:endParaRPr lang="fi-FI"/>
          </a:p>
        </p:txBody>
      </p:sp>
    </p:spTree>
    <p:extLst>
      <p:ext uri="{BB962C8B-B14F-4D97-AF65-F5344CB8AC3E}">
        <p14:creationId xmlns:p14="http://schemas.microsoft.com/office/powerpoint/2010/main" val="2364576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CDBD12FA-87CB-4088-88C6-2FE94AF71967}" type="datetimeFigureOut">
              <a:rPr lang="fi-FI" smtClean="0"/>
              <a:t>22.6.2015</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7C555367-C283-43E9-A867-5EF1CBC5FB9A}" type="slidenum">
              <a:rPr lang="fi-FI" smtClean="0"/>
              <a:t>‹#›</a:t>
            </a:fld>
            <a:endParaRPr lang="fi-FI"/>
          </a:p>
        </p:txBody>
      </p:sp>
    </p:spTree>
    <p:extLst>
      <p:ext uri="{BB962C8B-B14F-4D97-AF65-F5344CB8AC3E}">
        <p14:creationId xmlns:p14="http://schemas.microsoft.com/office/powerpoint/2010/main" val="2522401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smtClean="0"/>
              <a:t>Muokkaa perustyyl. napsautt.</a:t>
            </a:r>
            <a:endParaRPr lang="fi-FI"/>
          </a:p>
        </p:txBody>
      </p:sp>
      <p:sp>
        <p:nvSpPr>
          <p:cNvPr id="3" name="Sisällön paikkamerkk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CDBD12FA-87CB-4088-88C6-2FE94AF71967}" type="datetimeFigureOut">
              <a:rPr lang="fi-FI" smtClean="0"/>
              <a:t>22.6.2015</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7C555367-C283-43E9-A867-5EF1CBC5FB9A}" type="slidenum">
              <a:rPr lang="fi-FI" smtClean="0"/>
              <a:t>‹#›</a:t>
            </a:fld>
            <a:endParaRPr lang="fi-FI"/>
          </a:p>
        </p:txBody>
      </p:sp>
    </p:spTree>
    <p:extLst>
      <p:ext uri="{BB962C8B-B14F-4D97-AF65-F5344CB8AC3E}">
        <p14:creationId xmlns:p14="http://schemas.microsoft.com/office/powerpoint/2010/main" val="1444614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smtClean="0"/>
              <a:t>Muokkaa perustyyl. napsautt.</a:t>
            </a:r>
            <a:endParaRPr lang="fi-FI"/>
          </a:p>
        </p:txBody>
      </p:sp>
      <p:sp>
        <p:nvSpPr>
          <p:cNvPr id="3" name="Kuvan paikkamerkki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CDBD12FA-87CB-4088-88C6-2FE94AF71967}" type="datetimeFigureOut">
              <a:rPr lang="fi-FI" smtClean="0"/>
              <a:t>22.6.2015</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7C555367-C283-43E9-A867-5EF1CBC5FB9A}" type="slidenum">
              <a:rPr lang="fi-FI" smtClean="0"/>
              <a:t>‹#›</a:t>
            </a:fld>
            <a:endParaRPr lang="fi-FI"/>
          </a:p>
        </p:txBody>
      </p:sp>
    </p:spTree>
    <p:extLst>
      <p:ext uri="{BB962C8B-B14F-4D97-AF65-F5344CB8AC3E}">
        <p14:creationId xmlns:p14="http://schemas.microsoft.com/office/powerpoint/2010/main" val="692840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smtClean="0"/>
              <a:t>Muokkaa perustyyl. napsautt.</a:t>
            </a:r>
            <a:endParaRPr lang="fi-FI"/>
          </a:p>
        </p:txBody>
      </p:sp>
      <p:sp>
        <p:nvSpPr>
          <p:cNvPr id="3" name="Tekstin paikkamerkki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BD12FA-87CB-4088-88C6-2FE94AF71967}" type="datetimeFigureOut">
              <a:rPr lang="fi-FI" smtClean="0"/>
              <a:t>22.6.2015</a:t>
            </a:fld>
            <a:endParaRPr lang="fi-FI"/>
          </a:p>
        </p:txBody>
      </p:sp>
      <p:sp>
        <p:nvSpPr>
          <p:cNvPr id="5" name="Alatunnisteen paikkamerk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555367-C283-43E9-A867-5EF1CBC5FB9A}" type="slidenum">
              <a:rPr lang="fi-FI" smtClean="0"/>
              <a:t>‹#›</a:t>
            </a:fld>
            <a:endParaRPr lang="fi-FI"/>
          </a:p>
        </p:txBody>
      </p:sp>
    </p:spTree>
    <p:extLst>
      <p:ext uri="{BB962C8B-B14F-4D97-AF65-F5344CB8AC3E}">
        <p14:creationId xmlns:p14="http://schemas.microsoft.com/office/powerpoint/2010/main" val="33252023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tuula.mulju@vaasa.fi"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normAutofit fontScale="90000"/>
          </a:bodyPr>
          <a:lstStyle/>
          <a:p>
            <a:r>
              <a:rPr lang="fi-FI" dirty="0" smtClean="0"/>
              <a:t>SONet </a:t>
            </a:r>
            <a:r>
              <a:rPr lang="fi-FI" dirty="0" err="1" smtClean="0"/>
              <a:t>BOTNIAn</a:t>
            </a:r>
            <a:r>
              <a:rPr lang="fi-FI" dirty="0" smtClean="0"/>
              <a:t> EP:n alueellinen ohjausryhmä 25.5.2015</a:t>
            </a:r>
            <a:endParaRPr lang="fi-FI" dirty="0"/>
          </a:p>
        </p:txBody>
      </p:sp>
      <p:sp>
        <p:nvSpPr>
          <p:cNvPr id="3" name="Alaotsikko 2"/>
          <p:cNvSpPr>
            <a:spLocks noGrp="1"/>
          </p:cNvSpPr>
          <p:nvPr>
            <p:ph type="subTitle" idx="1"/>
          </p:nvPr>
        </p:nvSpPr>
        <p:spPr/>
        <p:txBody>
          <a:bodyPr/>
          <a:lstStyle/>
          <a:p>
            <a:r>
              <a:rPr lang="fi-FI" dirty="0" smtClean="0"/>
              <a:t>Anne Saarijärvi</a:t>
            </a:r>
          </a:p>
          <a:p>
            <a:r>
              <a:rPr lang="fi-FI" dirty="0" smtClean="0"/>
              <a:t>kehittämissuunnittelija</a:t>
            </a:r>
            <a:endParaRPr lang="fi-FI" dirty="0"/>
          </a:p>
        </p:txBody>
      </p:sp>
      <p:pic>
        <p:nvPicPr>
          <p:cNvPr id="4" name="Kuva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38639" y="4825286"/>
            <a:ext cx="2520280" cy="432514"/>
          </a:xfrm>
          <a:prstGeom prst="rect">
            <a:avLst/>
          </a:prstGeom>
          <a:noFill/>
          <a:ln>
            <a:noFill/>
          </a:ln>
        </p:spPr>
      </p:pic>
    </p:spTree>
    <p:extLst>
      <p:ext uri="{BB962C8B-B14F-4D97-AF65-F5344CB8AC3E}">
        <p14:creationId xmlns:p14="http://schemas.microsoft.com/office/powerpoint/2010/main" val="25918716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2000" b="1" dirty="0" smtClean="0">
                <a:latin typeface="+mn-lt"/>
              </a:rPr>
              <a:t>Kokemusosaaja –hanke (RAY):</a:t>
            </a:r>
            <a:endParaRPr lang="fi-FI" sz="2000" b="1" dirty="0">
              <a:latin typeface="+mn-lt"/>
            </a:endParaRPr>
          </a:p>
        </p:txBody>
      </p:sp>
      <p:sp>
        <p:nvSpPr>
          <p:cNvPr id="3" name="Sisällön paikkamerkki 2"/>
          <p:cNvSpPr>
            <a:spLocks noGrp="1"/>
          </p:cNvSpPr>
          <p:nvPr>
            <p:ph idx="1"/>
          </p:nvPr>
        </p:nvSpPr>
        <p:spPr>
          <a:xfrm>
            <a:off x="838200" y="1331843"/>
            <a:ext cx="10515600" cy="4845120"/>
          </a:xfrm>
        </p:spPr>
        <p:txBody>
          <a:bodyPr>
            <a:normAutofit fontScale="55000" lnSpcReduction="20000"/>
          </a:bodyPr>
          <a:lstStyle/>
          <a:p>
            <a:pPr marL="0" lvl="0" indent="0" eaLnBrk="0" fontAlgn="base" hangingPunct="0">
              <a:lnSpc>
                <a:spcPct val="100000"/>
              </a:lnSpc>
              <a:spcBef>
                <a:spcPct val="0"/>
              </a:spcBef>
              <a:spcAft>
                <a:spcPct val="0"/>
              </a:spcAft>
              <a:buNone/>
            </a:pPr>
            <a:r>
              <a:rPr kumimoji="0" lang="fi-FI" altLang="fi-FI"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Hankkeen taustalla olevat tarpeet:</a:t>
            </a:r>
            <a:endParaRPr kumimoji="0" lang="fi-FI" altLang="fi-FI" b="0" i="0" u="none" strike="noStrike" cap="none" normalizeH="0" baseline="0" dirty="0" smtClean="0">
              <a:ln>
                <a:noFill/>
              </a:ln>
              <a:solidFill>
                <a:schemeClr val="tx1"/>
              </a:solidFill>
              <a:effectLst/>
              <a:latin typeface="Arial" panose="020B0604020202020204" pitchFamily="34" charset="0"/>
            </a:endParaRPr>
          </a:p>
          <a:p>
            <a:pPr marL="0" lvl="0" indent="0" eaLnBrk="0" fontAlgn="base" hangingPunct="0">
              <a:lnSpc>
                <a:spcPct val="100000"/>
              </a:lnSpc>
              <a:spcBef>
                <a:spcPct val="0"/>
              </a:spcBef>
              <a:spcAft>
                <a:spcPct val="0"/>
              </a:spcAft>
              <a:buFontTx/>
              <a:buChar char="•"/>
            </a:pPr>
            <a:r>
              <a:rPr kumimoji="0" lang="fi-FI" altLang="fi-FI"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Koska tilanne on hajanainen, eri tavoin ja eri organisaatioiden kouluttamia kokemusosaajia ei pystytä tavoittamaan tai tilaamaan erityisesti julkiselta sektorilta tai laajemmalla maantieteellisellä alueella</a:t>
            </a:r>
            <a:endParaRPr kumimoji="0" lang="fi-FI" altLang="fi-FI" b="0" i="0" u="none" strike="noStrike" cap="none" normalizeH="0" baseline="0" dirty="0" smtClean="0">
              <a:ln>
                <a:noFill/>
              </a:ln>
              <a:solidFill>
                <a:schemeClr val="tx1"/>
              </a:solidFill>
              <a:effectLst/>
              <a:latin typeface="Arial" panose="020B0604020202020204" pitchFamily="34" charset="0"/>
            </a:endParaRPr>
          </a:p>
          <a:p>
            <a:pPr marL="0" lvl="0" indent="0" eaLnBrk="0" fontAlgn="base" hangingPunct="0">
              <a:lnSpc>
                <a:spcPct val="100000"/>
              </a:lnSpc>
              <a:spcBef>
                <a:spcPct val="0"/>
              </a:spcBef>
              <a:spcAft>
                <a:spcPct val="0"/>
              </a:spcAft>
              <a:buFontTx/>
              <a:buChar char="•"/>
            </a:pPr>
            <a:r>
              <a:rPr kumimoji="0" lang="fi-FI" altLang="fi-FI"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Kokemuksen ja tarinoiden arvon tunnistaminen monipuolisempiin tarkoituksiin </a:t>
            </a:r>
            <a:endParaRPr kumimoji="0" lang="fi-FI" altLang="fi-FI" b="0" i="0" u="none" strike="noStrike" cap="none" normalizeH="0" baseline="0" dirty="0" smtClean="0">
              <a:ln>
                <a:noFill/>
              </a:ln>
              <a:solidFill>
                <a:schemeClr val="tx1"/>
              </a:solidFill>
              <a:effectLst/>
              <a:latin typeface="Arial" panose="020B0604020202020204" pitchFamily="34" charset="0"/>
            </a:endParaRPr>
          </a:p>
          <a:p>
            <a:pPr marL="0" lvl="0" indent="0" eaLnBrk="0" fontAlgn="base" hangingPunct="0">
              <a:lnSpc>
                <a:spcPct val="100000"/>
              </a:lnSpc>
              <a:spcBef>
                <a:spcPct val="0"/>
              </a:spcBef>
              <a:spcAft>
                <a:spcPct val="0"/>
              </a:spcAft>
              <a:buFontTx/>
              <a:buChar char="•"/>
            </a:pPr>
            <a:r>
              <a:rPr kumimoji="0" lang="fi-FI" altLang="fi-FI"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Kokemusosaajia ei ole osattu hyödyntää erilaisissa tehtävissä ja rooleissa </a:t>
            </a:r>
            <a:r>
              <a:rPr kumimoji="0" lang="fi-FI" altLang="fi-FI" b="0" i="0" u="none" strike="noStrike" cap="none" normalizeH="0" baseline="0" dirty="0" err="1"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sote</a:t>
            </a:r>
            <a:r>
              <a:rPr kumimoji="0" lang="fi-FI" altLang="fi-FI"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-palveluissa, järjestöissä, yhteistyössä ammattilaisten ja kokemusosaajien kesken sekä oppilaitoksissa</a:t>
            </a:r>
            <a:endParaRPr kumimoji="0" lang="fi-FI" altLang="fi-FI" b="0" i="0" u="none" strike="noStrike" cap="none" normalizeH="0" baseline="0" dirty="0" smtClean="0">
              <a:ln>
                <a:noFill/>
              </a:ln>
              <a:solidFill>
                <a:schemeClr val="tx1"/>
              </a:solidFill>
              <a:effectLst/>
              <a:latin typeface="Arial" panose="020B0604020202020204" pitchFamily="34" charset="0"/>
            </a:endParaRPr>
          </a:p>
          <a:p>
            <a:pPr marL="0" lvl="0" indent="0" eaLnBrk="0" fontAlgn="base" hangingPunct="0">
              <a:lnSpc>
                <a:spcPct val="100000"/>
              </a:lnSpc>
              <a:spcBef>
                <a:spcPct val="0"/>
              </a:spcBef>
              <a:spcAft>
                <a:spcPct val="0"/>
              </a:spcAft>
              <a:buFontTx/>
              <a:buChar char="•"/>
            </a:pPr>
            <a:r>
              <a:rPr kumimoji="0" lang="fi-FI" altLang="fi-FI"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Erilaisia kokemusosaajia on, mutta kokemusosaamistoimintaa ei ole juurrutettu, etenkään julkisella sektorilla </a:t>
            </a:r>
            <a:r>
              <a:rPr kumimoji="0" lang="fi-FI" altLang="fi-FI" b="0" i="0" u="none" strike="noStrike" cap="none" normalizeH="0" baseline="0" dirty="0" err="1"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sosiaali</a:t>
            </a:r>
            <a:r>
              <a:rPr kumimoji="0" lang="fi-FI" altLang="fi-FI"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ja terveydenhuollon kentässä</a:t>
            </a:r>
            <a:endParaRPr kumimoji="0" lang="fi-FI" altLang="fi-FI" b="0" i="0" u="none" strike="noStrike" cap="none" normalizeH="0" baseline="0" dirty="0" smtClean="0">
              <a:ln>
                <a:noFill/>
              </a:ln>
              <a:solidFill>
                <a:schemeClr val="tx1"/>
              </a:solidFill>
              <a:effectLst/>
              <a:latin typeface="Arial" panose="020B0604020202020204" pitchFamily="34" charset="0"/>
            </a:endParaRPr>
          </a:p>
          <a:p>
            <a:pPr marL="0" lvl="0" indent="0" eaLnBrk="0" fontAlgn="base" hangingPunct="0">
              <a:lnSpc>
                <a:spcPct val="100000"/>
              </a:lnSpc>
              <a:spcBef>
                <a:spcPct val="0"/>
              </a:spcBef>
              <a:spcAft>
                <a:spcPct val="0"/>
              </a:spcAft>
              <a:buFontTx/>
              <a:buChar char="•"/>
            </a:pPr>
            <a:r>
              <a:rPr kumimoji="0" lang="fi-FI" altLang="fi-FI"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Kokemusosaajat tarvitsevat tietoa erilaisista tehtävistä ja vaihtoehtoisista rooleista toimia niin järjestöissä kuin julkisella sektorilla. He ovat kiinnostuneita erilaisista </a:t>
            </a:r>
            <a:r>
              <a:rPr kumimoji="0" lang="fi-FI" altLang="fi-FI" b="0" i="0" u="none" strike="noStrike" cap="none" normalizeH="0" baseline="0" dirty="0" err="1"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itselleen</a:t>
            </a:r>
            <a:r>
              <a:rPr kumimoji="0" lang="fi-FI" altLang="fi-FI"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sopivista tehtävistä.</a:t>
            </a:r>
            <a:endParaRPr kumimoji="0" lang="fi-FI" altLang="fi-FI" b="0" i="0" u="none" strike="noStrike" cap="none" normalizeH="0" baseline="0" dirty="0" smtClean="0">
              <a:ln>
                <a:noFill/>
              </a:ln>
              <a:solidFill>
                <a:schemeClr val="tx1"/>
              </a:solidFill>
              <a:effectLst/>
              <a:latin typeface="Arial" panose="020B0604020202020204" pitchFamily="34" charset="0"/>
            </a:endParaRPr>
          </a:p>
          <a:p>
            <a:pPr marL="0" lvl="0" indent="0" eaLnBrk="0" fontAlgn="base" hangingPunct="0">
              <a:lnSpc>
                <a:spcPct val="100000"/>
              </a:lnSpc>
              <a:spcBef>
                <a:spcPct val="0"/>
              </a:spcBef>
              <a:spcAft>
                <a:spcPct val="0"/>
              </a:spcAft>
              <a:buFontTx/>
              <a:buChar char="•"/>
            </a:pPr>
            <a:r>
              <a:rPr kumimoji="0" lang="fi-FI" altLang="fi-FI"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Tarvitaan kooste erilaisten kokemusosaajien koulutusten ydinsisällöistä ja toteuttamistavoista, jotta siitä voidaan jakaa tietoa ja kehittää koulutuksia edelleen</a:t>
            </a:r>
            <a:endParaRPr kumimoji="0" lang="fi-FI" altLang="fi-FI" b="0" i="0" u="none" strike="noStrike" cap="none" normalizeH="0" baseline="0" dirty="0" smtClean="0">
              <a:ln>
                <a:noFill/>
              </a:ln>
              <a:solidFill>
                <a:schemeClr val="tx1"/>
              </a:solidFill>
              <a:effectLst/>
              <a:latin typeface="Arial" panose="020B0604020202020204" pitchFamily="34" charset="0"/>
            </a:endParaRPr>
          </a:p>
          <a:p>
            <a:pPr marL="0" lvl="0" indent="0" eaLnBrk="0" fontAlgn="base" hangingPunct="0">
              <a:lnSpc>
                <a:spcPct val="100000"/>
              </a:lnSpc>
              <a:spcBef>
                <a:spcPct val="0"/>
              </a:spcBef>
              <a:spcAft>
                <a:spcPct val="0"/>
              </a:spcAft>
              <a:buFontTx/>
              <a:buChar char="•"/>
            </a:pPr>
            <a:r>
              <a:rPr kumimoji="0" lang="fi-FI" altLang="fi-FI"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Kartoittaa väestö, asiakas ja potilasryhmiä, joilta puuttuu kokemusosaamisen koulutusta uusien koulutusten järjestämiseksi</a:t>
            </a:r>
            <a:endParaRPr kumimoji="0" lang="fi-FI" altLang="fi-FI" b="0" i="0" u="none" strike="noStrike" cap="none" normalizeH="0" baseline="0" dirty="0" smtClean="0">
              <a:ln>
                <a:noFill/>
              </a:ln>
              <a:solidFill>
                <a:schemeClr val="tx1"/>
              </a:solidFill>
              <a:effectLst/>
              <a:latin typeface="Arial" panose="020B0604020202020204" pitchFamily="34" charset="0"/>
            </a:endParaRPr>
          </a:p>
          <a:p>
            <a:pPr marL="0" lvl="0" indent="0" eaLnBrk="0" fontAlgn="base" hangingPunct="0">
              <a:lnSpc>
                <a:spcPct val="100000"/>
              </a:lnSpc>
              <a:spcBef>
                <a:spcPct val="0"/>
              </a:spcBef>
              <a:spcAft>
                <a:spcPct val="0"/>
              </a:spcAft>
              <a:buFontTx/>
              <a:buChar char="•"/>
            </a:pPr>
            <a:r>
              <a:rPr kumimoji="0" lang="fi-FI" altLang="fi-FI"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Kokemusosaajien tuki, työnohjaus ja jatkokoulutus on heikkoa</a:t>
            </a:r>
            <a:endParaRPr kumimoji="0" lang="fi-FI" altLang="fi-FI" b="0" i="0" u="none" strike="noStrike" cap="none" normalizeH="0" baseline="0" dirty="0" smtClean="0">
              <a:ln>
                <a:noFill/>
              </a:ln>
              <a:solidFill>
                <a:schemeClr val="tx1"/>
              </a:solidFill>
              <a:effectLst/>
              <a:latin typeface="Arial" panose="020B0604020202020204" pitchFamily="34" charset="0"/>
            </a:endParaRPr>
          </a:p>
          <a:p>
            <a:pPr marL="0" lvl="0" indent="0" eaLnBrk="0" fontAlgn="base" hangingPunct="0">
              <a:lnSpc>
                <a:spcPct val="100000"/>
              </a:lnSpc>
              <a:spcBef>
                <a:spcPct val="0"/>
              </a:spcBef>
              <a:spcAft>
                <a:spcPct val="0"/>
              </a:spcAft>
              <a:buFontTx/>
              <a:buChar char="•"/>
            </a:pPr>
            <a:r>
              <a:rPr kumimoji="0" lang="fi-FI" altLang="fi-FI"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Toiminta kokemusosaajina </a:t>
            </a:r>
            <a:r>
              <a:rPr kumimoji="0" lang="fi-FI" altLang="fi-FI" b="0" i="0" u="none" strike="noStrike" cap="none" normalizeH="0" baseline="0" dirty="0" err="1"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sosiaali</a:t>
            </a:r>
            <a:r>
              <a:rPr kumimoji="0" lang="fi-FI" altLang="fi-FI"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ja terveydenhuollon palveluissa asioiville, yhteisötavat ammattilaisten ja kokemusosaajien kesken asiakastyön ja palveluiden kehittämiseksi sekä suunnittelu-, arviointi ja muuhun kehittämistyöhön osallistuminen</a:t>
            </a:r>
            <a:endParaRPr kumimoji="0" lang="fi-FI" altLang="fi-FI" b="0" i="0" u="none" strike="noStrike" cap="none" normalizeH="0" baseline="0" dirty="0" smtClean="0">
              <a:ln>
                <a:noFill/>
              </a:ln>
              <a:solidFill>
                <a:schemeClr val="tx1"/>
              </a:solidFill>
              <a:effectLst/>
              <a:latin typeface="Arial" panose="020B0604020202020204" pitchFamily="34" charset="0"/>
            </a:endParaRPr>
          </a:p>
          <a:p>
            <a:pPr marL="0" lvl="0" indent="0" eaLnBrk="0" fontAlgn="base" hangingPunct="0">
              <a:lnSpc>
                <a:spcPct val="100000"/>
              </a:lnSpc>
              <a:spcBef>
                <a:spcPct val="0"/>
              </a:spcBef>
              <a:spcAft>
                <a:spcPct val="0"/>
              </a:spcAft>
              <a:buFontTx/>
              <a:buChar char="•"/>
            </a:pPr>
            <a:r>
              <a:rPr kumimoji="0" lang="fi-FI" altLang="fi-FI"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Jotta kaikki em. mahdollistuisi, tarvitaan paikka, josta voi helposti tavoittaa kokemusasiantuntijoita ja saada tietoa mm. heidän tehtävistään, vastuustaan ja asemastaan, palkkiosta ja niiden yhteensovittamisesta sosiaalietuuksien kanssa sekä tietosuojasta. Nämä kysymykset nousevat esille erityisesti silloin, kun kokemusosaajat toimivat julkisella sektorilla tai yhteistyössä sen kanssa.</a:t>
            </a:r>
          </a:p>
          <a:p>
            <a:pPr marL="0" lvl="0" indent="0" eaLnBrk="0" fontAlgn="base" hangingPunct="0">
              <a:lnSpc>
                <a:spcPct val="100000"/>
              </a:lnSpc>
              <a:spcBef>
                <a:spcPct val="0"/>
              </a:spcBef>
              <a:spcAft>
                <a:spcPct val="0"/>
              </a:spcAft>
              <a:buNone/>
            </a:pPr>
            <a:r>
              <a:rPr lang="fi-FI" altLang="fi-FI" dirty="0" smtClean="0">
                <a:latin typeface="Arial" panose="020B0604020202020204" pitchFamily="34" charset="0"/>
                <a:cs typeface="Times New Roman" panose="02020603050405020304" pitchFamily="18" charset="0"/>
              </a:rPr>
              <a:t>Lisätietoja: Tuula Mulju, SONet BOTNIA </a:t>
            </a:r>
            <a:r>
              <a:rPr lang="fi-FI" altLang="fi-FI" dirty="0" smtClean="0">
                <a:latin typeface="Arial" panose="020B0604020202020204" pitchFamily="34" charset="0"/>
                <a:cs typeface="Times New Roman" panose="02020603050405020304" pitchFamily="18" charset="0"/>
                <a:hlinkClick r:id="rId2"/>
              </a:rPr>
              <a:t>tuula.mulju@vaasa.fi</a:t>
            </a:r>
            <a:endParaRPr lang="fi-FI" altLang="fi-FI" dirty="0" smtClean="0">
              <a:latin typeface="Arial" panose="020B0604020202020204" pitchFamily="34" charset="0"/>
              <a:cs typeface="Times New Roman" panose="02020603050405020304" pitchFamily="18" charset="0"/>
            </a:endParaRPr>
          </a:p>
          <a:p>
            <a:pPr marL="0" lvl="0" indent="0" eaLnBrk="0" fontAlgn="base" hangingPunct="0">
              <a:lnSpc>
                <a:spcPct val="100000"/>
              </a:lnSpc>
              <a:spcBef>
                <a:spcPct val="0"/>
              </a:spcBef>
              <a:spcAft>
                <a:spcPct val="0"/>
              </a:spcAft>
              <a:buNone/>
            </a:pPr>
            <a:endParaRPr kumimoji="0" lang="fi-FI" altLang="fi-FI" b="0" i="0" u="none" strike="noStrike" cap="none" normalizeH="0" baseline="0" dirty="0" smtClean="0">
              <a:ln>
                <a:noFill/>
              </a:ln>
              <a:solidFill>
                <a:schemeClr val="tx1"/>
              </a:solidFill>
              <a:effectLst/>
              <a:latin typeface="Arial" panose="020B0604020202020204" pitchFamily="34" charset="0"/>
            </a:endParaRPr>
          </a:p>
          <a:p>
            <a:endParaRPr lang="fi-FI" dirty="0"/>
          </a:p>
        </p:txBody>
      </p:sp>
      <p:pic>
        <p:nvPicPr>
          <p:cNvPr id="4" name="Sisällön paikkamerkki 4"/>
          <p:cNvPicPr>
            <a:picLock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45043" y="5629136"/>
            <a:ext cx="1812262" cy="282646"/>
          </a:xfrm>
          <a:prstGeom prst="rect">
            <a:avLst/>
          </a:prstGeom>
          <a:noFill/>
          <a:ln>
            <a:noFill/>
          </a:ln>
        </p:spPr>
      </p:pic>
    </p:spTree>
    <p:extLst>
      <p:ext uri="{BB962C8B-B14F-4D97-AF65-F5344CB8AC3E}">
        <p14:creationId xmlns:p14="http://schemas.microsoft.com/office/powerpoint/2010/main" val="22741107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38200" y="365126"/>
            <a:ext cx="10515600" cy="559214"/>
          </a:xfrm>
        </p:spPr>
        <p:txBody>
          <a:bodyPr>
            <a:normAutofit/>
          </a:bodyPr>
          <a:lstStyle/>
          <a:p>
            <a:r>
              <a:rPr lang="fi-FI" sz="2800" b="1" dirty="0" smtClean="0"/>
              <a:t>SONet BOTNIA 2013-2014- EP:n toiminnan palaute:</a:t>
            </a:r>
            <a:endParaRPr lang="fi-FI" sz="2800" b="1" dirty="0"/>
          </a:p>
        </p:txBody>
      </p:sp>
      <p:graphicFrame>
        <p:nvGraphicFramePr>
          <p:cNvPr id="4" name="Sisällön paikkamerkki 3"/>
          <p:cNvGraphicFramePr>
            <a:graphicFrameLocks noGrp="1"/>
          </p:cNvGraphicFramePr>
          <p:nvPr>
            <p:ph idx="1"/>
            <p:extLst>
              <p:ext uri="{D42A27DB-BD31-4B8C-83A1-F6EECF244321}">
                <p14:modId xmlns:p14="http://schemas.microsoft.com/office/powerpoint/2010/main" val="606499633"/>
              </p:ext>
            </p:extLst>
          </p:nvPr>
        </p:nvGraphicFramePr>
        <p:xfrm>
          <a:off x="838200" y="924342"/>
          <a:ext cx="10045148" cy="5841101"/>
        </p:xfrm>
        <a:graphic>
          <a:graphicData uri="http://schemas.openxmlformats.org/drawingml/2006/table">
            <a:tbl>
              <a:tblPr firstRow="1" firstCol="1" bandRow="1">
                <a:tableStyleId>{5C22544A-7EE6-4342-B048-85BDC9FD1C3A}</a:tableStyleId>
              </a:tblPr>
              <a:tblGrid>
                <a:gridCol w="5071607"/>
                <a:gridCol w="4973541"/>
              </a:tblGrid>
              <a:tr h="555023">
                <a:tc>
                  <a:txBody>
                    <a:bodyPr/>
                    <a:lstStyle/>
                    <a:p>
                      <a:pPr>
                        <a:lnSpc>
                          <a:spcPct val="115000"/>
                        </a:lnSpc>
                        <a:spcAft>
                          <a:spcPts val="0"/>
                        </a:spcAft>
                      </a:pPr>
                      <a:r>
                        <a:rPr lang="fi-FI" sz="1600" dirty="0">
                          <a:effectLst/>
                        </a:rPr>
                        <a:t>STRATEGIAN PAINOPISTEALUEET</a:t>
                      </a:r>
                      <a:endParaRPr lang="fi-FI"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594" marR="60594" marT="0" marB="0"/>
                </a:tc>
                <a:tc>
                  <a:txBody>
                    <a:bodyPr/>
                    <a:lstStyle/>
                    <a:p>
                      <a:pPr>
                        <a:lnSpc>
                          <a:spcPct val="115000"/>
                        </a:lnSpc>
                        <a:spcAft>
                          <a:spcPts val="0"/>
                        </a:spcAft>
                      </a:pPr>
                      <a:r>
                        <a:rPr lang="fi-FI" sz="1600" dirty="0">
                          <a:effectLst/>
                        </a:rPr>
                        <a:t>ARVIOI STRATEGIAN TOTEUTUMISTA ASTEIKOLLA 1-5</a:t>
                      </a:r>
                      <a:endParaRPr lang="fi-FI"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594" marR="60594" marT="0" marB="0"/>
                </a:tc>
              </a:tr>
              <a:tr h="673040">
                <a:tc>
                  <a:txBody>
                    <a:bodyPr/>
                    <a:lstStyle/>
                    <a:p>
                      <a:pPr>
                        <a:lnSpc>
                          <a:spcPct val="115000"/>
                        </a:lnSpc>
                        <a:spcAft>
                          <a:spcPts val="0"/>
                        </a:spcAft>
                      </a:pPr>
                      <a:r>
                        <a:rPr lang="fi-FI" sz="1600" dirty="0">
                          <a:effectLst/>
                        </a:rPr>
                        <a:t>Edistää toiminta-alueensa ihmisten hyvinvointia ja sosiaalisten oikeuksien toteutumista</a:t>
                      </a:r>
                    </a:p>
                    <a:p>
                      <a:pPr>
                        <a:lnSpc>
                          <a:spcPct val="115000"/>
                        </a:lnSpc>
                        <a:spcAft>
                          <a:spcPts val="0"/>
                        </a:spcAft>
                      </a:pPr>
                      <a:r>
                        <a:rPr lang="fi-FI" sz="1000" dirty="0">
                          <a:effectLst/>
                        </a:rPr>
                        <a:t> </a:t>
                      </a: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594" marR="60594" marT="0" marB="0"/>
                </a:tc>
                <a:tc>
                  <a:txBody>
                    <a:bodyPr/>
                    <a:lstStyle/>
                    <a:p>
                      <a:pPr>
                        <a:lnSpc>
                          <a:spcPct val="115000"/>
                        </a:lnSpc>
                        <a:spcAft>
                          <a:spcPts val="0"/>
                        </a:spcAft>
                      </a:pPr>
                      <a:r>
                        <a:rPr lang="fi-FI" sz="1400" b="1" dirty="0">
                          <a:effectLst/>
                        </a:rPr>
                        <a:t>3.25</a:t>
                      </a:r>
                      <a:r>
                        <a:rPr lang="fi-FI" sz="1400" dirty="0">
                          <a:effectLst/>
                        </a:rPr>
                        <a:t> (2-4)</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594" marR="60594" marT="0" marB="0"/>
                </a:tc>
              </a:tr>
              <a:tr h="673040">
                <a:tc>
                  <a:txBody>
                    <a:bodyPr/>
                    <a:lstStyle/>
                    <a:p>
                      <a:pPr>
                        <a:lnSpc>
                          <a:spcPct val="115000"/>
                        </a:lnSpc>
                        <a:spcAft>
                          <a:spcPts val="0"/>
                        </a:spcAft>
                      </a:pPr>
                      <a:r>
                        <a:rPr lang="fi-FI" sz="1400" dirty="0">
                          <a:effectLst/>
                        </a:rPr>
                        <a:t>Vahvistaa sosiaalialan ammatillista osaamista ja identiteettiä</a:t>
                      </a:r>
                    </a:p>
                    <a:p>
                      <a:pPr>
                        <a:lnSpc>
                          <a:spcPct val="115000"/>
                        </a:lnSpc>
                        <a:spcAft>
                          <a:spcPts val="0"/>
                        </a:spcAft>
                      </a:pPr>
                      <a:r>
                        <a:rPr lang="fi-FI" sz="1000" dirty="0">
                          <a:effectLst/>
                        </a:rPr>
                        <a:t> </a:t>
                      </a:r>
                    </a:p>
                    <a:p>
                      <a:pPr>
                        <a:lnSpc>
                          <a:spcPct val="115000"/>
                        </a:lnSpc>
                        <a:spcAft>
                          <a:spcPts val="0"/>
                        </a:spcAft>
                      </a:pPr>
                      <a:r>
                        <a:rPr lang="fi-FI" sz="1000" dirty="0">
                          <a:effectLst/>
                        </a:rPr>
                        <a:t> </a:t>
                      </a: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594" marR="60594" marT="0" marB="0"/>
                </a:tc>
                <a:tc>
                  <a:txBody>
                    <a:bodyPr/>
                    <a:lstStyle/>
                    <a:p>
                      <a:pPr>
                        <a:lnSpc>
                          <a:spcPct val="115000"/>
                        </a:lnSpc>
                        <a:spcAft>
                          <a:spcPts val="0"/>
                        </a:spcAft>
                      </a:pPr>
                      <a:r>
                        <a:rPr lang="fi-FI" sz="1400" b="1" dirty="0">
                          <a:effectLst/>
                        </a:rPr>
                        <a:t>4 </a:t>
                      </a:r>
                      <a:r>
                        <a:rPr lang="fi-FI" sz="1400" dirty="0" smtClean="0">
                          <a:effectLst/>
                        </a:rPr>
                        <a:t>      (</a:t>
                      </a:r>
                      <a:r>
                        <a:rPr lang="fi-FI" sz="1400" dirty="0">
                          <a:effectLst/>
                        </a:rPr>
                        <a:t>4)</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594" marR="60594" marT="0" marB="0"/>
                </a:tc>
              </a:tr>
              <a:tr h="673040">
                <a:tc>
                  <a:txBody>
                    <a:bodyPr/>
                    <a:lstStyle/>
                    <a:p>
                      <a:pPr>
                        <a:lnSpc>
                          <a:spcPct val="115000"/>
                        </a:lnSpc>
                        <a:spcAft>
                          <a:spcPts val="0"/>
                        </a:spcAft>
                      </a:pPr>
                      <a:r>
                        <a:rPr lang="fi-FI" sz="1400" dirty="0">
                          <a:effectLst/>
                        </a:rPr>
                        <a:t>Muodostaa strategisia yhteyksiä ja kumppanuuksia</a:t>
                      </a:r>
                    </a:p>
                    <a:p>
                      <a:pPr>
                        <a:lnSpc>
                          <a:spcPct val="115000"/>
                        </a:lnSpc>
                        <a:spcAft>
                          <a:spcPts val="0"/>
                        </a:spcAft>
                      </a:pPr>
                      <a:r>
                        <a:rPr lang="fi-FI" sz="1000" dirty="0">
                          <a:effectLst/>
                        </a:rPr>
                        <a:t> </a:t>
                      </a:r>
                    </a:p>
                    <a:p>
                      <a:pPr>
                        <a:lnSpc>
                          <a:spcPct val="115000"/>
                        </a:lnSpc>
                        <a:spcAft>
                          <a:spcPts val="0"/>
                        </a:spcAft>
                      </a:pPr>
                      <a:r>
                        <a:rPr lang="fi-FI" sz="1000" dirty="0">
                          <a:effectLst/>
                        </a:rPr>
                        <a:t> </a:t>
                      </a: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594" marR="60594" marT="0" marB="0"/>
                </a:tc>
                <a:tc>
                  <a:txBody>
                    <a:bodyPr/>
                    <a:lstStyle/>
                    <a:p>
                      <a:pPr>
                        <a:lnSpc>
                          <a:spcPct val="115000"/>
                        </a:lnSpc>
                        <a:spcAft>
                          <a:spcPts val="0"/>
                        </a:spcAft>
                      </a:pPr>
                      <a:r>
                        <a:rPr lang="fi-FI" sz="1400" b="1" dirty="0">
                          <a:effectLst/>
                        </a:rPr>
                        <a:t>4 </a:t>
                      </a:r>
                      <a:r>
                        <a:rPr lang="fi-FI" sz="1400" dirty="0" smtClean="0">
                          <a:effectLst/>
                        </a:rPr>
                        <a:t>      (</a:t>
                      </a:r>
                      <a:r>
                        <a:rPr lang="fi-FI" sz="1400" dirty="0">
                          <a:effectLst/>
                        </a:rPr>
                        <a:t>3-5)</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594" marR="60594" marT="0" marB="0"/>
                </a:tc>
              </a:tr>
              <a:tr h="673040">
                <a:tc>
                  <a:txBody>
                    <a:bodyPr/>
                    <a:lstStyle/>
                    <a:p>
                      <a:pPr>
                        <a:lnSpc>
                          <a:spcPct val="115000"/>
                        </a:lnSpc>
                        <a:spcAft>
                          <a:spcPts val="0"/>
                        </a:spcAft>
                      </a:pPr>
                      <a:r>
                        <a:rPr lang="fi-FI" sz="1400" dirty="0">
                          <a:effectLst/>
                        </a:rPr>
                        <a:t>Edistää käytännön hyvinvointiosaajien, tutkimus-, koulutus- ja kehittämistoimijoiden verkoston muodostumista</a:t>
                      </a:r>
                    </a:p>
                    <a:p>
                      <a:pPr>
                        <a:lnSpc>
                          <a:spcPct val="115000"/>
                        </a:lnSpc>
                        <a:spcAft>
                          <a:spcPts val="0"/>
                        </a:spcAft>
                      </a:pPr>
                      <a:r>
                        <a:rPr lang="fi-FI" sz="1000" dirty="0">
                          <a:effectLst/>
                        </a:rPr>
                        <a:t> </a:t>
                      </a: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594" marR="60594" marT="0" marB="0"/>
                </a:tc>
                <a:tc>
                  <a:txBody>
                    <a:bodyPr/>
                    <a:lstStyle/>
                    <a:p>
                      <a:pPr>
                        <a:lnSpc>
                          <a:spcPct val="115000"/>
                        </a:lnSpc>
                        <a:spcAft>
                          <a:spcPts val="0"/>
                        </a:spcAft>
                      </a:pPr>
                      <a:r>
                        <a:rPr lang="fi-FI" sz="1400" b="1" dirty="0">
                          <a:effectLst/>
                        </a:rPr>
                        <a:t>4.25</a:t>
                      </a:r>
                      <a:r>
                        <a:rPr lang="fi-FI" sz="1400" dirty="0">
                          <a:effectLst/>
                        </a:rPr>
                        <a:t> </a:t>
                      </a:r>
                      <a:r>
                        <a:rPr lang="fi-FI" sz="1400" dirty="0" smtClean="0">
                          <a:effectLst/>
                        </a:rPr>
                        <a:t> (</a:t>
                      </a:r>
                      <a:r>
                        <a:rPr lang="fi-FI" sz="1400" dirty="0">
                          <a:effectLst/>
                        </a:rPr>
                        <a:t>4-5)</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594" marR="60594" marT="0" marB="0"/>
                </a:tc>
              </a:tr>
              <a:tr h="897387">
                <a:tc>
                  <a:txBody>
                    <a:bodyPr/>
                    <a:lstStyle/>
                    <a:p>
                      <a:pPr>
                        <a:lnSpc>
                          <a:spcPct val="115000"/>
                        </a:lnSpc>
                        <a:spcAft>
                          <a:spcPts val="0"/>
                        </a:spcAft>
                      </a:pPr>
                      <a:r>
                        <a:rPr lang="fi-FI" sz="1400" dirty="0">
                          <a:effectLst/>
                        </a:rPr>
                        <a:t>Kestävän kehittämisrakenteiden integroituminen </a:t>
                      </a:r>
                      <a:r>
                        <a:rPr lang="fi-FI" sz="1400" dirty="0" err="1">
                          <a:effectLst/>
                        </a:rPr>
                        <a:t>sosiaali</a:t>
                      </a:r>
                      <a:r>
                        <a:rPr lang="fi-FI" sz="1400" dirty="0">
                          <a:effectLst/>
                        </a:rPr>
                        <a:t>- ja terveydenhuollon eheäksi kokonaisuudeksi</a:t>
                      </a:r>
                    </a:p>
                    <a:p>
                      <a:pPr>
                        <a:lnSpc>
                          <a:spcPct val="115000"/>
                        </a:lnSpc>
                        <a:spcAft>
                          <a:spcPts val="0"/>
                        </a:spcAft>
                      </a:pPr>
                      <a:r>
                        <a:rPr lang="fi-FI" sz="1000" dirty="0">
                          <a:effectLst/>
                        </a:rPr>
                        <a:t> </a:t>
                      </a:r>
                    </a:p>
                    <a:p>
                      <a:pPr>
                        <a:lnSpc>
                          <a:spcPct val="115000"/>
                        </a:lnSpc>
                        <a:spcAft>
                          <a:spcPts val="0"/>
                        </a:spcAft>
                      </a:pPr>
                      <a:r>
                        <a:rPr lang="fi-FI" sz="1000" dirty="0">
                          <a:effectLst/>
                        </a:rPr>
                        <a:t> </a:t>
                      </a: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594" marR="60594" marT="0" marB="0"/>
                </a:tc>
                <a:tc>
                  <a:txBody>
                    <a:bodyPr/>
                    <a:lstStyle/>
                    <a:p>
                      <a:pPr>
                        <a:lnSpc>
                          <a:spcPct val="115000"/>
                        </a:lnSpc>
                        <a:spcAft>
                          <a:spcPts val="0"/>
                        </a:spcAft>
                      </a:pPr>
                      <a:r>
                        <a:rPr lang="fi-FI" sz="1400" b="1" dirty="0">
                          <a:effectLst/>
                        </a:rPr>
                        <a:t>3.75</a:t>
                      </a:r>
                      <a:r>
                        <a:rPr lang="fi-FI" sz="1400" dirty="0">
                          <a:effectLst/>
                        </a:rPr>
                        <a:t> </a:t>
                      </a:r>
                      <a:r>
                        <a:rPr lang="fi-FI" sz="1400" dirty="0" smtClean="0">
                          <a:effectLst/>
                        </a:rPr>
                        <a:t>  (</a:t>
                      </a:r>
                      <a:r>
                        <a:rPr lang="fi-FI" sz="1400" dirty="0">
                          <a:effectLst/>
                        </a:rPr>
                        <a:t>3-4)</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594" marR="60594" marT="0" marB="0"/>
                </a:tc>
              </a:tr>
              <a:tr h="673040">
                <a:tc>
                  <a:txBody>
                    <a:bodyPr/>
                    <a:lstStyle/>
                    <a:p>
                      <a:pPr>
                        <a:lnSpc>
                          <a:spcPct val="115000"/>
                        </a:lnSpc>
                        <a:spcAft>
                          <a:spcPts val="0"/>
                        </a:spcAft>
                      </a:pPr>
                      <a:r>
                        <a:rPr lang="fi-FI" sz="1400" dirty="0">
                          <a:effectLst/>
                        </a:rPr>
                        <a:t>Kehittää ja systematisoi alueellista tietotuotantoa</a:t>
                      </a:r>
                    </a:p>
                    <a:p>
                      <a:pPr>
                        <a:lnSpc>
                          <a:spcPct val="115000"/>
                        </a:lnSpc>
                        <a:spcAft>
                          <a:spcPts val="0"/>
                        </a:spcAft>
                      </a:pPr>
                      <a:r>
                        <a:rPr lang="fi-FI" sz="1400" dirty="0">
                          <a:effectLst/>
                        </a:rPr>
                        <a:t>Vahvistaa hyvinvoinnin kestävän kehittämisen ja tutkimuksen alueellista rakennetta</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594" marR="60594" marT="0" marB="0"/>
                </a:tc>
                <a:tc>
                  <a:txBody>
                    <a:bodyPr/>
                    <a:lstStyle/>
                    <a:p>
                      <a:pPr>
                        <a:lnSpc>
                          <a:spcPct val="115000"/>
                        </a:lnSpc>
                        <a:spcAft>
                          <a:spcPts val="0"/>
                        </a:spcAft>
                      </a:pPr>
                      <a:r>
                        <a:rPr lang="fi-FI" sz="1400" b="1" dirty="0" smtClean="0">
                          <a:effectLst/>
                        </a:rPr>
                        <a:t>3.5    </a:t>
                      </a:r>
                      <a:r>
                        <a:rPr lang="fi-FI" sz="1400" dirty="0" smtClean="0">
                          <a:effectLst/>
                        </a:rPr>
                        <a:t> </a:t>
                      </a:r>
                      <a:r>
                        <a:rPr lang="fi-FI" sz="1400" dirty="0">
                          <a:effectLst/>
                        </a:rPr>
                        <a:t>(3-4)</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594" marR="60594" marT="0" marB="0"/>
                </a:tc>
              </a:tr>
              <a:tr h="897387">
                <a:tc>
                  <a:txBody>
                    <a:bodyPr/>
                    <a:lstStyle/>
                    <a:p>
                      <a:pPr>
                        <a:lnSpc>
                          <a:spcPct val="115000"/>
                        </a:lnSpc>
                        <a:spcAft>
                          <a:spcPts val="0"/>
                        </a:spcAft>
                      </a:pPr>
                      <a:r>
                        <a:rPr lang="fi-FI" sz="1400" dirty="0">
                          <a:effectLst/>
                        </a:rPr>
                        <a:t>Hyödyntää omassa toiminnassaan sekä osaamiskeskusverkostossa pohjoismaisen yhteistyön erityisasiantuntijuutta</a:t>
                      </a:r>
                    </a:p>
                    <a:p>
                      <a:pPr>
                        <a:lnSpc>
                          <a:spcPct val="115000"/>
                        </a:lnSpc>
                        <a:spcAft>
                          <a:spcPts val="0"/>
                        </a:spcAft>
                      </a:pPr>
                      <a:r>
                        <a:rPr lang="fi-FI" sz="1400" dirty="0">
                          <a:effectLst/>
                        </a:rPr>
                        <a:t> </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594" marR="60594" marT="0" marB="0"/>
                </a:tc>
                <a:tc>
                  <a:txBody>
                    <a:bodyPr/>
                    <a:lstStyle/>
                    <a:p>
                      <a:pPr>
                        <a:lnSpc>
                          <a:spcPct val="115000"/>
                        </a:lnSpc>
                        <a:spcAft>
                          <a:spcPts val="0"/>
                        </a:spcAft>
                      </a:pPr>
                      <a:r>
                        <a:rPr lang="fi-FI" sz="1400" b="1" dirty="0">
                          <a:effectLst/>
                        </a:rPr>
                        <a:t>3.5</a:t>
                      </a:r>
                      <a:r>
                        <a:rPr lang="fi-FI" sz="1400" dirty="0">
                          <a:effectLst/>
                        </a:rPr>
                        <a:t> </a:t>
                      </a:r>
                      <a:r>
                        <a:rPr lang="fi-FI" sz="1400" dirty="0" smtClean="0">
                          <a:effectLst/>
                        </a:rPr>
                        <a:t>    (</a:t>
                      </a:r>
                      <a:r>
                        <a:rPr lang="fi-FI" sz="1400" dirty="0">
                          <a:effectLst/>
                        </a:rPr>
                        <a:t>3-4)</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594" marR="60594" marT="0" marB="0"/>
                </a:tc>
              </a:tr>
            </a:tbl>
          </a:graphicData>
        </a:graphic>
      </p:graphicFrame>
      <p:sp>
        <p:nvSpPr>
          <p:cNvPr id="5" name="Rectangle 1"/>
          <p:cNvSpPr>
            <a:spLocks noChangeArrowheads="1"/>
          </p:cNvSpPr>
          <p:nvPr/>
        </p:nvSpPr>
        <p:spPr bwMode="auto">
          <a:xfrm>
            <a:off x="-3602035" y="-3411"/>
            <a:ext cx="19015630" cy="4606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fi-FI"/>
          </a:p>
        </p:txBody>
      </p:sp>
      <p:pic>
        <p:nvPicPr>
          <p:cNvPr id="6" name="Kuva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42900" y="24686"/>
            <a:ext cx="2520280" cy="432514"/>
          </a:xfrm>
          <a:prstGeom prst="rect">
            <a:avLst/>
          </a:prstGeom>
          <a:noFill/>
          <a:ln>
            <a:noFill/>
          </a:ln>
        </p:spPr>
      </p:pic>
    </p:spTree>
    <p:extLst>
      <p:ext uri="{BB962C8B-B14F-4D97-AF65-F5344CB8AC3E}">
        <p14:creationId xmlns:p14="http://schemas.microsoft.com/office/powerpoint/2010/main" val="39407514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298174" y="365125"/>
            <a:ext cx="11055626" cy="1325563"/>
          </a:xfrm>
        </p:spPr>
        <p:txBody>
          <a:bodyPr>
            <a:normAutofit/>
          </a:bodyPr>
          <a:lstStyle/>
          <a:p>
            <a:r>
              <a:rPr lang="fi-FI" sz="2400" b="1" dirty="0" smtClean="0">
                <a:latin typeface="+mn-lt"/>
              </a:rPr>
              <a:t>I Uusi sosiaalialan osaamiskeskusten valmistelema hankekokonaisuus </a:t>
            </a:r>
            <a:r>
              <a:rPr lang="fi-FI" sz="2400" b="1" dirty="0" smtClean="0"/>
              <a:t>”Kestävää kasvua ja työtä 2014-2020” (Suomen rakennerahasto-ohjelman sosiaalinen osallisuus osioon)</a:t>
            </a:r>
            <a:endParaRPr lang="fi-FI" sz="2400" b="1" dirty="0"/>
          </a:p>
        </p:txBody>
      </p:sp>
      <p:sp>
        <p:nvSpPr>
          <p:cNvPr id="3" name="Sisällön paikkamerkki 2"/>
          <p:cNvSpPr>
            <a:spLocks noGrp="1"/>
          </p:cNvSpPr>
          <p:nvPr>
            <p:ph idx="1"/>
          </p:nvPr>
        </p:nvSpPr>
        <p:spPr>
          <a:xfrm>
            <a:off x="178904" y="1510748"/>
            <a:ext cx="11174896" cy="4949687"/>
          </a:xfrm>
        </p:spPr>
        <p:txBody>
          <a:bodyPr>
            <a:normAutofit fontScale="62500" lnSpcReduction="20000"/>
          </a:bodyPr>
          <a:lstStyle/>
          <a:p>
            <a:pPr marL="0" indent="0">
              <a:buNone/>
            </a:pPr>
            <a:r>
              <a:rPr lang="fi-FI" dirty="0"/>
              <a:t>Hanke kohdistuu </a:t>
            </a:r>
            <a:r>
              <a:rPr lang="fi-FI" dirty="0" err="1"/>
              <a:t>sosiaali</a:t>
            </a:r>
            <a:r>
              <a:rPr lang="fi-FI" dirty="0"/>
              <a:t>- ja terveysministeriön rahoittamaan sosiaalinen osallisuus ja köyhyyden torjunta –linjaan ja sen alla oleviin toimenpidekokonaisuuksiin: </a:t>
            </a:r>
          </a:p>
          <a:p>
            <a:pPr lvl="0"/>
            <a:r>
              <a:rPr lang="fi-FI" b="1" dirty="0"/>
              <a:t>Heikoimmassa työmarkkina-asemassa olevien sosiaalisen osallisuuden tukeminen</a:t>
            </a:r>
          </a:p>
          <a:p>
            <a:pPr lvl="0"/>
            <a:r>
              <a:rPr lang="fi-FI" b="1" dirty="0"/>
              <a:t>Nuorten hyvinvoinnin ja aktiivisen osallisuuden tuki</a:t>
            </a:r>
          </a:p>
          <a:p>
            <a:pPr lvl="0"/>
            <a:r>
              <a:rPr lang="fi-FI" b="1" dirty="0"/>
              <a:t>Syrjintää ja huono-osaisuutta kokevien väestöryhmien sosiaalisen osallisuuden tukeminen</a:t>
            </a:r>
          </a:p>
          <a:p>
            <a:pPr marL="0" indent="0">
              <a:buNone/>
            </a:pPr>
            <a:endParaRPr lang="fi-FI" dirty="0"/>
          </a:p>
          <a:p>
            <a:r>
              <a:rPr lang="fi-FI" dirty="0"/>
              <a:t>Hankevalmistelun pohjana on laaja ja valtakunnallinen sosiaalialan osaamiskeskusten toimijaverkosto yhteistyökumppaneineen. Sosiaalialan osaamiskeskukset ovat omilla alueillaan tiiviissä yhteistyössä hankkeen toimenpidekokonaisuuksiin liittyvien toimijoiden kanssa (erityisesti aikuissosiaalityö). Hankehaun teemat liittyvät sisällöllisesti myös sosiaalihuollon kentän laajoihin lakiuudistuksiin, erityisesti sosiaalihuoltolain uudistukseen, jossa sosiaalinen kuntoutus, rakenteellinen sosiaalityö ja asiakkaan kokonaisvaltainen auttaminen ovat keskeisessä roolissa. </a:t>
            </a:r>
          </a:p>
          <a:p>
            <a:r>
              <a:rPr lang="fi-FI" dirty="0"/>
              <a:t>Kunnat sosiaalialan osaamiskeskusten lähimpinä yhteistyökumppaneina ovat toivoneet tukea uuden lainsäädännön edellyttämiin toimintatapojen muutoksiin ja tässä hankehaussa ESR-rahoituksen asettamat tavoitteet ja kuntien tavoitteet sosiaalityön työmuotojen kehittämisessä osuvat erityisen hyvin yhteen.</a:t>
            </a:r>
          </a:p>
          <a:p>
            <a:r>
              <a:rPr lang="fi-FI" dirty="0"/>
              <a:t>Aikuissosiaalityön osalta laskennallisen toimeentulotuen maksatuksen siirtäminen kansaneläkelaitokselle yhdessä sosiaalihuoltolain muutoksen kanssa tulee tarjoamaan ennen näkemättömän mahdollisuuden työorientaation muutokseen. Työtapojen muutos tarvitsee tuekseen kuitenkin uusien mallien kokeilemista, mallintamista ja vaikuttavuuden selvittämistä.</a:t>
            </a:r>
          </a:p>
          <a:p>
            <a:endParaRPr lang="fi-FI" dirty="0"/>
          </a:p>
        </p:txBody>
      </p:sp>
      <p:pic>
        <p:nvPicPr>
          <p:cNvPr id="4" name="Kuva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13082" y="0"/>
            <a:ext cx="2520280" cy="432514"/>
          </a:xfrm>
          <a:prstGeom prst="rect">
            <a:avLst/>
          </a:prstGeom>
          <a:noFill/>
          <a:ln>
            <a:noFill/>
          </a:ln>
        </p:spPr>
      </p:pic>
    </p:spTree>
    <p:extLst>
      <p:ext uri="{BB962C8B-B14F-4D97-AF65-F5344CB8AC3E}">
        <p14:creationId xmlns:p14="http://schemas.microsoft.com/office/powerpoint/2010/main" val="751642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47261" y="365125"/>
            <a:ext cx="10976113" cy="728179"/>
          </a:xfrm>
        </p:spPr>
        <p:txBody>
          <a:bodyPr>
            <a:normAutofit fontScale="90000"/>
          </a:bodyPr>
          <a:lstStyle/>
          <a:p>
            <a:r>
              <a:rPr lang="fi-FI" sz="3100" b="1" dirty="0">
                <a:latin typeface="+mn-lt"/>
              </a:rPr>
              <a:t>Taustaa hankkeen </a:t>
            </a:r>
            <a:r>
              <a:rPr lang="fi-FI" sz="3100" b="1" dirty="0" smtClean="0">
                <a:latin typeface="+mn-lt"/>
              </a:rPr>
              <a:t>kohdentamiselle: </a:t>
            </a:r>
            <a:r>
              <a:rPr lang="fi-FI" b="1" dirty="0">
                <a:latin typeface="+mn-lt"/>
              </a:rPr>
              <a:t/>
            </a:r>
            <a:br>
              <a:rPr lang="fi-FI" b="1" dirty="0">
                <a:latin typeface="+mn-lt"/>
              </a:rPr>
            </a:br>
            <a:endParaRPr lang="fi-FI" b="1" dirty="0">
              <a:latin typeface="+mn-lt"/>
            </a:endParaRPr>
          </a:p>
        </p:txBody>
      </p:sp>
      <p:sp>
        <p:nvSpPr>
          <p:cNvPr id="3" name="Sisällön paikkamerkki 2"/>
          <p:cNvSpPr>
            <a:spLocks noGrp="1"/>
          </p:cNvSpPr>
          <p:nvPr>
            <p:ph idx="1"/>
          </p:nvPr>
        </p:nvSpPr>
        <p:spPr>
          <a:xfrm>
            <a:off x="188843" y="616226"/>
            <a:ext cx="11164957" cy="5560737"/>
          </a:xfrm>
        </p:spPr>
        <p:txBody>
          <a:bodyPr>
            <a:normAutofit fontScale="62500" lnSpcReduction="20000"/>
          </a:bodyPr>
          <a:lstStyle/>
          <a:p>
            <a:endParaRPr lang="fi-FI" dirty="0"/>
          </a:p>
          <a:p>
            <a:r>
              <a:rPr lang="fi-FI" dirty="0"/>
              <a:t>Hankevalmistelu halutaan kohdentaa kaikkein heikoimmassa työmarkkina-asemassa olevien sekä syrjintää ja huono-osaisuutta kokevien väestöryhmien tukemiseen. </a:t>
            </a:r>
            <a:r>
              <a:rPr lang="fi-FI" b="1" dirty="0"/>
              <a:t>Nuorten osalta tämä tarkoittaa keskittymistä niihin nuoriin, joilla sosiaaliset ongelmat ovat hyvin haastavia ja toisaalta aikuisväestön osalta väestöryhmiä, jotka ovat olleet pitkään työmarkkinoiden ulkopuolella.</a:t>
            </a:r>
            <a:r>
              <a:rPr lang="fi-FI" dirty="0"/>
              <a:t> Yhteisiä tekijöitä näille ryhmille ovat usein mm. yksinäisyys, köyhyys, sosiaalisten kontaktien vähäisyys, mielenterveys- ja päihdeongelmat sekä myös heikko osallisuuden kokemus. </a:t>
            </a:r>
          </a:p>
          <a:p>
            <a:r>
              <a:rPr lang="fi-FI" b="1" dirty="0"/>
              <a:t>Nuorten osalta </a:t>
            </a:r>
            <a:r>
              <a:rPr lang="fi-FI" dirty="0"/>
              <a:t>yhdyspintoja muuhun palvelujärjestelmään ovat nuorisotyö, työpajat, käynnistyvä Ohjaamo-toiminta sekä oppilaitokset. Tavoitteena on </a:t>
            </a:r>
            <a:r>
              <a:rPr lang="fi-FI" b="1" dirty="0"/>
              <a:t>nostaa esiin ja mallintaa sosiaalityön roolia ja uudenlaisia toimintatapoja, jotka huomioivat kaikkein heikoimmassa asemassa olevien nuorten tilanteiden haasteet </a:t>
            </a:r>
            <a:r>
              <a:rPr lang="fi-FI" dirty="0"/>
              <a:t>(mm. kotiin jäävät nuoret, ongelmien ylisukupolvisuus, jälkihuoltonuoret). Nuoria on tuettu ja haettu tuen piiriin mm. etsivän nuorisotyön keinoin, tämä työmuoto tarvitsee rinnalleen myös </a:t>
            </a:r>
            <a:r>
              <a:rPr lang="fi-FI" b="1" dirty="0"/>
              <a:t>kohtaavampaa sosiaalityötä </a:t>
            </a:r>
            <a:r>
              <a:rPr lang="fi-FI" dirty="0"/>
              <a:t>niin, että nuorten polut esim. Ohjaamo-rakenteen tarjoamaan tukeen voidaan turvata. Näiden nuorten osalta kokonaisvaltainen tuki on usein myös laaja-alaista yhteistyötä heidän vanhempiensa tukemiseksi. Tähänkin uusi sosiaalihuoltolaki antaa uudenlaisia mahdollisuuksia.</a:t>
            </a:r>
          </a:p>
          <a:p>
            <a:r>
              <a:rPr lang="fi-FI" dirty="0"/>
              <a:t>Hankevalmistelussa </a:t>
            </a:r>
            <a:r>
              <a:rPr lang="fi-FI" b="1" dirty="0"/>
              <a:t>tunnistetaan ehkäisevän työn rooli ja ensisijaisuus, mutta kohdentamisella vaativampaan vaiheeseen </a:t>
            </a:r>
            <a:r>
              <a:rPr lang="fi-FI" dirty="0"/>
              <a:t>nuorten elämässä halutaan hyödyntää sosiaalityön osaaminen vaikeissakin elämäntilanteissa tukemisessa. </a:t>
            </a:r>
          </a:p>
          <a:p>
            <a:r>
              <a:rPr lang="fi-FI" dirty="0"/>
              <a:t>Aikuisväestön osalta kohderyhmäksi valikoituu </a:t>
            </a:r>
            <a:r>
              <a:rPr lang="fi-FI" b="1" dirty="0"/>
              <a:t>pitkään työelämän ulkopuolella olevat erityisen vaikeasti työllistettävät väestöryhmät. </a:t>
            </a:r>
            <a:r>
              <a:rPr lang="fi-FI" dirty="0"/>
              <a:t>Tämän väestöryhmän kontaktit mihinkään osaan palvelujärjestelmää ovat usein hyvin ohuet ja vähäiset, vaikka oletettavaa sosiaalisen ja terveydellisen tuen tarvetta voi olla paljon. Ryhmän osalta voidaan hyvin puhua ”liian vähän palveluja käyttävistä”. Tämä ohut kontakti palvelujärjestelmään tuleekin usein näkyviin myöhemmin kasautuvina ongelmina ja hankalan elämäntilanteen aiheuttamana raskaana palvelunkäyttönä. Usein tätä väestöryhmää ei pyritä työvoimahallinnon taholta enää aktiivisesti työllistämään, toisaalta sosiaalityö ei myöskään kohtaa heitä, vaan esim. toimeentulotuki hoituu usein laskennallisena ja jatkossa Kelan kautta.  </a:t>
            </a:r>
          </a:p>
          <a:p>
            <a:pPr marL="0" indent="0">
              <a:buNone/>
            </a:pPr>
            <a:endParaRPr lang="fi-FI" dirty="0"/>
          </a:p>
          <a:p>
            <a:endParaRPr lang="fi-FI" dirty="0"/>
          </a:p>
        </p:txBody>
      </p:sp>
      <p:pic>
        <p:nvPicPr>
          <p:cNvPr id="4" name="Kuva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23630" y="6134698"/>
            <a:ext cx="2520280" cy="432514"/>
          </a:xfrm>
          <a:prstGeom prst="rect">
            <a:avLst/>
          </a:prstGeom>
          <a:noFill/>
          <a:ln>
            <a:noFill/>
          </a:ln>
        </p:spPr>
      </p:pic>
    </p:spTree>
    <p:extLst>
      <p:ext uri="{BB962C8B-B14F-4D97-AF65-F5344CB8AC3E}">
        <p14:creationId xmlns:p14="http://schemas.microsoft.com/office/powerpoint/2010/main" val="36515989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38200" y="365125"/>
            <a:ext cx="10515600" cy="430005"/>
          </a:xfrm>
        </p:spPr>
        <p:txBody>
          <a:bodyPr>
            <a:noAutofit/>
          </a:bodyPr>
          <a:lstStyle/>
          <a:p>
            <a:r>
              <a:rPr lang="fi-FI" sz="3200" b="1" dirty="0">
                <a:latin typeface="+mn-lt"/>
              </a:rPr>
              <a:t>Hankkeen kohderyhmät:</a:t>
            </a:r>
            <a:r>
              <a:rPr lang="fi-FI" sz="3200" dirty="0">
                <a:latin typeface="+mn-lt"/>
              </a:rPr>
              <a:t/>
            </a:r>
            <a:br>
              <a:rPr lang="fi-FI" sz="3200" dirty="0">
                <a:latin typeface="+mn-lt"/>
              </a:rPr>
            </a:br>
            <a:endParaRPr lang="fi-FI" sz="3200" dirty="0">
              <a:latin typeface="+mn-lt"/>
            </a:endParaRPr>
          </a:p>
        </p:txBody>
      </p:sp>
      <p:sp>
        <p:nvSpPr>
          <p:cNvPr id="3" name="Sisällön paikkamerkki 2"/>
          <p:cNvSpPr>
            <a:spLocks noGrp="1"/>
          </p:cNvSpPr>
          <p:nvPr>
            <p:ph idx="1"/>
          </p:nvPr>
        </p:nvSpPr>
        <p:spPr>
          <a:xfrm>
            <a:off x="178904" y="566530"/>
            <a:ext cx="11174896" cy="5610433"/>
          </a:xfrm>
        </p:spPr>
        <p:txBody>
          <a:bodyPr>
            <a:normAutofit fontScale="85000" lnSpcReduction="20000"/>
          </a:bodyPr>
          <a:lstStyle/>
          <a:p>
            <a:pPr marL="0" indent="0">
              <a:buNone/>
            </a:pPr>
            <a:endParaRPr lang="fi-FI" dirty="0"/>
          </a:p>
          <a:p>
            <a:r>
              <a:rPr lang="fi-FI" b="1" dirty="0"/>
              <a:t>Teema 1: </a:t>
            </a:r>
            <a:r>
              <a:rPr lang="fi-FI" b="1" u="sng" dirty="0"/>
              <a:t>Nuorten kanssa tehtävän sosiaalityön uudet työtavat </a:t>
            </a:r>
            <a:r>
              <a:rPr lang="fi-FI" b="1" dirty="0"/>
              <a:t>--&gt; tukea tarvitsevien nuorten tavoittaminen, jalkautuva työote, sosiaalityön rooli yhteistyössä nuorisotyön ja mm. ohjaamo-rakenteen kanssa</a:t>
            </a:r>
            <a:endParaRPr lang="fi-FI" dirty="0"/>
          </a:p>
          <a:p>
            <a:r>
              <a:rPr lang="fi-FI" b="1" dirty="0"/>
              <a:t>Teema 2: </a:t>
            </a:r>
            <a:r>
              <a:rPr lang="fi-FI" b="1" u="sng" dirty="0"/>
              <a:t>Pitkään työelämän ulkopuolella olevien osallisuuden lisääminen</a:t>
            </a:r>
            <a:r>
              <a:rPr lang="fi-FI" b="1" dirty="0"/>
              <a:t> --&gt; ”Etsivä keski-ikäistyö”, yhteisösosiaalityö, sosiaalisen kuntoutuksen uudelleen määrittely yhteistyössä mm. kolmannen sektorin toimijoiden kanssa, ryhmämuotoisen sosiaalityön mallit</a:t>
            </a:r>
            <a:endParaRPr lang="fi-FI" dirty="0"/>
          </a:p>
          <a:p>
            <a:pPr marL="0" indent="0">
              <a:buNone/>
            </a:pPr>
            <a:r>
              <a:rPr lang="fi-FI" dirty="0"/>
              <a:t> </a:t>
            </a:r>
          </a:p>
          <a:p>
            <a:r>
              <a:rPr lang="fi-FI" b="1" dirty="0"/>
              <a:t>Läpileikkaavina teemoina ovat osallisuuden uudet menetelmät, sosiaalisen kuntoutuksen uusien mallien kehittäminen, tiedon tuottaminen uusista toimintamalleista ja tiedon järjestelmällinen vieminen suunnittelun ja kehittämisen tueksi --&gt; rakenteellinen sosiaalityö</a:t>
            </a:r>
            <a:r>
              <a:rPr lang="fi-FI" b="1" dirty="0" smtClean="0"/>
              <a:t>.</a:t>
            </a:r>
            <a:endParaRPr lang="fi-FI" dirty="0"/>
          </a:p>
          <a:p>
            <a:r>
              <a:rPr lang="fi-FI" dirty="0"/>
              <a:t>Hanke muodostaa valtakunnallisen kokonaisuuden, joka rakentuu alueellisista piloteista (n. 10 kpl tai 1 pilotti/osaamiskeskus), jotka jakautuvat molempiin teemakokonaisuuksiin, sekä kehittämistyötä tukevasta menetelmällisestä osiosta. </a:t>
            </a:r>
            <a:br>
              <a:rPr lang="fi-FI" dirty="0"/>
            </a:br>
            <a:endParaRPr lang="fi-FI" dirty="0"/>
          </a:p>
        </p:txBody>
      </p:sp>
      <p:pic>
        <p:nvPicPr>
          <p:cNvPr id="4" name="Kuva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34786" y="5744449"/>
            <a:ext cx="2520280" cy="432514"/>
          </a:xfrm>
          <a:prstGeom prst="rect">
            <a:avLst/>
          </a:prstGeom>
          <a:noFill/>
          <a:ln>
            <a:noFill/>
          </a:ln>
        </p:spPr>
      </p:pic>
    </p:spTree>
    <p:extLst>
      <p:ext uri="{BB962C8B-B14F-4D97-AF65-F5344CB8AC3E}">
        <p14:creationId xmlns:p14="http://schemas.microsoft.com/office/powerpoint/2010/main" val="33994257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3200" b="1" dirty="0">
                <a:latin typeface="+mn-lt"/>
              </a:rPr>
              <a:t>Hankkeen koordinointi:</a:t>
            </a:r>
          </a:p>
        </p:txBody>
      </p:sp>
      <p:sp>
        <p:nvSpPr>
          <p:cNvPr id="3" name="Sisällön paikkamerkki 2"/>
          <p:cNvSpPr>
            <a:spLocks noGrp="1"/>
          </p:cNvSpPr>
          <p:nvPr>
            <p:ph idx="1"/>
          </p:nvPr>
        </p:nvSpPr>
        <p:spPr>
          <a:xfrm>
            <a:off x="838200" y="1232452"/>
            <a:ext cx="10515600" cy="4944511"/>
          </a:xfrm>
        </p:spPr>
        <p:txBody>
          <a:bodyPr>
            <a:normAutofit fontScale="85000" lnSpcReduction="20000"/>
          </a:bodyPr>
          <a:lstStyle/>
          <a:p>
            <a:r>
              <a:rPr lang="fi-FI" dirty="0" smtClean="0"/>
              <a:t>Hankejohtaja</a:t>
            </a:r>
            <a:r>
              <a:rPr lang="fi-FI" dirty="0"/>
              <a:t>, koordinaattorit kummallekin kohderyhmälle </a:t>
            </a:r>
          </a:p>
          <a:p>
            <a:r>
              <a:rPr lang="fi-FI" dirty="0"/>
              <a:t>Hankkeen koordinaattorin tehtävänä on hankehallinnoinnin lisäksi koordinoida tutkimusstrategian valmistelua ja tiedonkeruun ja raportoinnin toteutusta yhdessä pilottien vetäjien kanssa.</a:t>
            </a:r>
          </a:p>
          <a:p>
            <a:pPr marL="0" indent="0">
              <a:buNone/>
            </a:pPr>
            <a:r>
              <a:rPr lang="fi-FI" b="1" dirty="0" smtClean="0"/>
              <a:t>Suunnittelun eteneminen:</a:t>
            </a:r>
            <a:r>
              <a:rPr lang="fi-FI" dirty="0"/>
              <a:t> </a:t>
            </a:r>
            <a:r>
              <a:rPr lang="fi-FI" dirty="0" smtClean="0"/>
              <a:t>aineiston pohjalta ideointikartoitusten käynnistäminen maakunnissa </a:t>
            </a:r>
            <a:r>
              <a:rPr lang="fi-FI" dirty="0"/>
              <a:t>tavoitteena pohjalaismaakuntien osaamiskeskusalueen yhteinen </a:t>
            </a:r>
            <a:r>
              <a:rPr lang="fi-FI" dirty="0" smtClean="0"/>
              <a:t>pilottihanke</a:t>
            </a:r>
            <a:r>
              <a:rPr lang="fi-FI" dirty="0"/>
              <a:t> </a:t>
            </a:r>
            <a:r>
              <a:rPr lang="fi-FI" dirty="0" smtClean="0"/>
              <a:t>sekä mahdollisesti myös </a:t>
            </a:r>
            <a:r>
              <a:rPr lang="fi-FI" dirty="0" err="1" smtClean="0"/>
              <a:t>oskerajat</a:t>
            </a:r>
            <a:r>
              <a:rPr lang="fi-FI" dirty="0" smtClean="0"/>
              <a:t> ylittäviä pilotteja</a:t>
            </a:r>
          </a:p>
          <a:p>
            <a:pPr marL="0" indent="0">
              <a:buNone/>
            </a:pPr>
            <a:r>
              <a:rPr lang="fi-FI" b="1" dirty="0" smtClean="0"/>
              <a:t>Hallinnoiva osaamiskeskus: </a:t>
            </a:r>
            <a:r>
              <a:rPr lang="fi-FI" dirty="0" smtClean="0"/>
              <a:t>päätetään 28.5.2015</a:t>
            </a:r>
          </a:p>
          <a:p>
            <a:r>
              <a:rPr lang="fi-FI" dirty="0" smtClean="0"/>
              <a:t>Valtakunnallisen </a:t>
            </a:r>
            <a:r>
              <a:rPr lang="fi-FI" dirty="0"/>
              <a:t>ESR-hankkeen budjetti olisi arviolta 4 M </a:t>
            </a:r>
            <a:r>
              <a:rPr lang="fi-FI" dirty="0" smtClean="0"/>
              <a:t>€.</a:t>
            </a:r>
          </a:p>
          <a:p>
            <a:r>
              <a:rPr lang="fi-FI" dirty="0" smtClean="0"/>
              <a:t>Hankkeelle </a:t>
            </a:r>
            <a:r>
              <a:rPr lang="fi-FI" dirty="0"/>
              <a:t>tavoitellaan korkean prosentin ESR-rahoitusta (90 %), joten kuntakohtaiset omarahoitusosuudet jäävät melko pieniksi. </a:t>
            </a:r>
            <a:endParaRPr lang="fi-FI" dirty="0" smtClean="0"/>
          </a:p>
          <a:p>
            <a:r>
              <a:rPr lang="fi-FI" dirty="0" smtClean="0"/>
              <a:t>Hakuaika </a:t>
            </a:r>
            <a:r>
              <a:rPr lang="fi-FI" dirty="0"/>
              <a:t>on </a:t>
            </a:r>
            <a:r>
              <a:rPr lang="fi-FI" dirty="0" smtClean="0"/>
              <a:t>30.9.2015 mennessä</a:t>
            </a:r>
            <a:r>
              <a:rPr lang="fi-FI" dirty="0"/>
              <a:t>, mutta tämän jälkeenkin kokonaisuudesta voidaan neuvotella ja hioa sitä eteenpäin.   </a:t>
            </a:r>
          </a:p>
          <a:p>
            <a:pPr marL="0" indent="0">
              <a:buNone/>
            </a:pPr>
            <a:r>
              <a:rPr lang="fi-FI" dirty="0"/>
              <a:t> </a:t>
            </a:r>
          </a:p>
          <a:p>
            <a:pPr marL="0" indent="0">
              <a:buNone/>
            </a:pPr>
            <a:endParaRPr lang="fi-FI" b="1" dirty="0"/>
          </a:p>
        </p:txBody>
      </p:sp>
      <p:pic>
        <p:nvPicPr>
          <p:cNvPr id="4" name="Kuva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75720" y="5535728"/>
            <a:ext cx="2520280" cy="432514"/>
          </a:xfrm>
          <a:prstGeom prst="rect">
            <a:avLst/>
          </a:prstGeom>
          <a:noFill/>
          <a:ln>
            <a:noFill/>
          </a:ln>
        </p:spPr>
      </p:pic>
    </p:spTree>
    <p:extLst>
      <p:ext uri="{BB962C8B-B14F-4D97-AF65-F5344CB8AC3E}">
        <p14:creationId xmlns:p14="http://schemas.microsoft.com/office/powerpoint/2010/main" val="25685807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endParaRPr lang="fi-FI"/>
          </a:p>
        </p:txBody>
      </p:sp>
      <p:graphicFrame>
        <p:nvGraphicFramePr>
          <p:cNvPr id="4" name="Sisällön paikkamerkki 3"/>
          <p:cNvGraphicFramePr>
            <a:graphicFrameLocks noGrp="1"/>
          </p:cNvGraphicFramePr>
          <p:nvPr>
            <p:ph idx="1"/>
            <p:extLst>
              <p:ext uri="{D42A27DB-BD31-4B8C-83A1-F6EECF244321}">
                <p14:modId xmlns:p14="http://schemas.microsoft.com/office/powerpoint/2010/main" val="3326654646"/>
              </p:ext>
            </p:extLst>
          </p:nvPr>
        </p:nvGraphicFramePr>
        <p:xfrm>
          <a:off x="89452" y="432514"/>
          <a:ext cx="11264347" cy="6252249"/>
        </p:xfrm>
        <a:graphic>
          <a:graphicData uri="http://schemas.openxmlformats.org/drawingml/2006/table">
            <a:tbl>
              <a:tblPr firstRow="1" firstCol="1" bandRow="1">
                <a:tableStyleId>{5C22544A-7EE6-4342-B048-85BDC9FD1C3A}</a:tableStyleId>
              </a:tblPr>
              <a:tblGrid>
                <a:gridCol w="2585747"/>
                <a:gridCol w="2865811"/>
                <a:gridCol w="3664858"/>
                <a:gridCol w="2147931"/>
              </a:tblGrid>
              <a:tr h="1495205">
                <a:tc>
                  <a:txBody>
                    <a:bodyPr/>
                    <a:lstStyle/>
                    <a:p>
                      <a:pPr algn="l">
                        <a:lnSpc>
                          <a:spcPct val="107000"/>
                        </a:lnSpc>
                        <a:spcAft>
                          <a:spcPts val="800"/>
                        </a:spcAft>
                      </a:pPr>
                      <a:r>
                        <a:rPr lang="fi-FI" sz="1600" dirty="0">
                          <a:effectLst/>
                        </a:rPr>
                        <a:t>Pilotin sisällön kuvaus</a:t>
                      </a:r>
                      <a:endParaRPr lang="fi-FI" sz="1600" dirty="0">
                        <a:effectLst/>
                        <a:latin typeface="Arial" panose="020B0604020202020204" pitchFamily="34" charset="0"/>
                        <a:ea typeface="Calibri" panose="020F0502020204030204" pitchFamily="34" charset="0"/>
                      </a:endParaRPr>
                    </a:p>
                  </a:txBody>
                  <a:tcPr marL="57433" marR="57433" marT="0" marB="0"/>
                </a:tc>
                <a:tc>
                  <a:txBody>
                    <a:bodyPr/>
                    <a:lstStyle/>
                    <a:p>
                      <a:pPr algn="l">
                        <a:lnSpc>
                          <a:spcPct val="107000"/>
                        </a:lnSpc>
                        <a:spcAft>
                          <a:spcPts val="800"/>
                        </a:spcAft>
                      </a:pPr>
                      <a:r>
                        <a:rPr lang="fi-FI" sz="1600" dirty="0">
                          <a:effectLst/>
                        </a:rPr>
                        <a:t>Kohderyhmä 1 </a:t>
                      </a:r>
                    </a:p>
                    <a:p>
                      <a:pPr algn="l">
                        <a:lnSpc>
                          <a:spcPct val="107000"/>
                        </a:lnSpc>
                        <a:spcAft>
                          <a:spcPts val="800"/>
                        </a:spcAft>
                      </a:pPr>
                      <a:r>
                        <a:rPr lang="fi-FI" sz="1600" dirty="0" smtClean="0">
                          <a:effectLst/>
                        </a:rPr>
                        <a:t>Haavoittuvassa </a:t>
                      </a:r>
                      <a:r>
                        <a:rPr lang="fi-FI" sz="1600" dirty="0">
                          <a:effectLst/>
                        </a:rPr>
                        <a:t>asemassa olevat nuoret (18–29 v.)</a:t>
                      </a:r>
                      <a:endParaRPr lang="fi-FI" sz="1600" dirty="0">
                        <a:effectLst/>
                        <a:latin typeface="Arial" panose="020B0604020202020204" pitchFamily="34" charset="0"/>
                        <a:ea typeface="Calibri" panose="020F0502020204030204" pitchFamily="34" charset="0"/>
                      </a:endParaRPr>
                    </a:p>
                  </a:txBody>
                  <a:tcPr marL="57433" marR="57433" marT="0" marB="0"/>
                </a:tc>
                <a:tc>
                  <a:txBody>
                    <a:bodyPr/>
                    <a:lstStyle/>
                    <a:p>
                      <a:pPr algn="l">
                        <a:lnSpc>
                          <a:spcPct val="107000"/>
                        </a:lnSpc>
                        <a:spcAft>
                          <a:spcPts val="800"/>
                        </a:spcAft>
                      </a:pPr>
                      <a:r>
                        <a:rPr lang="fi-FI" sz="1600" dirty="0">
                          <a:effectLst/>
                        </a:rPr>
                        <a:t>Kohderyhmä 2</a:t>
                      </a:r>
                    </a:p>
                    <a:p>
                      <a:pPr algn="l">
                        <a:lnSpc>
                          <a:spcPct val="107000"/>
                        </a:lnSpc>
                        <a:spcAft>
                          <a:spcPts val="800"/>
                        </a:spcAft>
                      </a:pPr>
                      <a:r>
                        <a:rPr lang="fi-FI" sz="1600" dirty="0" smtClean="0">
                          <a:effectLst/>
                        </a:rPr>
                        <a:t>Elämänhallintataidoissa </a:t>
                      </a:r>
                      <a:r>
                        <a:rPr lang="fi-FI" sz="1600" dirty="0">
                          <a:effectLst/>
                        </a:rPr>
                        <a:t>tukea tarvitsevat aikuiset (mm. päihde &amp; </a:t>
                      </a:r>
                      <a:r>
                        <a:rPr lang="fi-FI" sz="1600" dirty="0" err="1">
                          <a:effectLst/>
                        </a:rPr>
                        <a:t>mt</a:t>
                      </a:r>
                      <a:r>
                        <a:rPr lang="fi-FI" sz="1600" dirty="0">
                          <a:effectLst/>
                        </a:rPr>
                        <a:t>, erityisryhmät kuten vapautuvat vangit, asunnottomat) </a:t>
                      </a:r>
                      <a:endParaRPr lang="fi-FI" sz="1600" dirty="0">
                        <a:effectLst/>
                        <a:latin typeface="Arial" panose="020B0604020202020204" pitchFamily="34" charset="0"/>
                        <a:ea typeface="Calibri" panose="020F0502020204030204" pitchFamily="34" charset="0"/>
                      </a:endParaRPr>
                    </a:p>
                  </a:txBody>
                  <a:tcPr marL="57433" marR="57433" marT="0" marB="0"/>
                </a:tc>
                <a:tc>
                  <a:txBody>
                    <a:bodyPr/>
                    <a:lstStyle/>
                    <a:p>
                      <a:pPr algn="l">
                        <a:lnSpc>
                          <a:spcPct val="107000"/>
                        </a:lnSpc>
                        <a:spcAft>
                          <a:spcPts val="800"/>
                        </a:spcAft>
                      </a:pPr>
                      <a:r>
                        <a:rPr lang="fi-FI" sz="1600" dirty="0">
                          <a:effectLst/>
                        </a:rPr>
                        <a:t>Kohderyhmiin kohdistumaton menetelmällinen pilotti</a:t>
                      </a:r>
                      <a:endParaRPr lang="fi-FI" sz="1600" dirty="0">
                        <a:effectLst/>
                        <a:latin typeface="Arial" panose="020B0604020202020204" pitchFamily="34" charset="0"/>
                        <a:ea typeface="Calibri" panose="020F0502020204030204" pitchFamily="34" charset="0"/>
                      </a:endParaRPr>
                    </a:p>
                  </a:txBody>
                  <a:tcPr marL="57433" marR="57433" marT="0" marB="0"/>
                </a:tc>
              </a:tr>
              <a:tr h="975402">
                <a:tc>
                  <a:txBody>
                    <a:bodyPr/>
                    <a:lstStyle/>
                    <a:p>
                      <a:pPr algn="l">
                        <a:lnSpc>
                          <a:spcPct val="107000"/>
                        </a:lnSpc>
                        <a:spcAft>
                          <a:spcPts val="800"/>
                        </a:spcAft>
                      </a:pPr>
                      <a:r>
                        <a:rPr lang="fi-FI" sz="1600" dirty="0">
                          <a:effectLst/>
                        </a:rPr>
                        <a:t>Toiminnan tavoite</a:t>
                      </a:r>
                    </a:p>
                    <a:p>
                      <a:pPr algn="l">
                        <a:lnSpc>
                          <a:spcPct val="107000"/>
                        </a:lnSpc>
                        <a:spcAft>
                          <a:spcPts val="800"/>
                        </a:spcAft>
                      </a:pPr>
                      <a:r>
                        <a:rPr lang="fi-FI" sz="1600" dirty="0">
                          <a:effectLst/>
                        </a:rPr>
                        <a:t> </a:t>
                      </a:r>
                    </a:p>
                    <a:p>
                      <a:pPr algn="l">
                        <a:lnSpc>
                          <a:spcPct val="107000"/>
                        </a:lnSpc>
                        <a:spcAft>
                          <a:spcPts val="800"/>
                        </a:spcAft>
                      </a:pPr>
                      <a:r>
                        <a:rPr lang="fi-FI" sz="1600" dirty="0">
                          <a:effectLst/>
                        </a:rPr>
                        <a:t> </a:t>
                      </a:r>
                      <a:endParaRPr lang="fi-FI" sz="1600" dirty="0">
                        <a:effectLst/>
                        <a:latin typeface="Arial" panose="020B0604020202020204" pitchFamily="34" charset="0"/>
                        <a:ea typeface="Calibri" panose="020F0502020204030204" pitchFamily="34" charset="0"/>
                      </a:endParaRPr>
                    </a:p>
                  </a:txBody>
                  <a:tcPr marL="57433" marR="57433" marT="0" marB="0"/>
                </a:tc>
                <a:tc>
                  <a:txBody>
                    <a:bodyPr/>
                    <a:lstStyle/>
                    <a:p>
                      <a:pPr algn="l">
                        <a:lnSpc>
                          <a:spcPct val="107000"/>
                        </a:lnSpc>
                        <a:spcAft>
                          <a:spcPts val="800"/>
                        </a:spcAft>
                      </a:pPr>
                      <a:r>
                        <a:rPr lang="fi-FI" sz="900" dirty="0">
                          <a:effectLst/>
                        </a:rPr>
                        <a:t> </a:t>
                      </a:r>
                      <a:endParaRPr lang="fi-FI" sz="900" dirty="0">
                        <a:effectLst/>
                        <a:latin typeface="Arial" panose="020B0604020202020204" pitchFamily="34" charset="0"/>
                        <a:ea typeface="Calibri" panose="020F0502020204030204" pitchFamily="34" charset="0"/>
                      </a:endParaRPr>
                    </a:p>
                  </a:txBody>
                  <a:tcPr marL="57433" marR="57433" marT="0" marB="0"/>
                </a:tc>
                <a:tc>
                  <a:txBody>
                    <a:bodyPr/>
                    <a:lstStyle/>
                    <a:p>
                      <a:pPr algn="l">
                        <a:lnSpc>
                          <a:spcPct val="107000"/>
                        </a:lnSpc>
                        <a:spcAft>
                          <a:spcPts val="800"/>
                        </a:spcAft>
                      </a:pPr>
                      <a:r>
                        <a:rPr lang="fi-FI" sz="900">
                          <a:effectLst/>
                        </a:rPr>
                        <a:t> </a:t>
                      </a:r>
                      <a:endParaRPr lang="fi-FI" sz="900">
                        <a:effectLst/>
                        <a:latin typeface="Arial" panose="020B0604020202020204" pitchFamily="34" charset="0"/>
                        <a:ea typeface="Calibri" panose="020F0502020204030204" pitchFamily="34" charset="0"/>
                      </a:endParaRPr>
                    </a:p>
                  </a:txBody>
                  <a:tcPr marL="57433" marR="57433" marT="0" marB="0"/>
                </a:tc>
                <a:tc>
                  <a:txBody>
                    <a:bodyPr/>
                    <a:lstStyle/>
                    <a:p>
                      <a:pPr algn="l">
                        <a:lnSpc>
                          <a:spcPct val="107000"/>
                        </a:lnSpc>
                        <a:spcAft>
                          <a:spcPts val="800"/>
                        </a:spcAft>
                      </a:pPr>
                      <a:r>
                        <a:rPr lang="fi-FI" sz="900">
                          <a:effectLst/>
                        </a:rPr>
                        <a:t> </a:t>
                      </a:r>
                      <a:endParaRPr lang="fi-FI" sz="900">
                        <a:effectLst/>
                        <a:latin typeface="Arial" panose="020B0604020202020204" pitchFamily="34" charset="0"/>
                        <a:ea typeface="Calibri" panose="020F0502020204030204" pitchFamily="34" charset="0"/>
                      </a:endParaRPr>
                    </a:p>
                  </a:txBody>
                  <a:tcPr marL="57433" marR="57433" marT="0" marB="0"/>
                </a:tc>
              </a:tr>
              <a:tr h="902368">
                <a:tc>
                  <a:txBody>
                    <a:bodyPr/>
                    <a:lstStyle/>
                    <a:p>
                      <a:pPr algn="l">
                        <a:lnSpc>
                          <a:spcPct val="107000"/>
                        </a:lnSpc>
                        <a:spcAft>
                          <a:spcPts val="800"/>
                        </a:spcAft>
                      </a:pPr>
                      <a:r>
                        <a:rPr lang="fi-FI" sz="1600" dirty="0">
                          <a:effectLst/>
                        </a:rPr>
                        <a:t>Sosiaalinen kuntoutus </a:t>
                      </a:r>
                    </a:p>
                    <a:p>
                      <a:pPr algn="l">
                        <a:lnSpc>
                          <a:spcPct val="107000"/>
                        </a:lnSpc>
                        <a:spcAft>
                          <a:spcPts val="800"/>
                        </a:spcAft>
                      </a:pPr>
                      <a:r>
                        <a:rPr lang="fi-FI" sz="1600" dirty="0">
                          <a:effectLst/>
                        </a:rPr>
                        <a:t>(miten määritellään, miten edistetään?)</a:t>
                      </a:r>
                      <a:endParaRPr lang="fi-FI" sz="1600" dirty="0">
                        <a:effectLst/>
                        <a:latin typeface="Arial" panose="020B0604020202020204" pitchFamily="34" charset="0"/>
                        <a:ea typeface="Calibri" panose="020F0502020204030204" pitchFamily="34" charset="0"/>
                      </a:endParaRPr>
                    </a:p>
                  </a:txBody>
                  <a:tcPr marL="57433" marR="57433" marT="0" marB="0"/>
                </a:tc>
                <a:tc>
                  <a:txBody>
                    <a:bodyPr/>
                    <a:lstStyle/>
                    <a:p>
                      <a:pPr algn="l">
                        <a:lnSpc>
                          <a:spcPct val="107000"/>
                        </a:lnSpc>
                        <a:spcAft>
                          <a:spcPts val="800"/>
                        </a:spcAft>
                      </a:pPr>
                      <a:r>
                        <a:rPr lang="fi-FI" sz="900">
                          <a:effectLst/>
                        </a:rPr>
                        <a:t> </a:t>
                      </a:r>
                      <a:endParaRPr lang="fi-FI" sz="900">
                        <a:effectLst/>
                        <a:latin typeface="Arial" panose="020B0604020202020204" pitchFamily="34" charset="0"/>
                        <a:ea typeface="Calibri" panose="020F0502020204030204" pitchFamily="34" charset="0"/>
                      </a:endParaRPr>
                    </a:p>
                  </a:txBody>
                  <a:tcPr marL="57433" marR="57433" marT="0" marB="0"/>
                </a:tc>
                <a:tc>
                  <a:txBody>
                    <a:bodyPr/>
                    <a:lstStyle/>
                    <a:p>
                      <a:pPr algn="l">
                        <a:lnSpc>
                          <a:spcPct val="107000"/>
                        </a:lnSpc>
                        <a:spcAft>
                          <a:spcPts val="800"/>
                        </a:spcAft>
                      </a:pPr>
                      <a:r>
                        <a:rPr lang="fi-FI" sz="900">
                          <a:effectLst/>
                        </a:rPr>
                        <a:t> </a:t>
                      </a:r>
                      <a:endParaRPr lang="fi-FI" sz="900">
                        <a:effectLst/>
                        <a:latin typeface="Arial" panose="020B0604020202020204" pitchFamily="34" charset="0"/>
                        <a:ea typeface="Calibri" panose="020F0502020204030204" pitchFamily="34" charset="0"/>
                      </a:endParaRPr>
                    </a:p>
                  </a:txBody>
                  <a:tcPr marL="57433" marR="57433" marT="0" marB="0"/>
                </a:tc>
                <a:tc>
                  <a:txBody>
                    <a:bodyPr/>
                    <a:lstStyle/>
                    <a:p>
                      <a:pPr algn="l">
                        <a:lnSpc>
                          <a:spcPct val="107000"/>
                        </a:lnSpc>
                        <a:spcAft>
                          <a:spcPts val="800"/>
                        </a:spcAft>
                      </a:pPr>
                      <a:r>
                        <a:rPr lang="fi-FI" sz="900">
                          <a:effectLst/>
                        </a:rPr>
                        <a:t> </a:t>
                      </a:r>
                      <a:endParaRPr lang="fi-FI" sz="900">
                        <a:effectLst/>
                        <a:latin typeface="Arial" panose="020B0604020202020204" pitchFamily="34" charset="0"/>
                        <a:ea typeface="Calibri" panose="020F0502020204030204" pitchFamily="34" charset="0"/>
                      </a:endParaRPr>
                    </a:p>
                  </a:txBody>
                  <a:tcPr marL="57433" marR="57433" marT="0" marB="0"/>
                </a:tc>
              </a:tr>
              <a:tr h="874890">
                <a:tc>
                  <a:txBody>
                    <a:bodyPr/>
                    <a:lstStyle/>
                    <a:p>
                      <a:pPr algn="l">
                        <a:lnSpc>
                          <a:spcPct val="107000"/>
                        </a:lnSpc>
                        <a:spcAft>
                          <a:spcPts val="800"/>
                        </a:spcAft>
                      </a:pPr>
                      <a:r>
                        <a:rPr lang="fi-FI" sz="1600" dirty="0">
                          <a:effectLst/>
                        </a:rPr>
                        <a:t>Osallisuus </a:t>
                      </a:r>
                    </a:p>
                    <a:p>
                      <a:pPr algn="l">
                        <a:lnSpc>
                          <a:spcPct val="107000"/>
                        </a:lnSpc>
                        <a:spcAft>
                          <a:spcPts val="800"/>
                        </a:spcAft>
                      </a:pPr>
                      <a:r>
                        <a:rPr lang="fi-FI" sz="1600" dirty="0">
                          <a:effectLst/>
                        </a:rPr>
                        <a:t>(päämääränä ja työmenetelminä)</a:t>
                      </a:r>
                      <a:endParaRPr lang="fi-FI" sz="1600" dirty="0">
                        <a:effectLst/>
                        <a:latin typeface="Arial" panose="020B0604020202020204" pitchFamily="34" charset="0"/>
                        <a:ea typeface="Calibri" panose="020F0502020204030204" pitchFamily="34" charset="0"/>
                      </a:endParaRPr>
                    </a:p>
                  </a:txBody>
                  <a:tcPr marL="57433" marR="57433" marT="0" marB="0"/>
                </a:tc>
                <a:tc>
                  <a:txBody>
                    <a:bodyPr/>
                    <a:lstStyle/>
                    <a:p>
                      <a:pPr algn="l">
                        <a:lnSpc>
                          <a:spcPct val="107000"/>
                        </a:lnSpc>
                        <a:spcAft>
                          <a:spcPts val="800"/>
                        </a:spcAft>
                      </a:pPr>
                      <a:r>
                        <a:rPr lang="fi-FI" sz="900">
                          <a:effectLst/>
                        </a:rPr>
                        <a:t> </a:t>
                      </a:r>
                      <a:endParaRPr lang="fi-FI" sz="900">
                        <a:effectLst/>
                        <a:latin typeface="Arial" panose="020B0604020202020204" pitchFamily="34" charset="0"/>
                        <a:ea typeface="Calibri" panose="020F0502020204030204" pitchFamily="34" charset="0"/>
                      </a:endParaRPr>
                    </a:p>
                  </a:txBody>
                  <a:tcPr marL="57433" marR="57433" marT="0" marB="0"/>
                </a:tc>
                <a:tc>
                  <a:txBody>
                    <a:bodyPr/>
                    <a:lstStyle/>
                    <a:p>
                      <a:pPr algn="l">
                        <a:lnSpc>
                          <a:spcPct val="107000"/>
                        </a:lnSpc>
                        <a:spcAft>
                          <a:spcPts val="800"/>
                        </a:spcAft>
                      </a:pPr>
                      <a:r>
                        <a:rPr lang="fi-FI" sz="900" dirty="0">
                          <a:effectLst/>
                        </a:rPr>
                        <a:t> </a:t>
                      </a:r>
                      <a:endParaRPr lang="fi-FI" sz="900" dirty="0">
                        <a:effectLst/>
                        <a:latin typeface="Arial" panose="020B0604020202020204" pitchFamily="34" charset="0"/>
                        <a:ea typeface="Calibri" panose="020F0502020204030204" pitchFamily="34" charset="0"/>
                      </a:endParaRPr>
                    </a:p>
                  </a:txBody>
                  <a:tcPr marL="57433" marR="57433" marT="0" marB="0"/>
                </a:tc>
                <a:tc>
                  <a:txBody>
                    <a:bodyPr/>
                    <a:lstStyle/>
                    <a:p>
                      <a:pPr algn="l">
                        <a:lnSpc>
                          <a:spcPct val="107000"/>
                        </a:lnSpc>
                        <a:spcAft>
                          <a:spcPts val="800"/>
                        </a:spcAft>
                      </a:pPr>
                      <a:r>
                        <a:rPr lang="fi-FI" sz="900">
                          <a:effectLst/>
                        </a:rPr>
                        <a:t> </a:t>
                      </a:r>
                      <a:endParaRPr lang="fi-FI" sz="900">
                        <a:effectLst/>
                        <a:latin typeface="Arial" panose="020B0604020202020204" pitchFamily="34" charset="0"/>
                        <a:ea typeface="Calibri" panose="020F0502020204030204" pitchFamily="34" charset="0"/>
                      </a:endParaRPr>
                    </a:p>
                  </a:txBody>
                  <a:tcPr marL="57433" marR="57433" marT="0" marB="0"/>
                </a:tc>
              </a:tr>
              <a:tr h="874890">
                <a:tc>
                  <a:txBody>
                    <a:bodyPr/>
                    <a:lstStyle/>
                    <a:p>
                      <a:pPr algn="l">
                        <a:lnSpc>
                          <a:spcPct val="107000"/>
                        </a:lnSpc>
                        <a:spcAft>
                          <a:spcPts val="800"/>
                        </a:spcAft>
                      </a:pPr>
                      <a:r>
                        <a:rPr lang="fi-FI" sz="1600" dirty="0">
                          <a:effectLst/>
                        </a:rPr>
                        <a:t>Tiedontuotanto</a:t>
                      </a:r>
                    </a:p>
                    <a:p>
                      <a:pPr algn="l">
                        <a:lnSpc>
                          <a:spcPct val="107000"/>
                        </a:lnSpc>
                        <a:spcAft>
                          <a:spcPts val="800"/>
                        </a:spcAft>
                      </a:pPr>
                      <a:r>
                        <a:rPr lang="fi-FI" sz="1600" dirty="0">
                          <a:effectLst/>
                        </a:rPr>
                        <a:t> (mistä tuotetaan tietoa ja miten?)</a:t>
                      </a:r>
                      <a:endParaRPr lang="fi-FI" sz="1600" dirty="0">
                        <a:effectLst/>
                        <a:latin typeface="Arial" panose="020B0604020202020204" pitchFamily="34" charset="0"/>
                        <a:ea typeface="Calibri" panose="020F0502020204030204" pitchFamily="34" charset="0"/>
                      </a:endParaRPr>
                    </a:p>
                  </a:txBody>
                  <a:tcPr marL="57433" marR="57433" marT="0" marB="0"/>
                </a:tc>
                <a:tc>
                  <a:txBody>
                    <a:bodyPr/>
                    <a:lstStyle/>
                    <a:p>
                      <a:pPr algn="l">
                        <a:lnSpc>
                          <a:spcPct val="107000"/>
                        </a:lnSpc>
                        <a:spcAft>
                          <a:spcPts val="800"/>
                        </a:spcAft>
                      </a:pPr>
                      <a:r>
                        <a:rPr lang="fi-FI" sz="900">
                          <a:effectLst/>
                        </a:rPr>
                        <a:t> </a:t>
                      </a:r>
                      <a:endParaRPr lang="fi-FI" sz="900">
                        <a:effectLst/>
                        <a:latin typeface="Arial" panose="020B0604020202020204" pitchFamily="34" charset="0"/>
                        <a:ea typeface="Calibri" panose="020F0502020204030204" pitchFamily="34" charset="0"/>
                      </a:endParaRPr>
                    </a:p>
                  </a:txBody>
                  <a:tcPr marL="57433" marR="57433" marT="0" marB="0"/>
                </a:tc>
                <a:tc>
                  <a:txBody>
                    <a:bodyPr/>
                    <a:lstStyle/>
                    <a:p>
                      <a:pPr algn="l">
                        <a:lnSpc>
                          <a:spcPct val="107000"/>
                        </a:lnSpc>
                        <a:spcAft>
                          <a:spcPts val="800"/>
                        </a:spcAft>
                      </a:pPr>
                      <a:r>
                        <a:rPr lang="fi-FI" sz="900">
                          <a:effectLst/>
                        </a:rPr>
                        <a:t> </a:t>
                      </a:r>
                      <a:endParaRPr lang="fi-FI" sz="900">
                        <a:effectLst/>
                        <a:latin typeface="Arial" panose="020B0604020202020204" pitchFamily="34" charset="0"/>
                        <a:ea typeface="Calibri" panose="020F0502020204030204" pitchFamily="34" charset="0"/>
                      </a:endParaRPr>
                    </a:p>
                  </a:txBody>
                  <a:tcPr marL="57433" marR="57433" marT="0" marB="0"/>
                </a:tc>
                <a:tc>
                  <a:txBody>
                    <a:bodyPr/>
                    <a:lstStyle/>
                    <a:p>
                      <a:pPr algn="l">
                        <a:lnSpc>
                          <a:spcPct val="107000"/>
                        </a:lnSpc>
                        <a:spcAft>
                          <a:spcPts val="800"/>
                        </a:spcAft>
                      </a:pPr>
                      <a:r>
                        <a:rPr lang="fi-FI" sz="900">
                          <a:effectLst/>
                        </a:rPr>
                        <a:t> </a:t>
                      </a:r>
                      <a:endParaRPr lang="fi-FI" sz="900">
                        <a:effectLst/>
                        <a:latin typeface="Arial" panose="020B0604020202020204" pitchFamily="34" charset="0"/>
                        <a:ea typeface="Calibri" panose="020F0502020204030204" pitchFamily="34" charset="0"/>
                      </a:endParaRPr>
                    </a:p>
                  </a:txBody>
                  <a:tcPr marL="57433" marR="57433" marT="0" marB="0"/>
                </a:tc>
              </a:tr>
              <a:tr h="1099981">
                <a:tc>
                  <a:txBody>
                    <a:bodyPr/>
                    <a:lstStyle/>
                    <a:p>
                      <a:pPr algn="l">
                        <a:lnSpc>
                          <a:spcPct val="107000"/>
                        </a:lnSpc>
                        <a:spcAft>
                          <a:spcPts val="800"/>
                        </a:spcAft>
                      </a:pPr>
                      <a:r>
                        <a:rPr lang="fi-FI" sz="1600" dirty="0">
                          <a:effectLst/>
                        </a:rPr>
                        <a:t>Rakenteellinen sosiaalityö </a:t>
                      </a:r>
                    </a:p>
                    <a:p>
                      <a:pPr algn="l">
                        <a:lnSpc>
                          <a:spcPct val="107000"/>
                        </a:lnSpc>
                        <a:spcAft>
                          <a:spcPts val="800"/>
                        </a:spcAft>
                      </a:pPr>
                      <a:r>
                        <a:rPr lang="fi-FI" sz="1600" dirty="0">
                          <a:effectLst/>
                        </a:rPr>
                        <a:t>(miten tuotettua tietoa käytetään &amp; levitetään?)</a:t>
                      </a:r>
                      <a:endParaRPr lang="fi-FI" sz="1600" dirty="0">
                        <a:effectLst/>
                        <a:latin typeface="Arial" panose="020B0604020202020204" pitchFamily="34" charset="0"/>
                        <a:ea typeface="Calibri" panose="020F0502020204030204" pitchFamily="34" charset="0"/>
                      </a:endParaRPr>
                    </a:p>
                  </a:txBody>
                  <a:tcPr marL="57433" marR="57433" marT="0" marB="0"/>
                </a:tc>
                <a:tc>
                  <a:txBody>
                    <a:bodyPr/>
                    <a:lstStyle/>
                    <a:p>
                      <a:pPr algn="l">
                        <a:lnSpc>
                          <a:spcPct val="107000"/>
                        </a:lnSpc>
                        <a:spcAft>
                          <a:spcPts val="800"/>
                        </a:spcAft>
                      </a:pPr>
                      <a:r>
                        <a:rPr lang="fi-FI" sz="900">
                          <a:effectLst/>
                        </a:rPr>
                        <a:t> </a:t>
                      </a:r>
                      <a:endParaRPr lang="fi-FI" sz="900">
                        <a:effectLst/>
                        <a:latin typeface="Arial" panose="020B0604020202020204" pitchFamily="34" charset="0"/>
                        <a:ea typeface="Calibri" panose="020F0502020204030204" pitchFamily="34" charset="0"/>
                      </a:endParaRPr>
                    </a:p>
                  </a:txBody>
                  <a:tcPr marL="57433" marR="57433" marT="0" marB="0"/>
                </a:tc>
                <a:tc>
                  <a:txBody>
                    <a:bodyPr/>
                    <a:lstStyle/>
                    <a:p>
                      <a:pPr algn="l">
                        <a:lnSpc>
                          <a:spcPct val="107000"/>
                        </a:lnSpc>
                        <a:spcAft>
                          <a:spcPts val="800"/>
                        </a:spcAft>
                      </a:pPr>
                      <a:r>
                        <a:rPr lang="fi-FI" sz="900" dirty="0">
                          <a:effectLst/>
                        </a:rPr>
                        <a:t> </a:t>
                      </a:r>
                      <a:endParaRPr lang="fi-FI" sz="900" dirty="0">
                        <a:effectLst/>
                        <a:latin typeface="Arial" panose="020B0604020202020204" pitchFamily="34" charset="0"/>
                        <a:ea typeface="Calibri" panose="020F0502020204030204" pitchFamily="34" charset="0"/>
                      </a:endParaRPr>
                    </a:p>
                  </a:txBody>
                  <a:tcPr marL="57433" marR="57433" marT="0" marB="0"/>
                </a:tc>
                <a:tc>
                  <a:txBody>
                    <a:bodyPr/>
                    <a:lstStyle/>
                    <a:p>
                      <a:pPr algn="l">
                        <a:lnSpc>
                          <a:spcPct val="107000"/>
                        </a:lnSpc>
                        <a:spcAft>
                          <a:spcPts val="800"/>
                        </a:spcAft>
                      </a:pPr>
                      <a:r>
                        <a:rPr lang="fi-FI" sz="900" dirty="0">
                          <a:effectLst/>
                        </a:rPr>
                        <a:t> </a:t>
                      </a:r>
                      <a:endParaRPr lang="fi-FI" sz="900" dirty="0">
                        <a:effectLst/>
                        <a:latin typeface="Arial" panose="020B0604020202020204" pitchFamily="34" charset="0"/>
                        <a:ea typeface="Calibri" panose="020F0502020204030204" pitchFamily="34" charset="0"/>
                      </a:endParaRPr>
                    </a:p>
                  </a:txBody>
                  <a:tcPr marL="57433" marR="57433" marT="0" marB="0"/>
                </a:tc>
              </a:tr>
            </a:tbl>
          </a:graphicData>
        </a:graphic>
      </p:graphicFrame>
      <p:pic>
        <p:nvPicPr>
          <p:cNvPr id="5" name="Kuva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74543" y="0"/>
            <a:ext cx="2520280" cy="432514"/>
          </a:xfrm>
          <a:prstGeom prst="rect">
            <a:avLst/>
          </a:prstGeom>
          <a:noFill/>
          <a:ln>
            <a:noFill/>
          </a:ln>
        </p:spPr>
      </p:pic>
    </p:spTree>
    <p:extLst>
      <p:ext uri="{BB962C8B-B14F-4D97-AF65-F5344CB8AC3E}">
        <p14:creationId xmlns:p14="http://schemas.microsoft.com/office/powerpoint/2010/main" val="8683778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z="2400" b="1" dirty="0" smtClean="0">
                <a:latin typeface="+mn-lt"/>
              </a:rPr>
              <a:t>II Parempi arki –hanke/ nimeämispyynnöt:</a:t>
            </a:r>
            <a:r>
              <a:rPr lang="fi-FI" dirty="0" smtClean="0"/>
              <a:t/>
            </a:r>
            <a:br>
              <a:rPr lang="fi-FI" dirty="0" smtClean="0"/>
            </a:br>
            <a:endParaRPr lang="fi-FI" dirty="0"/>
          </a:p>
        </p:txBody>
      </p:sp>
      <p:sp>
        <p:nvSpPr>
          <p:cNvPr id="3" name="Sisällön paikkamerkki 2"/>
          <p:cNvSpPr>
            <a:spLocks noGrp="1"/>
          </p:cNvSpPr>
          <p:nvPr>
            <p:ph idx="1"/>
          </p:nvPr>
        </p:nvSpPr>
        <p:spPr>
          <a:xfrm>
            <a:off x="967408" y="2004530"/>
            <a:ext cx="10515600" cy="4351338"/>
          </a:xfrm>
        </p:spPr>
        <p:txBody>
          <a:bodyPr>
            <a:normAutofit/>
          </a:bodyPr>
          <a:lstStyle/>
          <a:p>
            <a:r>
              <a:rPr lang="fi-FI" dirty="0"/>
              <a:t>s</a:t>
            </a:r>
            <a:r>
              <a:rPr lang="fi-FI" dirty="0" smtClean="0"/>
              <a:t>osiaalihuollon ammattilainen tunnistamistyökalutyöryhmään</a:t>
            </a:r>
          </a:p>
          <a:p>
            <a:r>
              <a:rPr lang="fi-FI" dirty="0"/>
              <a:t>k</a:t>
            </a:r>
            <a:r>
              <a:rPr lang="fi-FI" dirty="0" smtClean="0"/>
              <a:t>untaedustaja hankkeen ohjausryhmään</a:t>
            </a:r>
          </a:p>
          <a:p>
            <a:pPr marL="0" indent="0">
              <a:buNone/>
            </a:pPr>
            <a:r>
              <a:rPr lang="fi-FI" dirty="0" smtClean="0"/>
              <a:t>Toukokuun aikana tiedot pyydetty SONet </a:t>
            </a:r>
            <a:r>
              <a:rPr lang="fi-FI" dirty="0" err="1" smtClean="0"/>
              <a:t>BOTNIAsta</a:t>
            </a:r>
            <a:r>
              <a:rPr lang="fi-FI" dirty="0" smtClean="0"/>
              <a:t> Carita </a:t>
            </a:r>
            <a:r>
              <a:rPr lang="fi-FI" dirty="0" err="1" smtClean="0"/>
              <a:t>Liljamolle</a:t>
            </a:r>
            <a:endParaRPr lang="fi-FI" dirty="0"/>
          </a:p>
        </p:txBody>
      </p:sp>
      <p:pic>
        <p:nvPicPr>
          <p:cNvPr id="4" name="Kuva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75720" y="5535728"/>
            <a:ext cx="2520280" cy="432514"/>
          </a:xfrm>
          <a:prstGeom prst="rect">
            <a:avLst/>
          </a:prstGeom>
          <a:noFill/>
          <a:ln>
            <a:noFill/>
          </a:ln>
        </p:spPr>
      </p:pic>
    </p:spTree>
    <p:extLst>
      <p:ext uri="{BB962C8B-B14F-4D97-AF65-F5344CB8AC3E}">
        <p14:creationId xmlns:p14="http://schemas.microsoft.com/office/powerpoint/2010/main" val="15139224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92156" y="365125"/>
            <a:ext cx="11161644" cy="370371"/>
          </a:xfrm>
        </p:spPr>
        <p:txBody>
          <a:bodyPr>
            <a:normAutofit/>
          </a:bodyPr>
          <a:lstStyle/>
          <a:p>
            <a:r>
              <a:rPr lang="fi-FI" sz="2000" b="1" dirty="0" smtClean="0">
                <a:latin typeface="+mn-lt"/>
              </a:rPr>
              <a:t>III  Kokemusosaaja –hanke (RAY)</a:t>
            </a:r>
            <a:endParaRPr lang="fi-FI" sz="2000" b="1" dirty="0">
              <a:latin typeface="+mn-lt"/>
            </a:endParaRPr>
          </a:p>
        </p:txBody>
      </p:sp>
      <p:sp>
        <p:nvSpPr>
          <p:cNvPr id="3" name="Sisällön paikkamerkki 2"/>
          <p:cNvSpPr>
            <a:spLocks noGrp="1"/>
          </p:cNvSpPr>
          <p:nvPr>
            <p:ph idx="1"/>
          </p:nvPr>
        </p:nvSpPr>
        <p:spPr>
          <a:xfrm>
            <a:off x="192156" y="665922"/>
            <a:ext cx="10515600" cy="5441467"/>
          </a:xfrm>
        </p:spPr>
        <p:txBody>
          <a:bodyPr>
            <a:normAutofit fontScale="55000" lnSpcReduction="20000"/>
          </a:bodyPr>
          <a:lstStyle/>
          <a:p>
            <a:pPr marL="0" lvl="0" indent="0" eaLnBrk="0" fontAlgn="base" hangingPunct="0">
              <a:lnSpc>
                <a:spcPct val="100000"/>
              </a:lnSpc>
              <a:spcBef>
                <a:spcPct val="0"/>
              </a:spcBef>
              <a:spcAft>
                <a:spcPct val="0"/>
              </a:spcAft>
              <a:buNone/>
            </a:pPr>
            <a:endParaRPr kumimoji="0" lang="fi-FI" altLang="fi-FI" sz="1800" b="0" i="0" u="none" strike="noStrike" cap="none" normalizeH="0" baseline="0" dirty="0" smtClean="0">
              <a:ln>
                <a:noFill/>
              </a:ln>
              <a:solidFill>
                <a:schemeClr val="tx1"/>
              </a:solidFill>
              <a:effectLst/>
              <a:latin typeface="Arial" panose="020B0604020202020204" pitchFamily="34" charset="0"/>
            </a:endParaRPr>
          </a:p>
          <a:p>
            <a:pPr eaLnBrk="0" fontAlgn="base" hangingPunct="0">
              <a:lnSpc>
                <a:spcPct val="100000"/>
              </a:lnSpc>
              <a:spcBef>
                <a:spcPct val="0"/>
              </a:spcBef>
              <a:spcAft>
                <a:spcPct val="0"/>
              </a:spcAft>
            </a:pPr>
            <a:r>
              <a:rPr kumimoji="0" lang="fi-FI" altLang="fi-FI"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Hankkeen tarkoituksena on kuntien/julkisen sektorin ja järjestöjen yhteistyön avulla vahvistaa kokemusosaajatoiminnan asemaa, </a:t>
            </a:r>
            <a:r>
              <a:rPr kumimoji="0" lang="fi-FI" altLang="fi-FI"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vahvistaa </a:t>
            </a:r>
            <a:r>
              <a:rPr kumimoji="0" lang="fi-FI" altLang="fi-FI" b="0" i="0" u="none" strike="noStrike" cap="none" normalizeH="0" baseline="0" dirty="0" err="1" smtClean="0">
                <a:ln>
                  <a:noFill/>
                </a:ln>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sosiaali</a:t>
            </a:r>
            <a:r>
              <a:rPr kumimoji="0" lang="fi-FI" altLang="fi-FI"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ja terveyspalveluiden asiakaslähtöisyyttä sekä edistää kansalaisten osallistumista palveluiden kehittämiseen ja toteuttamiseen. </a:t>
            </a:r>
          </a:p>
          <a:p>
            <a:pPr eaLnBrk="0" fontAlgn="base" hangingPunct="0">
              <a:lnSpc>
                <a:spcPct val="100000"/>
              </a:lnSpc>
              <a:spcBef>
                <a:spcPct val="0"/>
              </a:spcBef>
              <a:spcAft>
                <a:spcPct val="0"/>
              </a:spcAft>
            </a:pPr>
            <a:r>
              <a:rPr kumimoji="0" lang="fi-FI" altLang="fi-FI"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Verkostokehittäminen ja toiminnan kehittäminen tapahtuu alueellisessa yhteistyössä Etelä-Pohjanmaalla, </a:t>
            </a:r>
            <a:r>
              <a:rPr kumimoji="0" lang="fi-FI" altLang="fi-FI" b="0" i="0" u="none" strike="noStrike" cap="none" normalizeH="0" baseline="0" dirty="0" err="1" smtClean="0">
                <a:ln>
                  <a:noFill/>
                </a:ln>
                <a:solidFill>
                  <a:srgbClr val="000000"/>
                </a:solidFill>
                <a:effectLst/>
                <a:latin typeface="Arial" panose="020B0604020202020204" pitchFamily="34" charset="0"/>
                <a:ea typeface="Calibri" panose="020F0502020204030204" pitchFamily="34" charset="0"/>
                <a:cs typeface="Times New Roman" panose="02020603050405020304" pitchFamily="18" charset="0"/>
              </a:rPr>
              <a:t>Keski</a:t>
            </a:r>
            <a:r>
              <a:rPr kumimoji="0" lang="fi-FI" altLang="fi-FI"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-Pohjanmaalla ja Pohjanmaalla Seinäjoen, Kokkolan ja Vaasan seudun järjestökeskusten koordinoimana kaksikielisesti.</a:t>
            </a:r>
          </a:p>
          <a:p>
            <a:pPr eaLnBrk="0" fontAlgn="base" hangingPunct="0">
              <a:lnSpc>
                <a:spcPct val="100000"/>
              </a:lnSpc>
              <a:spcBef>
                <a:spcPct val="0"/>
              </a:spcBef>
              <a:spcAft>
                <a:spcPct val="0"/>
              </a:spcAft>
            </a:pPr>
            <a:endParaRPr kumimoji="0" lang="fi-FI" altLang="fi-FI" sz="1800" b="0" i="0" u="none" strike="noStrike" cap="none" normalizeH="0" baseline="0" dirty="0" smtClean="0">
              <a:ln>
                <a:noFill/>
              </a:ln>
              <a:solidFill>
                <a:schemeClr val="tx1"/>
              </a:solidFill>
              <a:effectLst/>
              <a:latin typeface="Arial" panose="020B0604020202020204" pitchFamily="34" charset="0"/>
            </a:endParaRPr>
          </a:p>
          <a:p>
            <a:pPr marL="0" lvl="0" indent="0" eaLnBrk="0" fontAlgn="base" hangingPunct="0">
              <a:lnSpc>
                <a:spcPct val="100000"/>
              </a:lnSpc>
              <a:spcBef>
                <a:spcPct val="0"/>
              </a:spcBef>
              <a:spcAft>
                <a:spcPct val="0"/>
              </a:spcAft>
              <a:buNone/>
            </a:pPr>
            <a:r>
              <a:rPr kumimoji="0" lang="fi-FI" altLang="fi-FI"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Tavoitteena on:</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a:p>
            <a:pPr marL="514350" lvl="0" indent="-514350" eaLnBrk="0" fontAlgn="base" hangingPunct="0">
              <a:lnSpc>
                <a:spcPct val="100000"/>
              </a:lnSpc>
              <a:spcBef>
                <a:spcPct val="0"/>
              </a:spcBef>
              <a:spcAft>
                <a:spcPct val="0"/>
              </a:spcAft>
              <a:buFont typeface="+mj-lt"/>
              <a:buAutoNum type="arabicPeriod"/>
            </a:pPr>
            <a:r>
              <a:rPr kumimoji="0" lang="fi-FI" altLang="fi-FI"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Koordinoida kokemusosaajatoimintaa alueellisesti ja ottaa haltuun sen juurruttamisen edellyttämät käytännöt</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a:p>
            <a:pPr marL="514350" lvl="0" indent="-514350" eaLnBrk="0" fontAlgn="base" hangingPunct="0">
              <a:lnSpc>
                <a:spcPct val="100000"/>
              </a:lnSpc>
              <a:spcBef>
                <a:spcPct val="0"/>
              </a:spcBef>
              <a:spcAft>
                <a:spcPct val="0"/>
              </a:spcAft>
              <a:buFont typeface="+mj-lt"/>
              <a:buAutoNum type="arabicPeriod"/>
            </a:pPr>
            <a:r>
              <a:rPr kumimoji="0" lang="fi-FI" altLang="fi-FI"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Ottaa käyttöön kokemusosaajien toiminnassa uusia yhteistyötapoja </a:t>
            </a:r>
            <a:r>
              <a:rPr kumimoji="0" lang="fi-FI" altLang="fi-FI" b="0" i="0" u="none" strike="noStrike" cap="none" normalizeH="0" baseline="0" dirty="0" err="1"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sosiaali</a:t>
            </a:r>
            <a:r>
              <a:rPr kumimoji="0" lang="fi-FI" altLang="fi-FI"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ja terveydenhuollon ammattilaisten, oppilaitosten ja järjestöjen kanssa sekä palveluiden suunnittelussa</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a:p>
            <a:pPr marL="514350" lvl="0" indent="-514350" eaLnBrk="0" fontAlgn="base" hangingPunct="0">
              <a:lnSpc>
                <a:spcPct val="100000"/>
              </a:lnSpc>
              <a:spcBef>
                <a:spcPct val="0"/>
              </a:spcBef>
              <a:spcAft>
                <a:spcPct val="0"/>
              </a:spcAft>
              <a:buFont typeface="+mj-lt"/>
              <a:buAutoNum type="arabicPeriod"/>
            </a:pPr>
            <a:r>
              <a:rPr kumimoji="0" lang="fi-FI" altLang="fi-FI"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Kehittää järjestöjen ja julkisen sektorin yhteistyön avulla kokemusosaamisen käyttöä sekä löytää uusia yhteistyötapoja toimintaprosessien ja palveluiden kehittämiseen </a:t>
            </a:r>
            <a:endParaRPr kumimoji="0" lang="fi-FI" altLang="fi-FI" sz="1800" b="0" i="0" u="none" strike="noStrike" cap="none" normalizeH="0" baseline="0" dirty="0" smtClean="0">
              <a:ln>
                <a:noFill/>
              </a:ln>
              <a:solidFill>
                <a:schemeClr val="tx1"/>
              </a:solidFill>
              <a:effectLst/>
              <a:latin typeface="Arial" panose="020B0604020202020204" pitchFamily="34" charset="0"/>
            </a:endParaRPr>
          </a:p>
          <a:p>
            <a:pPr marL="514350" lvl="0" indent="-514350" eaLnBrk="0" fontAlgn="base" hangingPunct="0">
              <a:lnSpc>
                <a:spcPct val="100000"/>
              </a:lnSpc>
              <a:spcBef>
                <a:spcPct val="0"/>
              </a:spcBef>
              <a:spcAft>
                <a:spcPct val="0"/>
              </a:spcAft>
              <a:buFont typeface="+mj-lt"/>
              <a:buAutoNum type="arabicPeriod"/>
            </a:pPr>
            <a:r>
              <a:rPr kumimoji="0" lang="fi-FI" altLang="fi-FI"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Hyödyntää alueellista verkostoitumista kehittämisessä ja hyvien käytäntöjen jakamisessa </a:t>
            </a:r>
            <a:r>
              <a:rPr kumimoji="0" lang="fi-FI" altLang="fi-FI" b="0" i="0" u="none" strike="noStrike" cap="none" normalizeH="0" baseline="0" dirty="0" err="1"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Keski</a:t>
            </a:r>
            <a:r>
              <a:rPr kumimoji="0" lang="fi-FI" altLang="fi-FI"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-Pohjanmaan, Etelä-Pohjanmaan, Pohjanmaan järjestökeskusten ja heidän julkisen sektorin yhteistyökumppaneittensa kesken</a:t>
            </a:r>
          </a:p>
          <a:p>
            <a:pPr marL="514350" lvl="0" indent="-514350" eaLnBrk="0" fontAlgn="base" hangingPunct="0">
              <a:lnSpc>
                <a:spcPct val="100000"/>
              </a:lnSpc>
              <a:spcBef>
                <a:spcPct val="0"/>
              </a:spcBef>
              <a:spcAft>
                <a:spcPct val="0"/>
              </a:spcAft>
              <a:buFont typeface="+mj-lt"/>
              <a:buAutoNum type="arabicPeriod"/>
            </a:pPr>
            <a:endParaRPr kumimoji="0" lang="fi-FI" altLang="fi-FI" sz="1800" b="0" i="0" u="none" strike="noStrike" cap="none" normalizeH="0" baseline="0" dirty="0" smtClean="0">
              <a:ln>
                <a:noFill/>
              </a:ln>
              <a:solidFill>
                <a:schemeClr val="tx1"/>
              </a:solidFill>
              <a:effectLst/>
              <a:latin typeface="Arial" panose="020B0604020202020204" pitchFamily="34" charset="0"/>
            </a:endParaRPr>
          </a:p>
          <a:p>
            <a:pPr eaLnBrk="0" fontAlgn="base" hangingPunct="0">
              <a:lnSpc>
                <a:spcPct val="100000"/>
              </a:lnSpc>
              <a:spcBef>
                <a:spcPct val="0"/>
              </a:spcBef>
              <a:spcAft>
                <a:spcPct val="0"/>
              </a:spcAft>
            </a:pPr>
            <a:r>
              <a:rPr lang="fi-FI" altLang="fi-FI" sz="3200" dirty="0">
                <a:ea typeface="Calibri" panose="020F0502020204030204" pitchFamily="34" charset="0"/>
                <a:cs typeface="Times New Roman" panose="02020603050405020304" pitchFamily="18" charset="0"/>
              </a:rPr>
              <a:t>Keskuskaupungeilla rooli ja mahdollisuus tehdä yhteistyötä ja saada uusia työkäytäntöjä. </a:t>
            </a:r>
          </a:p>
          <a:p>
            <a:pPr eaLnBrk="0" fontAlgn="base" hangingPunct="0">
              <a:lnSpc>
                <a:spcPct val="100000"/>
              </a:lnSpc>
              <a:spcBef>
                <a:spcPct val="0"/>
              </a:spcBef>
              <a:spcAft>
                <a:spcPct val="0"/>
              </a:spcAft>
            </a:pPr>
            <a:r>
              <a:rPr lang="fi-FI" altLang="fi-FI" sz="3200" dirty="0">
                <a:ea typeface="Calibri" panose="020F0502020204030204" pitchFamily="34" charset="0"/>
                <a:cs typeface="Times New Roman" panose="02020603050405020304" pitchFamily="18" charset="0"/>
              </a:rPr>
              <a:t>Järjestöjen kautta yhteistyömahdollisuus voi periaatteessa olla missä kunnassa vaan. </a:t>
            </a:r>
            <a:endParaRPr lang="fi-FI" altLang="fi-FI" sz="3200" dirty="0" smtClean="0">
              <a:ea typeface="Calibri" panose="020F0502020204030204" pitchFamily="34" charset="0"/>
              <a:cs typeface="Times New Roman" panose="02020603050405020304" pitchFamily="18" charset="0"/>
            </a:endParaRPr>
          </a:p>
          <a:p>
            <a:pPr>
              <a:lnSpc>
                <a:spcPct val="120000"/>
              </a:lnSpc>
            </a:pPr>
            <a:r>
              <a:rPr lang="fi-FI" altLang="fi-FI" sz="3200" dirty="0">
                <a:ea typeface="Calibri" panose="020F0502020204030204" pitchFamily="34" charset="0"/>
                <a:cs typeface="Times New Roman" panose="02020603050405020304" pitchFamily="18" charset="0"/>
              </a:rPr>
              <a:t>Kolmen pohjalaismaakunnan järjestökeskuskusten toimintaperinteeseen kuuluu keskinäinen yhteistyö. </a:t>
            </a:r>
          </a:p>
          <a:p>
            <a:pPr>
              <a:lnSpc>
                <a:spcPct val="120000"/>
              </a:lnSpc>
            </a:pPr>
            <a:r>
              <a:rPr lang="fi-FI" altLang="fi-FI" sz="3200" dirty="0">
                <a:ea typeface="Calibri" panose="020F0502020204030204" pitchFamily="34" charset="0"/>
                <a:cs typeface="Times New Roman" panose="02020603050405020304" pitchFamily="18" charset="0"/>
              </a:rPr>
              <a:t>Yhdistetään järjestökeskusten voimavarat yhteisessä hankkeessa ja kehitetään hyviä käytäntöjä myös </a:t>
            </a:r>
            <a:r>
              <a:rPr lang="fi-FI" altLang="fi-FI" sz="3200" dirty="0" smtClean="0">
                <a:ea typeface="Calibri" panose="020F0502020204030204" pitchFamily="34" charset="0"/>
                <a:cs typeface="Times New Roman" panose="02020603050405020304" pitchFamily="18" charset="0"/>
              </a:rPr>
              <a:t>niiden</a:t>
            </a:r>
            <a:endParaRPr lang="fi-FI" altLang="fi-FI" sz="3200" dirty="0">
              <a:ea typeface="Calibri" panose="020F0502020204030204" pitchFamily="34" charset="0"/>
              <a:cs typeface="Times New Roman" panose="02020603050405020304" pitchFamily="18" charset="0"/>
            </a:endParaRPr>
          </a:p>
          <a:p>
            <a:pPr marL="0" indent="0">
              <a:lnSpc>
                <a:spcPct val="120000"/>
              </a:lnSpc>
              <a:buNone/>
            </a:pPr>
            <a:r>
              <a:rPr lang="fi-FI" altLang="fi-FI" sz="3200" dirty="0" smtClean="0">
                <a:ea typeface="Calibri" panose="020F0502020204030204" pitchFamily="34" charset="0"/>
                <a:cs typeface="Times New Roman" panose="02020603050405020304" pitchFamily="18" charset="0"/>
              </a:rPr>
              <a:t>    kokemustenvaihdon </a:t>
            </a:r>
            <a:r>
              <a:rPr lang="fi-FI" altLang="fi-FI" sz="3200" dirty="0">
                <a:ea typeface="Calibri" panose="020F0502020204030204" pitchFamily="34" charset="0"/>
                <a:cs typeface="Times New Roman" panose="02020603050405020304" pitchFamily="18" charset="0"/>
              </a:rPr>
              <a:t>avulla kokemusosaamisen juurruttamiseksi ja kehittämiseksi. </a:t>
            </a:r>
          </a:p>
          <a:p>
            <a:pPr>
              <a:lnSpc>
                <a:spcPct val="120000"/>
              </a:lnSpc>
            </a:pPr>
            <a:r>
              <a:rPr lang="fi-FI" altLang="fi-FI" sz="3200" dirty="0">
                <a:ea typeface="Calibri" panose="020F0502020204030204" pitchFamily="34" charset="0"/>
                <a:cs typeface="Times New Roman" panose="02020603050405020304" pitchFamily="18" charset="0"/>
              </a:rPr>
              <a:t>Tavoitteena on järjestöjen ja kuntien yhteistyön vahvistaminen näiden yhteisiin tarpeisiin </a:t>
            </a:r>
            <a:r>
              <a:rPr lang="fi-FI" altLang="fi-FI" sz="3200" dirty="0" smtClean="0">
                <a:ea typeface="Calibri" panose="020F0502020204030204" pitchFamily="34" charset="0"/>
                <a:cs typeface="Times New Roman" panose="02020603050405020304" pitchFamily="18" charset="0"/>
              </a:rPr>
              <a:t>vastaamiseksi.</a:t>
            </a:r>
            <a:endParaRPr lang="fi-FI" altLang="fi-FI" sz="3200" dirty="0">
              <a:ea typeface="Calibri" panose="020F0502020204030204" pitchFamily="34" charset="0"/>
              <a:cs typeface="Times New Roman" panose="02020603050405020304" pitchFamily="18" charset="0"/>
            </a:endParaRPr>
          </a:p>
          <a:p>
            <a:pPr marL="0" lvl="0" indent="0" eaLnBrk="0" fontAlgn="base" hangingPunct="0">
              <a:lnSpc>
                <a:spcPct val="100000"/>
              </a:lnSpc>
              <a:spcBef>
                <a:spcPct val="0"/>
              </a:spcBef>
              <a:spcAft>
                <a:spcPct val="0"/>
              </a:spcAft>
              <a:buNone/>
            </a:pPr>
            <a:endParaRPr lang="fi-FI" altLang="fi-FI" sz="3200" dirty="0">
              <a:ea typeface="Calibri" panose="020F0502020204030204" pitchFamily="34" charset="0"/>
              <a:cs typeface="Times New Roman" panose="02020603050405020304" pitchFamily="18" charset="0"/>
            </a:endParaRPr>
          </a:p>
          <a:p>
            <a:pPr marL="0" lvl="0" indent="0" eaLnBrk="0" fontAlgn="base" hangingPunct="0">
              <a:lnSpc>
                <a:spcPct val="100000"/>
              </a:lnSpc>
              <a:spcBef>
                <a:spcPct val="0"/>
              </a:spcBef>
              <a:spcAft>
                <a:spcPct val="0"/>
              </a:spcAft>
              <a:buNone/>
            </a:pPr>
            <a:endParaRPr kumimoji="0" lang="fi-FI" altLang="fi-FI" sz="4400" b="0" i="0" u="none" strike="noStrike" cap="none" normalizeH="0" baseline="0" dirty="0" smtClean="0">
              <a:ln>
                <a:noFill/>
              </a:ln>
              <a:solidFill>
                <a:schemeClr val="tx1"/>
              </a:solidFill>
              <a:effectLst/>
              <a:latin typeface="Arial" panose="020B0604020202020204" pitchFamily="34" charset="0"/>
            </a:endParaRPr>
          </a:p>
          <a:p>
            <a:endParaRPr lang="fi-FI" dirty="0"/>
          </a:p>
        </p:txBody>
      </p:sp>
      <p:pic>
        <p:nvPicPr>
          <p:cNvPr id="4" name="Sisällön paikkamerkki 4"/>
          <p:cNvPicPr>
            <a:picLock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35104" y="6266863"/>
            <a:ext cx="1812262" cy="282646"/>
          </a:xfrm>
          <a:prstGeom prst="rect">
            <a:avLst/>
          </a:prstGeom>
          <a:noFill/>
          <a:ln>
            <a:noFill/>
          </a:ln>
        </p:spPr>
      </p:pic>
    </p:spTree>
    <p:extLst>
      <p:ext uri="{BB962C8B-B14F-4D97-AF65-F5344CB8AC3E}">
        <p14:creationId xmlns:p14="http://schemas.microsoft.com/office/powerpoint/2010/main" val="21901957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1235</Words>
  <Application>Microsoft Office PowerPoint</Application>
  <PresentationFormat>Laajakuva</PresentationFormat>
  <Paragraphs>128</Paragraphs>
  <Slides>10</Slides>
  <Notes>0</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10</vt:i4>
      </vt:variant>
    </vt:vector>
  </HeadingPairs>
  <TitlesOfParts>
    <vt:vector size="15" baseType="lpstr">
      <vt:lpstr>Arial</vt:lpstr>
      <vt:lpstr>Calibri</vt:lpstr>
      <vt:lpstr>Calibri Light</vt:lpstr>
      <vt:lpstr>Times New Roman</vt:lpstr>
      <vt:lpstr>Office-teema</vt:lpstr>
      <vt:lpstr>SONet BOTNIAn EP:n alueellinen ohjausryhmä 25.5.2015</vt:lpstr>
      <vt:lpstr>SONet BOTNIA 2013-2014- EP:n toiminnan palaute:</vt:lpstr>
      <vt:lpstr>I Uusi sosiaalialan osaamiskeskusten valmistelema hankekokonaisuus ”Kestävää kasvua ja työtä 2014-2020” (Suomen rakennerahasto-ohjelman sosiaalinen osallisuus osioon)</vt:lpstr>
      <vt:lpstr>Taustaa hankkeen kohdentamiselle:  </vt:lpstr>
      <vt:lpstr>Hankkeen kohderyhmät: </vt:lpstr>
      <vt:lpstr>Hankkeen koordinointi:</vt:lpstr>
      <vt:lpstr>PowerPoint-esitys</vt:lpstr>
      <vt:lpstr>II Parempi arki –hanke/ nimeämispyynnöt: </vt:lpstr>
      <vt:lpstr>III  Kokemusosaaja –hanke (RAY)</vt:lpstr>
      <vt:lpstr>Kokemusosaaja –hanke (RAY):</vt:lpstr>
    </vt:vector>
  </TitlesOfParts>
  <Company>Seinäjoen koulutuskuntayhtymä</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Saarijärvi, Anne</dc:creator>
  <cp:lastModifiedBy>Saarijärvi, Anne</cp:lastModifiedBy>
  <cp:revision>9</cp:revision>
  <dcterms:created xsi:type="dcterms:W3CDTF">2015-05-22T05:51:26Z</dcterms:created>
  <dcterms:modified xsi:type="dcterms:W3CDTF">2015-06-22T10:55:50Z</dcterms:modified>
</cp:coreProperties>
</file>