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1" r:id="rId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6" d="100"/>
          <a:sy n="76" d="100"/>
        </p:scale>
        <p:origin x="-90" y="-10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4097416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1906643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103814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93614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 napsautt.</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401135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072A4DA5-CD5F-4DCB-8AAC-46EABF23813C}" type="datetimeFigureOut">
              <a:rPr lang="fi-FI" smtClean="0"/>
              <a:pPr/>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203576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 napsautt.</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072A4DA5-CD5F-4DCB-8AAC-46EABF23813C}" type="datetimeFigureOut">
              <a:rPr lang="fi-FI" smtClean="0"/>
              <a:pPr/>
              <a:t>5.6.2015</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29144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072A4DA5-CD5F-4DCB-8AAC-46EABF23813C}" type="datetimeFigureOut">
              <a:rPr lang="fi-FI" smtClean="0"/>
              <a:pPr/>
              <a:t>5.6.2015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3251424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72A4DA5-CD5F-4DCB-8AAC-46EABF23813C}" type="datetimeFigureOut">
              <a:rPr lang="fi-FI" smtClean="0"/>
              <a:pPr/>
              <a:t>5.6.2015</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185885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72A4DA5-CD5F-4DCB-8AAC-46EABF23813C}" type="datetimeFigureOut">
              <a:rPr lang="fi-FI" smtClean="0"/>
              <a:pPr/>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304079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 napsautt.</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072A4DA5-CD5F-4DCB-8AAC-46EABF23813C}" type="datetimeFigureOut">
              <a:rPr lang="fi-FI" smtClean="0"/>
              <a:pPr/>
              <a:t>5.6.2015</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306096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A4DA5-CD5F-4DCB-8AAC-46EABF23813C}" type="datetimeFigureOut">
              <a:rPr lang="fi-FI" smtClean="0"/>
              <a:pPr/>
              <a:t>5.6.2015</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60C04-58A8-49AA-A448-039942227A3F}" type="slidenum">
              <a:rPr lang="fi-FI" smtClean="0"/>
              <a:pPr/>
              <a:t>‹#›</a:t>
            </a:fld>
            <a:endParaRPr lang="fi-FI"/>
          </a:p>
        </p:txBody>
      </p:sp>
    </p:spTree>
    <p:extLst>
      <p:ext uri="{BB962C8B-B14F-4D97-AF65-F5344CB8AC3E}">
        <p14:creationId xmlns="" xmlns:p14="http://schemas.microsoft.com/office/powerpoint/2010/main" val="53873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fi-FI" dirty="0" smtClean="0"/>
              <a:t>SONet </a:t>
            </a:r>
            <a:r>
              <a:rPr lang="fi-FI" dirty="0" err="1" smtClean="0"/>
              <a:t>BOTNIAn</a:t>
            </a:r>
            <a:r>
              <a:rPr lang="fi-FI" dirty="0" smtClean="0"/>
              <a:t> </a:t>
            </a:r>
            <a:r>
              <a:rPr lang="fi-FI" dirty="0" smtClean="0"/>
              <a:t>alueellinen </a:t>
            </a:r>
            <a:r>
              <a:rPr lang="fi-FI" dirty="0" smtClean="0"/>
              <a:t>ohjausryhmä 25.5.2015</a:t>
            </a:r>
            <a:endParaRPr lang="fi-FI" dirty="0"/>
          </a:p>
        </p:txBody>
      </p:sp>
      <p:sp>
        <p:nvSpPr>
          <p:cNvPr id="3" name="Alaotsikko 2"/>
          <p:cNvSpPr>
            <a:spLocks noGrp="1"/>
          </p:cNvSpPr>
          <p:nvPr>
            <p:ph type="subTitle" idx="1"/>
          </p:nvPr>
        </p:nvSpPr>
        <p:spPr/>
        <p:txBody>
          <a:bodyPr/>
          <a:lstStyle/>
          <a:p>
            <a:r>
              <a:rPr lang="fi-FI" dirty="0" smtClean="0"/>
              <a:t>Laatija: Anne </a:t>
            </a:r>
            <a:r>
              <a:rPr lang="fi-FI" dirty="0" smtClean="0"/>
              <a:t>Saarijärvi</a:t>
            </a:r>
          </a:p>
          <a:p>
            <a:r>
              <a:rPr lang="fi-FI" dirty="0" smtClean="0"/>
              <a:t>kehittämissuunnittelija</a:t>
            </a:r>
            <a:endParaRPr lang="fi-FI" dirty="0"/>
          </a:p>
        </p:txBody>
      </p:sp>
      <p:pic>
        <p:nvPicPr>
          <p:cNvPr id="4" name="Kuva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738639" y="4825286"/>
            <a:ext cx="2520280" cy="432514"/>
          </a:xfrm>
          <a:prstGeom prst="rect">
            <a:avLst/>
          </a:prstGeom>
          <a:noFill/>
          <a:ln>
            <a:noFill/>
          </a:ln>
        </p:spPr>
      </p:pic>
    </p:spTree>
    <p:extLst>
      <p:ext uri="{BB962C8B-B14F-4D97-AF65-F5344CB8AC3E}">
        <p14:creationId xmlns="" xmlns:p14="http://schemas.microsoft.com/office/powerpoint/2010/main" val="2231752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0" y="365125"/>
            <a:ext cx="11353800" cy="1325563"/>
          </a:xfrm>
        </p:spPr>
        <p:txBody>
          <a:bodyPr>
            <a:normAutofit/>
          </a:bodyPr>
          <a:lstStyle/>
          <a:p>
            <a:r>
              <a:rPr lang="fi-FI" sz="2400" b="1" dirty="0" smtClean="0">
                <a:latin typeface="+mn-lt"/>
              </a:rPr>
              <a:t>Sosiaalialan osaamiskeskusten hankekokonaisuus ”Kestävää kasvua ja työtä 2014-2020”</a:t>
            </a:r>
            <a:br>
              <a:rPr lang="fi-FI" sz="2400" b="1" dirty="0" smtClean="0">
                <a:latin typeface="+mn-lt"/>
              </a:rPr>
            </a:br>
            <a:r>
              <a:rPr lang="fi-FI" sz="2400" b="1" dirty="0" smtClean="0">
                <a:latin typeface="+mn-lt"/>
              </a:rPr>
              <a:t>(Suomen rakennerahasto-ohjelman sosiaalinen osallisuus osioon)</a:t>
            </a:r>
            <a:endParaRPr lang="fi-FI" sz="2400" b="1" dirty="0">
              <a:latin typeface="+mn-lt"/>
            </a:endParaRPr>
          </a:p>
        </p:txBody>
      </p:sp>
      <p:sp>
        <p:nvSpPr>
          <p:cNvPr id="3" name="Sisällön paikkamerkki 2"/>
          <p:cNvSpPr>
            <a:spLocks noGrp="1"/>
          </p:cNvSpPr>
          <p:nvPr>
            <p:ph idx="1"/>
          </p:nvPr>
        </p:nvSpPr>
        <p:spPr>
          <a:xfrm>
            <a:off x="178904" y="1371600"/>
            <a:ext cx="11174896" cy="4805363"/>
          </a:xfrm>
        </p:spPr>
        <p:txBody>
          <a:bodyPr>
            <a:normAutofit fontScale="62500" lnSpcReduction="20000"/>
          </a:bodyPr>
          <a:lstStyle/>
          <a:p>
            <a:pPr marL="0" indent="0">
              <a:buNone/>
            </a:pPr>
            <a:r>
              <a:rPr lang="fi-FI" dirty="0"/>
              <a:t>Hanke kohdistuu </a:t>
            </a:r>
            <a:r>
              <a:rPr lang="fi-FI" dirty="0" err="1"/>
              <a:t>sosiaali</a:t>
            </a:r>
            <a:r>
              <a:rPr lang="fi-FI" dirty="0"/>
              <a:t>- ja terveysministeriön rahoittamaan sosiaalinen osallisuus ja köyhyyden torjunta –linjaan ja sen alla oleviin toimenpidekokonaisuuksiin: </a:t>
            </a:r>
          </a:p>
          <a:p>
            <a:pPr lvl="0"/>
            <a:r>
              <a:rPr lang="fi-FI" dirty="0"/>
              <a:t>Heikoimmassa työmarkkina-asemassa olevien sosiaalisen osallisuuden tukeminen</a:t>
            </a:r>
          </a:p>
          <a:p>
            <a:pPr lvl="0"/>
            <a:r>
              <a:rPr lang="fi-FI" dirty="0"/>
              <a:t>Nuorten hyvinvoinnin ja aktiivisen osallisuuden tuki</a:t>
            </a:r>
          </a:p>
          <a:p>
            <a:pPr lvl="0"/>
            <a:r>
              <a:rPr lang="fi-FI" dirty="0"/>
              <a:t>Syrjintää ja huono-osaisuutta kokevien väestöryhmien sosiaalisen osallisuuden tukeminen</a:t>
            </a:r>
          </a:p>
          <a:p>
            <a:pPr marL="0" indent="0">
              <a:buNone/>
            </a:pPr>
            <a:endParaRPr lang="fi-FI" dirty="0"/>
          </a:p>
          <a:p>
            <a:r>
              <a:rPr lang="fi-FI" dirty="0"/>
              <a:t>Hankevalmistelun pohjana on laaja ja valtakunnallinen sosiaalialan osaamiskeskusten toimijaverkosto yhteistyökumppaneineen. Sosiaalialan osaamiskeskukset ovat omilla alueillaan tiiviissä yhteistyössä hankkeen toimenpidekokonaisuuksiin liittyvien toimijoiden kanssa (erityisesti aikuissosiaalityö). Hankehaun teemat liittyvät sisällöllisesti myös sosiaalihuollon kentän laajoihin lakiuudistuksiin, erityisesti sosiaalihuoltolain uudistukseen, jossa sosiaalinen kuntoutus, rakenteellinen sosiaalityö ja asiakkaan kokonaisvaltainen auttaminen ovat keskeisessä roolissa. </a:t>
            </a:r>
          </a:p>
          <a:p>
            <a:r>
              <a:rPr lang="fi-FI" dirty="0"/>
              <a:t>Kunnat sosiaalialan osaamiskeskusten lähimpinä yhteistyökumppaneina ovat toivoneet tukea uuden lainsäädännön edellyttämiin toimintatapojen muutoksiin ja tässä hankehaussa ESR-rahoituksen asettamat tavoitteet ja kuntien tavoitteet sosiaalityön työmuotojen kehittämisessä osuvat erityisen hyvin yhteen.</a:t>
            </a:r>
          </a:p>
          <a:p>
            <a:r>
              <a:rPr lang="fi-FI" dirty="0"/>
              <a:t>Aikuissosiaalityön osalta laskennallisen toimeentulotuen maksatuksen siirtäminen kansaneläkelaitokselle yhdessä sosiaalihuoltolain muutoksen kanssa tulee tarjoamaan ennen näkemättömän mahdollisuuden työorientaation muutokseen. Työtapojen muutos tarvitsee tuekseen kuitenkin uusien mallien kokeilemista, mallintamista ja vaikuttavuuden selvittämistä.</a:t>
            </a:r>
          </a:p>
          <a:p>
            <a:endParaRPr lang="fi-FI" dirty="0"/>
          </a:p>
        </p:txBody>
      </p:sp>
      <p:pic>
        <p:nvPicPr>
          <p:cNvPr id="4" name="Kuva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52839" y="237319"/>
            <a:ext cx="2520280" cy="432514"/>
          </a:xfrm>
          <a:prstGeom prst="rect">
            <a:avLst/>
          </a:prstGeom>
          <a:noFill/>
          <a:ln>
            <a:noFill/>
          </a:ln>
        </p:spPr>
      </p:pic>
    </p:spTree>
    <p:extLst>
      <p:ext uri="{BB962C8B-B14F-4D97-AF65-F5344CB8AC3E}">
        <p14:creationId xmlns="" xmlns:p14="http://schemas.microsoft.com/office/powerpoint/2010/main" val="3117759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47261" y="365125"/>
            <a:ext cx="10976113" cy="728179"/>
          </a:xfrm>
        </p:spPr>
        <p:txBody>
          <a:bodyPr>
            <a:normAutofit fontScale="90000"/>
          </a:bodyPr>
          <a:lstStyle/>
          <a:p>
            <a:r>
              <a:rPr lang="fi-FI" sz="3100" b="1" dirty="0">
                <a:latin typeface="+mn-lt"/>
              </a:rPr>
              <a:t>Taustaa hankkeen </a:t>
            </a:r>
            <a:r>
              <a:rPr lang="fi-FI" sz="3100" b="1" dirty="0" smtClean="0">
                <a:latin typeface="+mn-lt"/>
              </a:rPr>
              <a:t>kohdentamiselle: </a:t>
            </a:r>
            <a:r>
              <a:rPr lang="fi-FI" dirty="0">
                <a:latin typeface="+mn-lt"/>
              </a:rPr>
              <a:t/>
            </a:r>
            <a:br>
              <a:rPr lang="fi-FI" dirty="0">
                <a:latin typeface="+mn-lt"/>
              </a:rPr>
            </a:br>
            <a:endParaRPr lang="fi-FI" dirty="0">
              <a:latin typeface="+mn-lt"/>
            </a:endParaRPr>
          </a:p>
        </p:txBody>
      </p:sp>
      <p:sp>
        <p:nvSpPr>
          <p:cNvPr id="3" name="Sisällön paikkamerkki 2"/>
          <p:cNvSpPr>
            <a:spLocks noGrp="1"/>
          </p:cNvSpPr>
          <p:nvPr>
            <p:ph idx="1"/>
          </p:nvPr>
        </p:nvSpPr>
        <p:spPr>
          <a:xfrm>
            <a:off x="188843" y="616226"/>
            <a:ext cx="11164957" cy="5560737"/>
          </a:xfrm>
        </p:spPr>
        <p:txBody>
          <a:bodyPr>
            <a:normAutofit fontScale="62500" lnSpcReduction="20000"/>
          </a:bodyPr>
          <a:lstStyle/>
          <a:p>
            <a:endParaRPr lang="fi-FI" dirty="0"/>
          </a:p>
          <a:p>
            <a:r>
              <a:rPr lang="fi-FI" dirty="0"/>
              <a:t>Hankevalmistelu halutaan kohdentaa kaikkein heikoimmassa työmarkkina-asemassa olevien sekä syrjintää ja huono-osaisuutta kokevien väestöryhmien tukemiseen. Nuorten osalta tämä tarkoittaa keskittymistä niihin nuoriin, joilla sosiaaliset ongelmat ovat hyvin haastavia ja toisaalta aikuisväestön osalta väestöryhmiä, jotka ovat olleet pitkään työmarkkinoiden ulkopuolella. Yhteisiä tekijöitä näille ryhmille ovat usein mm. yksinäisyys, köyhyys, sosiaalisten kontaktien vähäisyys, mielenterveys- ja päihdeongelmat sekä myös heikko osallisuuden kokemus. </a:t>
            </a:r>
          </a:p>
          <a:p>
            <a:r>
              <a:rPr lang="fi-FI" dirty="0"/>
              <a:t>Nuorten osalta yhdyspintoja muuhun palvelujärjestelmään ovat nuorisotyö, työpajat, käynnistyvä Ohjaamo-toiminta sekä oppilaitokset. Tavoitteena on nostaa esiin ja mallintaa sosiaalityön roolia ja uudenlaisia toimintatapoja, jotka huomioivat kaikkein heikoimmassa asemassa olevien nuorten tilanteiden haasteet (mm. kotiin jäävät nuoret, ongelmien ylisukupolvisuus, jälkihuoltonuoret). Nuoria on tuettu ja haettu tuen piiriin mm. etsivän nuorisotyön keinoin, tämä työmuoto tarvitsee rinnalleen myös kohtaavampaa sosiaalityötä niin, että nuorten polut esim. Ohjaamo-rakenteen tarjoamaan tukeen voidaan turvata. Näiden nuorten osalta kokonaisvaltainen tuki on usein myös laaja-alaista yhteistyötä heidän vanhempiensa tukemiseksi. Tähänkin uusi sosiaalihuoltolaki antaa uudenlaisia mahdollisuuksia.</a:t>
            </a:r>
          </a:p>
          <a:p>
            <a:r>
              <a:rPr lang="fi-FI" dirty="0"/>
              <a:t>Hankevalmistelussa tunnistetaan ehkäisevän työn rooli ja ensisijaisuus, mutta kohdentamisella vaativampaan vaiheeseen nuorten elämässä halutaan hyödyntää sosiaalityön osaaminen vaikeissakin elämäntilanteissa tukemisessa. </a:t>
            </a:r>
          </a:p>
          <a:p>
            <a:r>
              <a:rPr lang="fi-FI" dirty="0"/>
              <a:t>Aikuisväestön osalta kohderyhmäksi valikoituu pitkään työelämän ulkopuolella olevat erityisen vaikeasti työllistettävät väestöryhmät. Tämän väestöryhmän kontaktit mihinkään osaan palvelujärjestelmää ovat usein hyvin ohuet ja vähäiset, vaikka oletettavaa sosiaalisen ja terveydellisen tuen tarvetta voi olla paljon. Ryhmän osalta voidaan hyvin puhua ”liian vähän palveluja käyttävistä”. Tämä ohut kontakti palvelujärjestelmään tuleekin usein näkyviin myöhemmin kasautuvina ongelmina ja hankalan elämäntilanteen aiheuttamana raskaana palvelunkäyttönä. Usein tätä väestöryhmää ei pyritä työvoimahallinnon taholta enää aktiivisesti työllistämään, toisaalta sosiaalityö ei myöskään kohtaa heitä, vaan esim. toimeentulotuki hoituu usein laskennallisena ja jatkossa Kelan kautta.  </a:t>
            </a:r>
          </a:p>
          <a:p>
            <a:pPr marL="0" indent="0">
              <a:buNone/>
            </a:pPr>
            <a:endParaRPr lang="fi-FI" dirty="0"/>
          </a:p>
          <a:p>
            <a:endParaRPr lang="fi-FI" dirty="0"/>
          </a:p>
        </p:txBody>
      </p:sp>
      <p:pic>
        <p:nvPicPr>
          <p:cNvPr id="4" name="Kuva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923630" y="6134698"/>
            <a:ext cx="2520280" cy="432514"/>
          </a:xfrm>
          <a:prstGeom prst="rect">
            <a:avLst/>
          </a:prstGeom>
          <a:noFill/>
          <a:ln>
            <a:noFill/>
          </a:ln>
        </p:spPr>
      </p:pic>
    </p:spTree>
    <p:extLst>
      <p:ext uri="{BB962C8B-B14F-4D97-AF65-F5344CB8AC3E}">
        <p14:creationId xmlns="" xmlns:p14="http://schemas.microsoft.com/office/powerpoint/2010/main" val="2736036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5"/>
            <a:ext cx="10515600" cy="430005"/>
          </a:xfrm>
        </p:spPr>
        <p:txBody>
          <a:bodyPr>
            <a:noAutofit/>
          </a:bodyPr>
          <a:lstStyle/>
          <a:p>
            <a:r>
              <a:rPr lang="fi-FI" sz="2800" b="1" dirty="0">
                <a:latin typeface="+mn-lt"/>
              </a:rPr>
              <a:t>Hankkeen kohderyhmät:</a:t>
            </a:r>
            <a:r>
              <a:rPr lang="fi-FI" sz="2800" dirty="0">
                <a:latin typeface="+mn-lt"/>
              </a:rPr>
              <a:t/>
            </a:r>
            <a:br>
              <a:rPr lang="fi-FI" sz="2800" dirty="0">
                <a:latin typeface="+mn-lt"/>
              </a:rPr>
            </a:br>
            <a:endParaRPr lang="fi-FI" sz="2800" dirty="0">
              <a:latin typeface="+mn-lt"/>
            </a:endParaRPr>
          </a:p>
        </p:txBody>
      </p:sp>
      <p:sp>
        <p:nvSpPr>
          <p:cNvPr id="3" name="Sisällön paikkamerkki 2"/>
          <p:cNvSpPr>
            <a:spLocks noGrp="1"/>
          </p:cNvSpPr>
          <p:nvPr>
            <p:ph idx="1"/>
          </p:nvPr>
        </p:nvSpPr>
        <p:spPr>
          <a:xfrm>
            <a:off x="178904" y="566530"/>
            <a:ext cx="11174896" cy="5610433"/>
          </a:xfrm>
        </p:spPr>
        <p:txBody>
          <a:bodyPr>
            <a:normAutofit fontScale="85000" lnSpcReduction="20000"/>
          </a:bodyPr>
          <a:lstStyle/>
          <a:p>
            <a:pPr marL="0" indent="0">
              <a:buNone/>
            </a:pPr>
            <a:endParaRPr lang="fi-FI" dirty="0"/>
          </a:p>
          <a:p>
            <a:r>
              <a:rPr lang="fi-FI" b="1" dirty="0"/>
              <a:t>Teema 1: </a:t>
            </a:r>
            <a:r>
              <a:rPr lang="fi-FI" b="1" u="sng" dirty="0"/>
              <a:t>Nuorten kanssa tehtävän sosiaalityön uudet työtavat </a:t>
            </a:r>
            <a:r>
              <a:rPr lang="fi-FI" b="1" dirty="0"/>
              <a:t>--&gt; tukea tarvitsevien nuorten tavoittaminen, jalkautuva työote, sosiaalityön rooli yhteistyössä nuorisotyön ja mm. ohjaamo-rakenteen kanssa</a:t>
            </a:r>
            <a:endParaRPr lang="fi-FI" dirty="0"/>
          </a:p>
          <a:p>
            <a:r>
              <a:rPr lang="fi-FI" b="1" dirty="0"/>
              <a:t>Teema 2: </a:t>
            </a:r>
            <a:r>
              <a:rPr lang="fi-FI" b="1" u="sng" dirty="0"/>
              <a:t>Pitkään työelämän ulkopuolella olevien osallisuuden lisääm</a:t>
            </a:r>
            <a:r>
              <a:rPr lang="fi-FI" b="1" dirty="0"/>
              <a:t>inen --&gt; ”Etsivä keski-ikäistyö”, yhteisösosiaalityö, sosiaalisen kuntoutuksen uudelleen määrittely yhteistyössä mm. kolmannen sektorin toimijoiden kanssa, ryhmämuotoisen sosiaalityön mallit</a:t>
            </a:r>
            <a:endParaRPr lang="fi-FI" dirty="0"/>
          </a:p>
          <a:p>
            <a:pPr marL="0" indent="0">
              <a:buNone/>
            </a:pPr>
            <a:r>
              <a:rPr lang="fi-FI" dirty="0"/>
              <a:t> </a:t>
            </a:r>
          </a:p>
          <a:p>
            <a:r>
              <a:rPr lang="fi-FI" b="1" dirty="0"/>
              <a:t>Läpileikkaavina teemoina ovat osallisuuden uudet menetelmät, sosiaalisen kuntoutuksen uusien mallien kehittäminen, tiedon tuottaminen uusista toimintamalleista ja tiedon järjestelmällinen vieminen suunnittelun ja kehittämisen tueksi --&gt; rakenteellinen sosiaalityö</a:t>
            </a:r>
            <a:r>
              <a:rPr lang="fi-FI" b="1" dirty="0" smtClean="0"/>
              <a:t>.</a:t>
            </a:r>
            <a:endParaRPr lang="fi-FI" dirty="0"/>
          </a:p>
          <a:p>
            <a:r>
              <a:rPr lang="fi-FI" dirty="0"/>
              <a:t>Hanke muodostaa valtakunnallisen kokonaisuuden, joka rakentuu alueellisista piloteista (n. 10 kpl tai 1 pilotti/osaamiskeskus), jotka jakautuvat molempiin teemakokonaisuuksiin, sekä kehittämistyötä tukevasta menetelmällisestä osiosta. </a:t>
            </a:r>
            <a:br>
              <a:rPr lang="fi-FI" dirty="0"/>
            </a:br>
            <a:endParaRPr lang="fi-FI" dirty="0"/>
          </a:p>
        </p:txBody>
      </p:sp>
      <p:pic>
        <p:nvPicPr>
          <p:cNvPr id="4" name="Kuva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734786" y="5744449"/>
            <a:ext cx="2520280" cy="432514"/>
          </a:xfrm>
          <a:prstGeom prst="rect">
            <a:avLst/>
          </a:prstGeom>
          <a:noFill/>
          <a:ln>
            <a:noFill/>
          </a:ln>
        </p:spPr>
      </p:pic>
    </p:spTree>
    <p:extLst>
      <p:ext uri="{BB962C8B-B14F-4D97-AF65-F5344CB8AC3E}">
        <p14:creationId xmlns="" xmlns:p14="http://schemas.microsoft.com/office/powerpoint/2010/main" val="148274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400" b="1" dirty="0">
                <a:latin typeface="+mn-lt"/>
              </a:rPr>
              <a:t>Hankkeen koordinointi:</a:t>
            </a:r>
          </a:p>
        </p:txBody>
      </p:sp>
      <p:sp>
        <p:nvSpPr>
          <p:cNvPr id="3" name="Sisällön paikkamerkki 2"/>
          <p:cNvSpPr>
            <a:spLocks noGrp="1"/>
          </p:cNvSpPr>
          <p:nvPr>
            <p:ph idx="1"/>
          </p:nvPr>
        </p:nvSpPr>
        <p:spPr>
          <a:xfrm>
            <a:off x="838200" y="1232452"/>
            <a:ext cx="10515600" cy="4944511"/>
          </a:xfrm>
        </p:spPr>
        <p:txBody>
          <a:bodyPr>
            <a:normAutofit fontScale="70000" lnSpcReduction="20000"/>
          </a:bodyPr>
          <a:lstStyle/>
          <a:p>
            <a:r>
              <a:rPr lang="fi-FI" dirty="0" smtClean="0"/>
              <a:t>Hankejohtaja</a:t>
            </a:r>
            <a:r>
              <a:rPr lang="fi-FI" dirty="0"/>
              <a:t>, koordinaattorit kummallekin kohderyhmälle </a:t>
            </a:r>
          </a:p>
          <a:p>
            <a:r>
              <a:rPr lang="fi-FI" dirty="0"/>
              <a:t>Hankkeen koordinaattorin tehtävänä on hankehallinnoinnin lisäksi koordinoida tutkimusstrategian valmistelua ja tiedonkeruun ja raportoinnin toteutusta yhdessä pilottien vetäjien kanssa</a:t>
            </a:r>
            <a:r>
              <a:rPr lang="fi-FI" dirty="0" smtClean="0"/>
              <a:t>.</a:t>
            </a:r>
          </a:p>
          <a:p>
            <a:pPr marL="0" indent="0">
              <a:buNone/>
            </a:pPr>
            <a:endParaRPr lang="fi-FI" dirty="0"/>
          </a:p>
          <a:p>
            <a:pPr marL="0" indent="0">
              <a:buNone/>
            </a:pPr>
            <a:r>
              <a:rPr lang="fi-FI" b="1" dirty="0" smtClean="0"/>
              <a:t>Suunnittelun eteneminen:</a:t>
            </a:r>
            <a:r>
              <a:rPr lang="fi-FI" dirty="0"/>
              <a:t> </a:t>
            </a:r>
            <a:r>
              <a:rPr lang="fi-FI" dirty="0" smtClean="0"/>
              <a:t>aineiston pohjalta ideointikartoitusten käynnistäminen maakunnissa </a:t>
            </a:r>
            <a:r>
              <a:rPr lang="fi-FI" dirty="0"/>
              <a:t>tavoitteena pohjalaismaakuntien osaamiskeskusalueen yhteinen </a:t>
            </a:r>
            <a:r>
              <a:rPr lang="fi-FI" dirty="0" smtClean="0"/>
              <a:t>pilottihanke</a:t>
            </a:r>
            <a:r>
              <a:rPr lang="fi-FI" dirty="0"/>
              <a:t> </a:t>
            </a:r>
            <a:r>
              <a:rPr lang="fi-FI" dirty="0" smtClean="0"/>
              <a:t>sekä mahdollisesti myös </a:t>
            </a:r>
            <a:r>
              <a:rPr lang="fi-FI" dirty="0" err="1" smtClean="0"/>
              <a:t>oskerajat</a:t>
            </a:r>
            <a:r>
              <a:rPr lang="fi-FI" dirty="0" smtClean="0"/>
              <a:t> ylittäviä pilotteja</a:t>
            </a:r>
          </a:p>
          <a:p>
            <a:pPr marL="0" indent="0">
              <a:buNone/>
            </a:pPr>
            <a:endParaRPr lang="fi-FI" dirty="0" smtClean="0"/>
          </a:p>
          <a:p>
            <a:pPr marL="0" indent="0">
              <a:buNone/>
            </a:pPr>
            <a:r>
              <a:rPr lang="fi-FI" b="1" dirty="0" smtClean="0"/>
              <a:t>Hallinnoiva osaamiskeskus: </a:t>
            </a:r>
            <a:r>
              <a:rPr lang="fi-FI" dirty="0" smtClean="0"/>
              <a:t>päätetään 28.5.2015</a:t>
            </a:r>
          </a:p>
          <a:p>
            <a:r>
              <a:rPr lang="fi-FI" dirty="0" smtClean="0"/>
              <a:t>Valtakunnallisen </a:t>
            </a:r>
            <a:r>
              <a:rPr lang="fi-FI" dirty="0"/>
              <a:t>ESR-hankkeen budjetti olisi arviolta 4 M </a:t>
            </a:r>
            <a:r>
              <a:rPr lang="fi-FI" dirty="0" smtClean="0"/>
              <a:t>€.</a:t>
            </a:r>
          </a:p>
          <a:p>
            <a:r>
              <a:rPr lang="fi-FI" dirty="0" smtClean="0"/>
              <a:t>Hankkeelle </a:t>
            </a:r>
            <a:r>
              <a:rPr lang="fi-FI" dirty="0"/>
              <a:t>tavoitellaan korkean prosentin ESR-rahoitusta (90 %), joten kuntakohtaiset omarahoitusosuudet jäävät melko pieniksi. </a:t>
            </a:r>
            <a:endParaRPr lang="fi-FI" dirty="0" smtClean="0"/>
          </a:p>
          <a:p>
            <a:r>
              <a:rPr lang="fi-FI" dirty="0" smtClean="0"/>
              <a:t>Hakuaika </a:t>
            </a:r>
            <a:r>
              <a:rPr lang="fi-FI" dirty="0"/>
              <a:t>on </a:t>
            </a:r>
            <a:r>
              <a:rPr lang="fi-FI" dirty="0" smtClean="0"/>
              <a:t>30.9.2015 mennessä</a:t>
            </a:r>
            <a:r>
              <a:rPr lang="fi-FI" dirty="0"/>
              <a:t>, mutta tämän jälkeenkin kokonaisuudesta voidaan neuvotella ja hioa sitä eteenpäin.   </a:t>
            </a:r>
          </a:p>
          <a:p>
            <a:pPr marL="0" indent="0">
              <a:buNone/>
            </a:pPr>
            <a:r>
              <a:rPr lang="fi-FI" dirty="0"/>
              <a:t> </a:t>
            </a:r>
          </a:p>
          <a:p>
            <a:pPr marL="0" indent="0">
              <a:buNone/>
            </a:pPr>
            <a:endParaRPr lang="fi-FI" b="1" dirty="0"/>
          </a:p>
        </p:txBody>
      </p:sp>
      <p:pic>
        <p:nvPicPr>
          <p:cNvPr id="4" name="Kuva 3"/>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75720" y="5535728"/>
            <a:ext cx="2520280" cy="432514"/>
          </a:xfrm>
          <a:prstGeom prst="rect">
            <a:avLst/>
          </a:prstGeom>
          <a:noFill/>
          <a:ln>
            <a:noFill/>
          </a:ln>
        </p:spPr>
      </p:pic>
    </p:spTree>
    <p:extLst>
      <p:ext uri="{BB962C8B-B14F-4D97-AF65-F5344CB8AC3E}">
        <p14:creationId xmlns="" xmlns:p14="http://schemas.microsoft.com/office/powerpoint/2010/main" val="645312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graphicFrame>
        <p:nvGraphicFramePr>
          <p:cNvPr id="4" name="Sisällön paikkamerkki 3"/>
          <p:cNvGraphicFramePr>
            <a:graphicFrameLocks noGrp="1"/>
          </p:cNvGraphicFramePr>
          <p:nvPr>
            <p:ph idx="1"/>
            <p:extLst/>
          </p:nvPr>
        </p:nvGraphicFramePr>
        <p:xfrm>
          <a:off x="89452" y="432514"/>
          <a:ext cx="11264347" cy="6252249"/>
        </p:xfrm>
        <a:graphic>
          <a:graphicData uri="http://schemas.openxmlformats.org/drawingml/2006/table">
            <a:tbl>
              <a:tblPr firstRow="1" firstCol="1" bandRow="1">
                <a:tableStyleId>{5C22544A-7EE6-4342-B048-85BDC9FD1C3A}</a:tableStyleId>
              </a:tblPr>
              <a:tblGrid>
                <a:gridCol w="2585747"/>
                <a:gridCol w="2865811"/>
                <a:gridCol w="3664858"/>
                <a:gridCol w="2147931"/>
              </a:tblGrid>
              <a:tr h="1495205">
                <a:tc>
                  <a:txBody>
                    <a:bodyPr/>
                    <a:lstStyle/>
                    <a:p>
                      <a:pPr algn="l">
                        <a:lnSpc>
                          <a:spcPct val="107000"/>
                        </a:lnSpc>
                        <a:spcAft>
                          <a:spcPts val="800"/>
                        </a:spcAft>
                      </a:pPr>
                      <a:r>
                        <a:rPr lang="fi-FI" sz="1600" dirty="0">
                          <a:effectLst/>
                        </a:rPr>
                        <a:t>Pilotin sisällön kuvaus</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Kohderyhmä 1 </a:t>
                      </a:r>
                    </a:p>
                    <a:p>
                      <a:pPr algn="l">
                        <a:lnSpc>
                          <a:spcPct val="107000"/>
                        </a:lnSpc>
                        <a:spcAft>
                          <a:spcPts val="800"/>
                        </a:spcAft>
                      </a:pPr>
                      <a:r>
                        <a:rPr lang="fi-FI" sz="1600" dirty="0" smtClean="0">
                          <a:effectLst/>
                        </a:rPr>
                        <a:t>Haavoittuvassa </a:t>
                      </a:r>
                      <a:r>
                        <a:rPr lang="fi-FI" sz="1600" dirty="0">
                          <a:effectLst/>
                        </a:rPr>
                        <a:t>asemassa olevat nuoret (18–29 v.)</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Kohderyhmä 2</a:t>
                      </a:r>
                    </a:p>
                    <a:p>
                      <a:pPr algn="l">
                        <a:lnSpc>
                          <a:spcPct val="107000"/>
                        </a:lnSpc>
                        <a:spcAft>
                          <a:spcPts val="800"/>
                        </a:spcAft>
                      </a:pPr>
                      <a:r>
                        <a:rPr lang="fi-FI" sz="1600" dirty="0" smtClean="0">
                          <a:effectLst/>
                        </a:rPr>
                        <a:t>Elämänhallintataidoissa </a:t>
                      </a:r>
                      <a:r>
                        <a:rPr lang="fi-FI" sz="1600" dirty="0">
                          <a:effectLst/>
                        </a:rPr>
                        <a:t>tukea tarvitsevat aikuiset (mm. päihde &amp; </a:t>
                      </a:r>
                      <a:r>
                        <a:rPr lang="fi-FI" sz="1600" dirty="0" err="1">
                          <a:effectLst/>
                        </a:rPr>
                        <a:t>mt</a:t>
                      </a:r>
                      <a:r>
                        <a:rPr lang="fi-FI" sz="1600" dirty="0">
                          <a:effectLst/>
                        </a:rPr>
                        <a:t>, erityisryhmät kuten vapautuvat vangit, asunnottomat) </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1600" dirty="0">
                          <a:effectLst/>
                        </a:rPr>
                        <a:t>Kohderyhmiin kohdistumaton menetelmällinen pilotti</a:t>
                      </a:r>
                      <a:endParaRPr lang="fi-FI" sz="1600" dirty="0">
                        <a:effectLst/>
                        <a:latin typeface="Arial" panose="020B0604020202020204" pitchFamily="34" charset="0"/>
                        <a:ea typeface="Calibri" panose="020F0502020204030204" pitchFamily="34" charset="0"/>
                      </a:endParaRPr>
                    </a:p>
                  </a:txBody>
                  <a:tcPr marL="57433" marR="57433" marT="0" marB="0"/>
                </a:tc>
              </a:tr>
              <a:tr h="975402">
                <a:tc>
                  <a:txBody>
                    <a:bodyPr/>
                    <a:lstStyle/>
                    <a:p>
                      <a:pPr algn="l">
                        <a:lnSpc>
                          <a:spcPct val="107000"/>
                        </a:lnSpc>
                        <a:spcAft>
                          <a:spcPts val="800"/>
                        </a:spcAft>
                      </a:pPr>
                      <a:r>
                        <a:rPr lang="fi-FI" sz="1600" dirty="0">
                          <a:effectLst/>
                        </a:rPr>
                        <a:t>Toiminnan tavoite</a:t>
                      </a:r>
                    </a:p>
                    <a:p>
                      <a:pPr algn="l">
                        <a:lnSpc>
                          <a:spcPct val="107000"/>
                        </a:lnSpc>
                        <a:spcAft>
                          <a:spcPts val="800"/>
                        </a:spcAft>
                      </a:pPr>
                      <a:r>
                        <a:rPr lang="fi-FI" sz="1600" dirty="0">
                          <a:effectLst/>
                        </a:rPr>
                        <a:t> </a:t>
                      </a:r>
                    </a:p>
                    <a:p>
                      <a:pPr algn="l">
                        <a:lnSpc>
                          <a:spcPct val="107000"/>
                        </a:lnSpc>
                        <a:spcAft>
                          <a:spcPts val="800"/>
                        </a:spcAft>
                      </a:pPr>
                      <a:r>
                        <a:rPr lang="fi-FI" sz="1600" dirty="0">
                          <a:effectLst/>
                        </a:rPr>
                        <a:t> </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902368">
                <a:tc>
                  <a:txBody>
                    <a:bodyPr/>
                    <a:lstStyle/>
                    <a:p>
                      <a:pPr algn="l">
                        <a:lnSpc>
                          <a:spcPct val="107000"/>
                        </a:lnSpc>
                        <a:spcAft>
                          <a:spcPts val="800"/>
                        </a:spcAft>
                      </a:pPr>
                      <a:r>
                        <a:rPr lang="fi-FI" sz="1600" dirty="0">
                          <a:effectLst/>
                        </a:rPr>
                        <a:t>Sosiaalinen kuntoutus </a:t>
                      </a:r>
                    </a:p>
                    <a:p>
                      <a:pPr algn="l">
                        <a:lnSpc>
                          <a:spcPct val="107000"/>
                        </a:lnSpc>
                        <a:spcAft>
                          <a:spcPts val="800"/>
                        </a:spcAft>
                      </a:pPr>
                      <a:r>
                        <a:rPr lang="fi-FI" sz="1600" dirty="0">
                          <a:effectLst/>
                        </a:rPr>
                        <a:t>(miten määritellään, miten edistetään?)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874890">
                <a:tc>
                  <a:txBody>
                    <a:bodyPr/>
                    <a:lstStyle/>
                    <a:p>
                      <a:pPr algn="l">
                        <a:lnSpc>
                          <a:spcPct val="107000"/>
                        </a:lnSpc>
                        <a:spcAft>
                          <a:spcPts val="800"/>
                        </a:spcAft>
                      </a:pPr>
                      <a:r>
                        <a:rPr lang="fi-FI" sz="1600" dirty="0">
                          <a:effectLst/>
                        </a:rPr>
                        <a:t>Osallisuus </a:t>
                      </a:r>
                    </a:p>
                    <a:p>
                      <a:pPr algn="l">
                        <a:lnSpc>
                          <a:spcPct val="107000"/>
                        </a:lnSpc>
                        <a:spcAft>
                          <a:spcPts val="800"/>
                        </a:spcAft>
                      </a:pPr>
                      <a:r>
                        <a:rPr lang="fi-FI" sz="1600" dirty="0">
                          <a:effectLst/>
                        </a:rPr>
                        <a:t>(päämääränä ja työmenetelminä)</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874890">
                <a:tc>
                  <a:txBody>
                    <a:bodyPr/>
                    <a:lstStyle/>
                    <a:p>
                      <a:pPr algn="l">
                        <a:lnSpc>
                          <a:spcPct val="107000"/>
                        </a:lnSpc>
                        <a:spcAft>
                          <a:spcPts val="800"/>
                        </a:spcAft>
                      </a:pPr>
                      <a:r>
                        <a:rPr lang="fi-FI" sz="1600" dirty="0">
                          <a:effectLst/>
                        </a:rPr>
                        <a:t>Tiedontuotanto</a:t>
                      </a:r>
                    </a:p>
                    <a:p>
                      <a:pPr algn="l">
                        <a:lnSpc>
                          <a:spcPct val="107000"/>
                        </a:lnSpc>
                        <a:spcAft>
                          <a:spcPts val="800"/>
                        </a:spcAft>
                      </a:pPr>
                      <a:r>
                        <a:rPr lang="fi-FI" sz="1600" dirty="0">
                          <a:effectLst/>
                        </a:rPr>
                        <a:t> (mistä tuotetaan tietoa ja miten?)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r>
              <a:tr h="1099981">
                <a:tc>
                  <a:txBody>
                    <a:bodyPr/>
                    <a:lstStyle/>
                    <a:p>
                      <a:pPr algn="l">
                        <a:lnSpc>
                          <a:spcPct val="107000"/>
                        </a:lnSpc>
                        <a:spcAft>
                          <a:spcPts val="800"/>
                        </a:spcAft>
                      </a:pPr>
                      <a:r>
                        <a:rPr lang="fi-FI" sz="1600" dirty="0">
                          <a:effectLst/>
                        </a:rPr>
                        <a:t>Rakenteellinen sosiaalityö </a:t>
                      </a:r>
                    </a:p>
                    <a:p>
                      <a:pPr algn="l">
                        <a:lnSpc>
                          <a:spcPct val="107000"/>
                        </a:lnSpc>
                        <a:spcAft>
                          <a:spcPts val="800"/>
                        </a:spcAft>
                      </a:pPr>
                      <a:r>
                        <a:rPr lang="fi-FI" sz="1600" dirty="0">
                          <a:effectLst/>
                        </a:rPr>
                        <a:t>(miten tuotettua tietoa käytetään &amp; levitetään?)</a:t>
                      </a:r>
                      <a:endParaRPr lang="fi-FI" sz="16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a:effectLst/>
                        </a:rPr>
                        <a:t> </a:t>
                      </a:r>
                      <a:endParaRPr lang="fi-FI" sz="90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c>
                  <a:txBody>
                    <a:bodyPr/>
                    <a:lstStyle/>
                    <a:p>
                      <a:pPr algn="l">
                        <a:lnSpc>
                          <a:spcPct val="107000"/>
                        </a:lnSpc>
                        <a:spcAft>
                          <a:spcPts val="800"/>
                        </a:spcAft>
                      </a:pPr>
                      <a:r>
                        <a:rPr lang="fi-FI" sz="900" dirty="0">
                          <a:effectLst/>
                        </a:rPr>
                        <a:t> </a:t>
                      </a:r>
                      <a:endParaRPr lang="fi-FI" sz="900" dirty="0">
                        <a:effectLst/>
                        <a:latin typeface="Arial" panose="020B0604020202020204" pitchFamily="34" charset="0"/>
                        <a:ea typeface="Calibri" panose="020F0502020204030204" pitchFamily="34" charset="0"/>
                      </a:endParaRPr>
                    </a:p>
                  </a:txBody>
                  <a:tcPr marL="57433" marR="57433" marT="0" marB="0"/>
                </a:tc>
              </a:tr>
            </a:tbl>
          </a:graphicData>
        </a:graphic>
      </p:graphicFrame>
      <p:pic>
        <p:nvPicPr>
          <p:cNvPr id="5" name="Kuva 4"/>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261560" y="0"/>
            <a:ext cx="2520280" cy="432514"/>
          </a:xfrm>
          <a:prstGeom prst="rect">
            <a:avLst/>
          </a:prstGeom>
          <a:noFill/>
          <a:ln>
            <a:noFill/>
          </a:ln>
        </p:spPr>
      </p:pic>
    </p:spTree>
    <p:extLst>
      <p:ext uri="{BB962C8B-B14F-4D97-AF65-F5344CB8AC3E}">
        <p14:creationId xmlns="" xmlns:p14="http://schemas.microsoft.com/office/powerpoint/2010/main" val="2299978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692</Words>
  <Application>Microsoft Office PowerPoint</Application>
  <PresentationFormat>Mukautettu</PresentationFormat>
  <Paragraphs>68</Paragraphs>
  <Slides>6</Slides>
  <Notes>0</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Office-teema</vt:lpstr>
      <vt:lpstr>SONet BOTNIAn alueellinen ohjausryhmä 25.5.2015</vt:lpstr>
      <vt:lpstr>Sosiaalialan osaamiskeskusten hankekokonaisuus ”Kestävää kasvua ja työtä 2014-2020” (Suomen rakennerahasto-ohjelman sosiaalinen osallisuus osioon)</vt:lpstr>
      <vt:lpstr>Taustaa hankkeen kohdentamiselle:  </vt:lpstr>
      <vt:lpstr>Hankkeen kohderyhmät: </vt:lpstr>
      <vt:lpstr>Hankkeen koordinointi:</vt:lpstr>
      <vt:lpstr>Dia 6</vt:lpstr>
    </vt:vector>
  </TitlesOfParts>
  <Company>Seinäjoen koulutuskuntayhtymä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SONet BOTNIAn EP:n alueellinen ohjausryhmä 25.5.2015</dc:title>
  <dc:creator>Saarijärvi, Anne</dc:creator>
  <cp:lastModifiedBy>Windows-käyttäjä</cp:lastModifiedBy>
  <cp:revision>3</cp:revision>
  <dcterms:created xsi:type="dcterms:W3CDTF">2015-05-22T06:21:56Z</dcterms:created>
  <dcterms:modified xsi:type="dcterms:W3CDTF">2015-06-05T14:19:45Z</dcterms:modified>
</cp:coreProperties>
</file>