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7" r:id="rId7"/>
    <p:sldId id="261" r:id="rId8"/>
    <p:sldId id="279" r:id="rId9"/>
    <p:sldId id="280" r:id="rId10"/>
    <p:sldId id="266" r:id="rId11"/>
    <p:sldId id="267" r:id="rId12"/>
    <p:sldId id="268" r:id="rId13"/>
    <p:sldId id="271" r:id="rId14"/>
    <p:sldId id="269" r:id="rId15"/>
    <p:sldId id="270" r:id="rId16"/>
    <p:sldId id="272" r:id="rId17"/>
    <p:sldId id="263" r:id="rId18"/>
  </p:sldIdLst>
  <p:sldSz cx="12192000" cy="6858000"/>
  <p:notesSz cx="6797675" cy="98742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96" d="100"/>
          <a:sy n="96" d="100"/>
        </p:scale>
        <p:origin x="96"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A1498F8D-274C-41B0-8FC3-28BF479D254D}" type="datetimeFigureOut">
              <a:rPr lang="fi-FI" smtClean="0"/>
              <a:t>2.9.2015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787151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1498F8D-274C-41B0-8FC3-28BF479D254D}" type="datetimeFigureOut">
              <a:rPr lang="fi-FI" smtClean="0"/>
              <a:t>2.9.2015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04620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1498F8D-274C-41B0-8FC3-28BF479D254D}" type="datetimeFigureOut">
              <a:rPr lang="fi-FI" smtClean="0"/>
              <a:t>2.9.2015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407683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1498F8D-274C-41B0-8FC3-28BF479D254D}" type="datetimeFigureOut">
              <a:rPr lang="fi-FI" smtClean="0"/>
              <a:t>2.9.2015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1266892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A1498F8D-274C-41B0-8FC3-28BF479D254D}" type="datetimeFigureOut">
              <a:rPr lang="fi-FI" smtClean="0"/>
              <a:t>2.9.2015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132815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A1498F8D-274C-41B0-8FC3-28BF479D254D}" type="datetimeFigureOut">
              <a:rPr lang="fi-FI" smtClean="0"/>
              <a:t>2.9.2015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301187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A1498F8D-274C-41B0-8FC3-28BF479D254D}" type="datetimeFigureOut">
              <a:rPr lang="fi-FI" smtClean="0"/>
              <a:t>2.9.2015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848719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A1498F8D-274C-41B0-8FC3-28BF479D254D}" type="datetimeFigureOut">
              <a:rPr lang="fi-FI" smtClean="0"/>
              <a:t>2.9.2015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32975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1498F8D-274C-41B0-8FC3-28BF479D254D}" type="datetimeFigureOut">
              <a:rPr lang="fi-FI" smtClean="0"/>
              <a:t>2.9.2015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388721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1498F8D-274C-41B0-8FC3-28BF479D254D}" type="datetimeFigureOut">
              <a:rPr lang="fi-FI" smtClean="0"/>
              <a:t>2.9.2015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82578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1498F8D-274C-41B0-8FC3-28BF479D254D}" type="datetimeFigureOut">
              <a:rPr lang="fi-FI" smtClean="0"/>
              <a:t>2.9.2015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A1283C13-7CBF-4908-8FBB-D034DA37EA5E}" type="slidenum">
              <a:rPr lang="fi-FI" smtClean="0"/>
              <a:t>‹#›</a:t>
            </a:fld>
            <a:endParaRPr lang="fi-FI"/>
          </a:p>
        </p:txBody>
      </p:sp>
    </p:spTree>
    <p:extLst>
      <p:ext uri="{BB962C8B-B14F-4D97-AF65-F5344CB8AC3E}">
        <p14:creationId xmlns:p14="http://schemas.microsoft.com/office/powerpoint/2010/main" val="221631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98F8D-274C-41B0-8FC3-28BF479D254D}" type="datetimeFigureOut">
              <a:rPr lang="fi-FI" smtClean="0"/>
              <a:t>2.9.2015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83C13-7CBF-4908-8FBB-D034DA37EA5E}" type="slidenum">
              <a:rPr lang="fi-FI" smtClean="0"/>
              <a:t>‹#›</a:t>
            </a:fld>
            <a:endParaRPr lang="fi-FI"/>
          </a:p>
        </p:txBody>
      </p:sp>
    </p:spTree>
    <p:extLst>
      <p:ext uri="{BB962C8B-B14F-4D97-AF65-F5344CB8AC3E}">
        <p14:creationId xmlns:p14="http://schemas.microsoft.com/office/powerpoint/2010/main" val="1523312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rto.rautajoki@seamk.fi" TargetMode="External"/><Relationship Id="rId2" Type="http://schemas.openxmlformats.org/officeDocument/2006/relationships/hyperlink" Target="mailto:anne.saarijarvi@seamk.fi"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ESR –hankkeen suunnittelukokous</a:t>
            </a:r>
            <a:endParaRPr lang="fi-FI" dirty="0"/>
          </a:p>
        </p:txBody>
      </p:sp>
      <p:sp>
        <p:nvSpPr>
          <p:cNvPr id="3" name="Alaotsikko 2"/>
          <p:cNvSpPr>
            <a:spLocks noGrp="1"/>
          </p:cNvSpPr>
          <p:nvPr>
            <p:ph type="subTitle" idx="1"/>
          </p:nvPr>
        </p:nvSpPr>
        <p:spPr/>
        <p:txBody>
          <a:bodyPr/>
          <a:lstStyle/>
          <a:p>
            <a:r>
              <a:rPr lang="fi-FI" dirty="0" err="1" smtClean="0"/>
              <a:t>Oskepäivät</a:t>
            </a:r>
            <a:r>
              <a:rPr lang="fi-FI" dirty="0" smtClean="0"/>
              <a:t>, Tampere 26.8.2015 + </a:t>
            </a:r>
            <a:r>
              <a:rPr lang="fi-FI" dirty="0" err="1" smtClean="0"/>
              <a:t>Epalueohry</a:t>
            </a:r>
            <a:r>
              <a:rPr lang="fi-FI" dirty="0" smtClean="0"/>
              <a:t> 1.9.2015</a:t>
            </a:r>
          </a:p>
          <a:p>
            <a:endParaRPr lang="fi-FI" dirty="0"/>
          </a:p>
          <a:p>
            <a:endParaRPr lang="fi-FI" dirty="0" smtClean="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8282" y="5147543"/>
            <a:ext cx="2855435" cy="404663"/>
          </a:xfrm>
          <a:prstGeom prst="rect">
            <a:avLst/>
          </a:prstGeom>
          <a:noFill/>
          <a:ln>
            <a:noFill/>
          </a:ln>
        </p:spPr>
      </p:pic>
    </p:spTree>
    <p:extLst>
      <p:ext uri="{BB962C8B-B14F-4D97-AF65-F5344CB8AC3E}">
        <p14:creationId xmlns:p14="http://schemas.microsoft.com/office/powerpoint/2010/main" val="2651239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9330" y="365125"/>
            <a:ext cx="11244470" cy="549275"/>
          </a:xfrm>
        </p:spPr>
        <p:txBody>
          <a:bodyPr>
            <a:normAutofit fontScale="90000"/>
          </a:bodyPr>
          <a:lstStyle/>
          <a:p>
            <a:r>
              <a:rPr lang="fi-FI" sz="2000" b="1" dirty="0" err="1" smtClean="0">
                <a:solidFill>
                  <a:srgbClr val="FF0000"/>
                </a:solidFill>
              </a:rPr>
              <a:t>SONet</a:t>
            </a:r>
            <a:r>
              <a:rPr lang="fi-FI" sz="2000" b="1" dirty="0" smtClean="0">
                <a:solidFill>
                  <a:srgbClr val="FF0000"/>
                </a:solidFill>
              </a:rPr>
              <a:t> BOTNIAN MAAKUNTIEN AIHIO</a:t>
            </a:r>
            <a:r>
              <a:rPr lang="fi-FI" sz="2000" b="1" dirty="0" smtClean="0"/>
              <a:t>: Sosiaalityön (ml. sosiaalinen kuntoutus) kehittäminen elämän hallinnan taidoissa vaikeimmassa asemassa oleville aikuisille ja nuorille sekä TIPS (tietoon perustuva sosiaalityö):</a:t>
            </a:r>
            <a:endParaRPr lang="fi-FI" sz="2000" b="1" dirty="0"/>
          </a:p>
        </p:txBody>
      </p:sp>
      <p:sp>
        <p:nvSpPr>
          <p:cNvPr id="3" name="Sisällön paikkamerkki 2"/>
          <p:cNvSpPr>
            <a:spLocks noGrp="1"/>
          </p:cNvSpPr>
          <p:nvPr>
            <p:ph idx="1"/>
          </p:nvPr>
        </p:nvSpPr>
        <p:spPr>
          <a:xfrm>
            <a:off x="109330" y="1053547"/>
            <a:ext cx="11244470" cy="5381833"/>
          </a:xfrm>
        </p:spPr>
        <p:txBody>
          <a:bodyPr>
            <a:normAutofit fontScale="55000" lnSpcReduction="20000"/>
          </a:bodyPr>
          <a:lstStyle/>
          <a:p>
            <a:pPr marL="0" indent="0">
              <a:buNone/>
            </a:pPr>
            <a:r>
              <a:rPr lang="fi-FI" b="1" dirty="0" smtClean="0"/>
              <a:t>TAUSTALLA</a:t>
            </a:r>
            <a:r>
              <a:rPr lang="fi-FI" dirty="0" smtClean="0"/>
              <a:t>: </a:t>
            </a:r>
            <a:r>
              <a:rPr lang="fi-FI" dirty="0"/>
              <a:t>SOS II-hanke ja tarpeet tämän jälkeen Etelä-Pohjanmaalla ja </a:t>
            </a:r>
            <a:r>
              <a:rPr lang="fi-FI" dirty="0" smtClean="0"/>
              <a:t>Pohjanmaalla</a:t>
            </a:r>
          </a:p>
          <a:p>
            <a:pPr marL="0" indent="0">
              <a:buNone/>
            </a:pPr>
            <a:r>
              <a:rPr lang="fi-FI" dirty="0" smtClean="0"/>
              <a:t>Keskusteluja </a:t>
            </a:r>
            <a:r>
              <a:rPr lang="fi-FI" dirty="0"/>
              <a:t>on käyty kolmen maakunnan alueellisissa ohjausryhmissä, mutta yhtenäistä koontia ei vielä pysty </a:t>
            </a:r>
            <a:r>
              <a:rPr lang="fi-FI" dirty="0" smtClean="0"/>
              <a:t>hahmottamaa</a:t>
            </a:r>
          </a:p>
          <a:p>
            <a:pPr marL="0" indent="0">
              <a:buNone/>
            </a:pPr>
            <a:r>
              <a:rPr lang="fi-FI" dirty="0" smtClean="0"/>
              <a:t>Sosiaalinen </a:t>
            </a:r>
            <a:r>
              <a:rPr lang="fi-FI" dirty="0"/>
              <a:t>kuntoutus on tunnistettu tärkeäksi samalla tavalla kuin Verson alueella </a:t>
            </a:r>
            <a:endParaRPr lang="fi-FI" dirty="0" smtClean="0"/>
          </a:p>
          <a:p>
            <a:pPr marL="0" indent="0">
              <a:buNone/>
            </a:pPr>
            <a:r>
              <a:rPr lang="fi-FI" dirty="0" err="1" smtClean="0"/>
              <a:t>Keski</a:t>
            </a:r>
            <a:r>
              <a:rPr lang="fi-FI" dirty="0" smtClean="0"/>
              <a:t>-Pohjanmaalla </a:t>
            </a:r>
            <a:r>
              <a:rPr lang="fi-FI" dirty="0"/>
              <a:t>Chydenius-instituutissa on kehitelty tietoon perustuvaa sosiaalityötä (TIPS)  ja he olisivat mielellään mukana tässä hankkeessa à voisiko Chydenius-instituutti olla esim. osatoteuttaja samalla tavalla kuin </a:t>
            </a:r>
            <a:r>
              <a:rPr lang="fi-FI" dirty="0" err="1"/>
              <a:t>TuAMK</a:t>
            </a:r>
            <a:r>
              <a:rPr lang="fi-FI" dirty="0"/>
              <a:t> </a:t>
            </a:r>
            <a:r>
              <a:rPr lang="fi-FI" dirty="0" smtClean="0"/>
              <a:t>Varsinais-Suomessa</a:t>
            </a:r>
          </a:p>
          <a:p>
            <a:pPr marL="0" indent="0">
              <a:buNone/>
            </a:pPr>
            <a:r>
              <a:rPr lang="fi-FI" dirty="0" smtClean="0"/>
              <a:t>Tärkeää </a:t>
            </a:r>
            <a:r>
              <a:rPr lang="fi-FI" dirty="0"/>
              <a:t>olisi myös hiljaisen tiedon esiintuominen à hankkeen yhtenä tavoitteena voisi olla toimintamallin kehittäminen tätä </a:t>
            </a:r>
            <a:r>
              <a:rPr lang="fi-FI" dirty="0" smtClean="0"/>
              <a:t>varten</a:t>
            </a:r>
          </a:p>
          <a:p>
            <a:pPr marL="0" indent="0">
              <a:buNone/>
            </a:pPr>
            <a:r>
              <a:rPr lang="fi-FI" dirty="0" smtClean="0"/>
              <a:t>Kohderyhmänä </a:t>
            </a:r>
            <a:r>
              <a:rPr lang="fi-FI" dirty="0"/>
              <a:t>suuntautuisi aikuisväestöön enemmän, mutta myös </a:t>
            </a:r>
            <a:r>
              <a:rPr lang="fi-FI" dirty="0" smtClean="0"/>
              <a:t>nuoriin·</a:t>
            </a:r>
            <a:r>
              <a:rPr lang="fi-FI" dirty="0"/>
              <a:t>        </a:t>
            </a:r>
          </a:p>
          <a:p>
            <a:pPr marL="0" indent="0">
              <a:buNone/>
            </a:pPr>
            <a:r>
              <a:rPr lang="fi-FI" dirty="0" smtClean="0"/>
              <a:t>maakunnalliset/mahdollisesti </a:t>
            </a:r>
            <a:r>
              <a:rPr lang="fi-FI" dirty="0"/>
              <a:t>osin myös ylimaakunnalliset kehittämisaihiot vaativat vielä tarkentavia keskusteluja kuntien kanssa</a:t>
            </a:r>
          </a:p>
          <a:p>
            <a:endParaRPr lang="fi-FI" dirty="0" smtClean="0"/>
          </a:p>
          <a:p>
            <a:pPr marL="0" indent="0">
              <a:buNone/>
            </a:pPr>
            <a:r>
              <a:rPr lang="fi-FI" b="1" dirty="0" smtClean="0"/>
              <a:t>TOIMINNAN </a:t>
            </a:r>
            <a:r>
              <a:rPr lang="fi-FI" b="1" dirty="0"/>
              <a:t>TARVE:</a:t>
            </a:r>
          </a:p>
          <a:p>
            <a:r>
              <a:rPr lang="fi-FI" dirty="0" smtClean="0"/>
              <a:t>Perustoimeentulotuen </a:t>
            </a:r>
            <a:r>
              <a:rPr lang="fi-FI" dirty="0"/>
              <a:t>Kela -siirto, sosiaalihuoltolain ja työtoimintaa koskevan lainsäädännön muuttaminen saattavat heikoimmassa taloudellisessa asemassa olevat henkilöt aiemmasta hyvin paljon poikkeavaan uuteen tilanteeseen peruspalvelujensa asioinnin osalta. Tilanne tulee olemaan uusi myös sosiaalipalveluja toteuttaville </a:t>
            </a:r>
            <a:r>
              <a:rPr lang="fi-FI" dirty="0" err="1"/>
              <a:t>viranomais</a:t>
            </a:r>
            <a:r>
              <a:rPr lang="fi-FI" dirty="0"/>
              <a:t>- ja muille tahoille, kun useita uusia palveluja kehitetään samanaikaisesti.  Asiakkaiden yksilöllisiin palvelutarpeisiin vastaavien uusien palvelujen kehittämiseen ei ole totuttuja käytäntöjä. Palvelujen toteuttajat tarvitsevat uusia lähestymistapoja, toimintamalleja ja uudenlaista koulutusta ja valmennusta, jotta he voivat onnistua </a:t>
            </a:r>
            <a:r>
              <a:rPr lang="fi-FI" dirty="0" err="1"/>
              <a:t>pilotoimaan</a:t>
            </a:r>
            <a:r>
              <a:rPr lang="fi-FI" dirty="0"/>
              <a:t> ja kehittämään asiakaslähtöisesti uusia vaikuttavia toimintatapoja. Aikaisemmista kehittämishankkeista voidaan löytää hyviä toimintamalleja, joita on tarpeen levittää ja jatkojalostaa sekä soveltaa eri alueilla erilaisiin toimintaympäristöihin. </a:t>
            </a:r>
          </a:p>
          <a:p>
            <a:r>
              <a:rPr lang="fi-FI" dirty="0"/>
              <a:t>Tämän lisäksi </a:t>
            </a:r>
            <a:r>
              <a:rPr lang="fi-FI" b="1" dirty="0"/>
              <a:t>nuorten</a:t>
            </a:r>
            <a:r>
              <a:rPr lang="fi-FI" dirty="0"/>
              <a:t> asiakkaiden kanssa tehtävään sosiaalityöhön tarvitaan uudenlaisia menetelmiä paitsi </a:t>
            </a:r>
            <a:r>
              <a:rPr lang="fi-FI" dirty="0" err="1"/>
              <a:t>asiakkuudessa</a:t>
            </a:r>
            <a:r>
              <a:rPr lang="fi-FI" dirty="0"/>
              <a:t> jo- olevien nuorten elämänhallinnan tukemiseksi myös palvelujen ulkopuolelle jäävien väliinputoajien ryhmän </a:t>
            </a:r>
            <a:r>
              <a:rPr lang="fi-FI" dirty="0" smtClean="0"/>
              <a:t>tavoittamiseksi</a:t>
            </a:r>
            <a:endParaRPr lang="fi-FI" dirty="0"/>
          </a:p>
          <a:p>
            <a:pPr marL="0" indent="0">
              <a:buNone/>
            </a:pPr>
            <a:endParaRPr lang="fi-FI" dirty="0"/>
          </a:p>
          <a:p>
            <a:pPr marL="0" indent="0">
              <a:buNone/>
            </a:pPr>
            <a:r>
              <a:rPr lang="fi-FI" dirty="0"/>
              <a:t> </a:t>
            </a:r>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09425" y="6030717"/>
            <a:ext cx="2855435" cy="404663"/>
          </a:xfrm>
          <a:prstGeom prst="rect">
            <a:avLst/>
          </a:prstGeom>
          <a:noFill/>
          <a:ln>
            <a:noFill/>
          </a:ln>
        </p:spPr>
      </p:pic>
    </p:spTree>
    <p:extLst>
      <p:ext uri="{BB962C8B-B14F-4D97-AF65-F5344CB8AC3E}">
        <p14:creationId xmlns:p14="http://schemas.microsoft.com/office/powerpoint/2010/main" val="2378754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340553"/>
          </a:xfrm>
        </p:spPr>
        <p:txBody>
          <a:bodyPr>
            <a:normAutofit/>
          </a:bodyPr>
          <a:lstStyle/>
          <a:p>
            <a:r>
              <a:rPr lang="fi-FI" sz="1600" b="1" dirty="0" smtClean="0"/>
              <a:t>TOIMINNAN TAVOITE:</a:t>
            </a:r>
            <a:endParaRPr lang="fi-FI" sz="1600" b="1" dirty="0"/>
          </a:p>
        </p:txBody>
      </p:sp>
      <p:sp>
        <p:nvSpPr>
          <p:cNvPr id="3" name="Sisällön paikkamerkki 2"/>
          <p:cNvSpPr>
            <a:spLocks noGrp="1"/>
          </p:cNvSpPr>
          <p:nvPr>
            <p:ph idx="1"/>
          </p:nvPr>
        </p:nvSpPr>
        <p:spPr>
          <a:xfrm>
            <a:off x="0" y="626166"/>
            <a:ext cx="11353800" cy="5844208"/>
          </a:xfrm>
        </p:spPr>
        <p:txBody>
          <a:bodyPr>
            <a:noAutofit/>
          </a:bodyPr>
          <a:lstStyle/>
          <a:p>
            <a:pPr marL="0" indent="0">
              <a:buNone/>
            </a:pPr>
            <a:r>
              <a:rPr lang="fi-FI" sz="1400" b="1" dirty="0" smtClean="0"/>
              <a:t>I </a:t>
            </a:r>
            <a:r>
              <a:rPr lang="fi-FI" sz="1400" b="1" dirty="0"/>
              <a:t>Sosiaalisen kuntoutuksen ja osallisuutta lisäävien uudenlaisten toimintatapojen kehittäminen</a:t>
            </a:r>
            <a:r>
              <a:rPr lang="fi-FI" sz="1400" dirty="0"/>
              <a:t> </a:t>
            </a:r>
            <a:r>
              <a:rPr lang="fi-FI" sz="1400" b="1" dirty="0"/>
              <a:t>sekä seuranta- ja arviointityötavan kehittäminen</a:t>
            </a:r>
            <a:r>
              <a:rPr lang="fi-FI" sz="1400" dirty="0"/>
              <a:t> </a:t>
            </a:r>
          </a:p>
          <a:p>
            <a:r>
              <a:rPr lang="fi-FI" sz="1400" dirty="0" smtClean="0"/>
              <a:t>Aikuissosiaalityön </a:t>
            </a:r>
            <a:r>
              <a:rPr lang="fi-FI" sz="1400" dirty="0"/>
              <a:t>asiakkaiden uudenlainen palvelumuotoilu ja yhteistyömallit vaativat kehittämistä. Kehittämistyössä asiakasprosessissa ennen kuntouttavaa työtoimintaa oleva vaihe ehdotettu painopisteeksi eli tunnistaminen ja palvelujen kehittäminen kohdentuu tähän. Kiteytettynä kyse on sosiaalisen kuntoutuksen ja sen muotojen määrittelystä ja tarkentamisesta asiakasprosessissa: tarpeen tunnistaminen, kuntouttavien työmuotojen ja -menetelmien (</a:t>
            </a:r>
            <a:r>
              <a:rPr lang="fi-FI" sz="1400" dirty="0" err="1"/>
              <a:t>yhteis</a:t>
            </a:r>
            <a:r>
              <a:rPr lang="fi-FI" sz="1400" dirty="0"/>
              <a:t>)kehittäminen sekä </a:t>
            </a:r>
            <a:r>
              <a:rPr lang="fi-FI" sz="1400" dirty="0" err="1"/>
              <a:t>jatkopolutuksesta</a:t>
            </a:r>
            <a:r>
              <a:rPr lang="fi-FI" sz="1400" dirty="0"/>
              <a:t> huolehtiminen ja toiminnan arviointi</a:t>
            </a:r>
            <a:r>
              <a:rPr lang="fi-FI" sz="1400" dirty="0" smtClean="0"/>
              <a:t>.</a:t>
            </a:r>
            <a:endParaRPr lang="fi-FI" sz="1400" dirty="0"/>
          </a:p>
          <a:p>
            <a:r>
              <a:rPr lang="fi-FI" sz="1400" dirty="0"/>
              <a:t>Tavoitteena on lisätä pitkään työelämän ulkopuolella olevien aikuisikäisten henkilöiden osallisuutta ja kehittää sosiaalisen kuntoutuksen palveluprosesseja.</a:t>
            </a:r>
          </a:p>
          <a:p>
            <a:r>
              <a:rPr lang="fi-FI" sz="1400" dirty="0"/>
              <a:t>Erityisinä painopisteinä valittavissa alueellisissa piloteissa ovat pitkäaikaistyöttömien</a:t>
            </a:r>
            <a:r>
              <a:rPr lang="fi-FI" sz="1400" b="1" dirty="0"/>
              <a:t>, </a:t>
            </a:r>
            <a:r>
              <a:rPr lang="fi-FI" sz="1400" dirty="0"/>
              <a:t>päihde- ja </a:t>
            </a:r>
            <a:r>
              <a:rPr lang="fi-FI" sz="1400" dirty="0" err="1"/>
              <a:t>mt</a:t>
            </a:r>
            <a:r>
              <a:rPr lang="fi-FI" sz="1400" dirty="0"/>
              <a:t>-kuntoutujien uudenlaisen palvelumuotoilun kehittäminen, sisältäen sekä ryhmä että yksilömuotoisen sosiaalisen kuntoutuksen kehittämispilotteja. </a:t>
            </a:r>
          </a:p>
          <a:p>
            <a:r>
              <a:rPr lang="fi-FI" sz="1400" dirty="0"/>
              <a:t>Tavoitteena luoda palveluohjauspilotti joka vastaa sekä nuorten että aikuisten palvelutarpeisiin.  (yhteinen rakenne, jota voi joustavasti soveltaa yksilökohtaisen palvelutarpeen mukaan)</a:t>
            </a:r>
            <a:r>
              <a:rPr lang="fi-FI" sz="1400" b="1" dirty="0"/>
              <a:t> </a:t>
            </a:r>
            <a:endParaRPr lang="fi-FI" sz="1400" dirty="0"/>
          </a:p>
          <a:p>
            <a:r>
              <a:rPr lang="fi-FI" sz="1400" dirty="0"/>
              <a:t>Tähän kehitetään perehdytys-/koulutus- tai valmennuskokonaisuus asiakasprosessin haltuunotosta sekä sosiaalisen kuntoutuksen palvelupolun selkeästä määrittelystä ja tiedottamisesta. </a:t>
            </a:r>
            <a:r>
              <a:rPr lang="fi-FI" sz="1400" b="1" dirty="0"/>
              <a:t> </a:t>
            </a:r>
            <a:endParaRPr lang="fi-FI" sz="1400" dirty="0"/>
          </a:p>
          <a:p>
            <a:r>
              <a:rPr lang="fi-FI" sz="1400" dirty="0"/>
              <a:t>Nuorten/nuorten aikuisten elämänhallintaan voimavarojen aktivoimiseksi kehitetään yhdessä nuorten ja sosiaalityöntekijöiden kanssa uudenlaisia sisältöjä ja lähestymistapoja. Tavoitteena on omiin voimavaroihin perustuen lisätä nuorten osallisuutta omassa elämässään, mutta myös sosiaalityön tuella.</a:t>
            </a:r>
          </a:p>
          <a:p>
            <a:r>
              <a:rPr lang="fi-FI" sz="1400" dirty="0"/>
              <a:t>Kehittämistyöhän otetaan mukaan myös nuorten epävirallisia verkostoja ja virallisia yhteistyötahoja, joiden kanssa sosiaalista kuntoutusta osallistavana palvelumuotona kehitetään yhdessä</a:t>
            </a:r>
            <a:r>
              <a:rPr lang="fi-FI" sz="1400" dirty="0" smtClean="0"/>
              <a:t>.</a:t>
            </a:r>
          </a:p>
          <a:p>
            <a:pPr marL="0" indent="0">
              <a:buNone/>
            </a:pPr>
            <a:r>
              <a:rPr lang="fi-FI" sz="1400" b="1" dirty="0"/>
              <a:t>II Asiakaslähtöisen ja käytäntölähtöisen tietotuotannon kehittäminen menetelmäpiloteissa sosiaalityön </a:t>
            </a:r>
            <a:r>
              <a:rPr lang="fi-FI" sz="1400" b="1" dirty="0" smtClean="0"/>
              <a:t>tueksi</a:t>
            </a:r>
            <a:endParaRPr lang="fi-FI" sz="1400" dirty="0"/>
          </a:p>
          <a:p>
            <a:r>
              <a:rPr lang="fi-FI" sz="1400" dirty="0"/>
              <a:t>Tiedontuotanto ja sen käyttäminen limitetään yhteen kohderyhmien osallisuutta tukevissa toiminnoissa.</a:t>
            </a:r>
          </a:p>
          <a:p>
            <a:r>
              <a:rPr lang="fi-FI" sz="1400" dirty="0"/>
              <a:t>Kehitetään systemaattinen tiedonkeruutapa erikseen sovittavilla menetelmillä ja indikaattoreilla seurannan kannalta tärkeiksi määritettävistä sisällöistä, mutta myös erilaisista pilottikokeiluista.</a:t>
            </a:r>
          </a:p>
          <a:p>
            <a:r>
              <a:rPr lang="fi-FI" sz="1400" dirty="0"/>
              <a:t>Luodaan toimiva malli/toimivia malleja toiminnan laadun ja vaikuttavuuden arviointiin ja raportointiin palvelujen edelleen kehittämiseksi ja mahdollistamiseksi</a:t>
            </a:r>
            <a:r>
              <a:rPr lang="fi-FI" sz="1400" dirty="0" smtClean="0"/>
              <a:t>. Tässä </a:t>
            </a:r>
            <a:r>
              <a:rPr lang="fi-FI" sz="1400" dirty="0"/>
              <a:t>käytetään kohderyhmien henkilöitä osallistavia menetelmiä mm. asiakasraati, yhteiskehittäminen sekä rajatut tiedontuotannon pilotoinnit.</a:t>
            </a:r>
          </a:p>
          <a:p>
            <a:endParaRPr lang="fi-FI" sz="1400"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1556" y="162793"/>
            <a:ext cx="2855435" cy="404663"/>
          </a:xfrm>
          <a:prstGeom prst="rect">
            <a:avLst/>
          </a:prstGeom>
          <a:noFill/>
          <a:ln>
            <a:noFill/>
          </a:ln>
        </p:spPr>
      </p:pic>
    </p:spTree>
    <p:extLst>
      <p:ext uri="{BB962C8B-B14F-4D97-AF65-F5344CB8AC3E}">
        <p14:creationId xmlns:p14="http://schemas.microsoft.com/office/powerpoint/2010/main" val="426053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58417" y="365126"/>
            <a:ext cx="11095383" cy="400188"/>
          </a:xfrm>
        </p:spPr>
        <p:txBody>
          <a:bodyPr>
            <a:normAutofit/>
          </a:bodyPr>
          <a:lstStyle/>
          <a:p>
            <a:r>
              <a:rPr lang="fi-FI" sz="1600" b="1" dirty="0" smtClean="0"/>
              <a:t>Toiminnan toteutus:</a:t>
            </a:r>
            <a:endParaRPr lang="fi-FI" sz="1600" b="1" dirty="0"/>
          </a:p>
        </p:txBody>
      </p:sp>
      <p:sp>
        <p:nvSpPr>
          <p:cNvPr id="3" name="Sisällön paikkamerkki 2"/>
          <p:cNvSpPr>
            <a:spLocks noGrp="1"/>
          </p:cNvSpPr>
          <p:nvPr>
            <p:ph idx="1"/>
          </p:nvPr>
        </p:nvSpPr>
        <p:spPr>
          <a:xfrm>
            <a:off x="258417" y="675861"/>
            <a:ext cx="11095383" cy="5903843"/>
          </a:xfrm>
        </p:spPr>
        <p:txBody>
          <a:bodyPr>
            <a:normAutofit fontScale="40000" lnSpcReduction="20000"/>
          </a:bodyPr>
          <a:lstStyle/>
          <a:p>
            <a:pPr marL="0" indent="0">
              <a:buNone/>
            </a:pPr>
            <a:r>
              <a:rPr lang="fi-FI" sz="4000" b="1" dirty="0" smtClean="0"/>
              <a:t>I </a:t>
            </a:r>
            <a:r>
              <a:rPr lang="fi-FI" sz="4000" b="1" dirty="0"/>
              <a:t>Sosiaalisen kuntoutuksen ja osallisuutta lisäävien uudenlaisten </a:t>
            </a:r>
            <a:r>
              <a:rPr lang="fi-FI" sz="4000" b="1" dirty="0" smtClean="0"/>
              <a:t>sosiaalityön toimintatapojen </a:t>
            </a:r>
            <a:r>
              <a:rPr lang="fi-FI" sz="4000" b="1" dirty="0"/>
              <a:t>kehittäminen</a:t>
            </a:r>
            <a:r>
              <a:rPr lang="fi-FI" sz="4000" dirty="0"/>
              <a:t> </a:t>
            </a:r>
            <a:r>
              <a:rPr lang="fi-FI" sz="4000" b="1" dirty="0"/>
              <a:t>sekä seuranta- ja arviointityötavan kehittäminen</a:t>
            </a:r>
            <a:r>
              <a:rPr lang="fi-FI" sz="4000" dirty="0"/>
              <a:t> </a:t>
            </a:r>
            <a:r>
              <a:rPr lang="fi-FI" sz="4000" b="1" dirty="0"/>
              <a:t>tähän</a:t>
            </a:r>
            <a:endParaRPr lang="fi-FI" sz="4000" dirty="0"/>
          </a:p>
          <a:p>
            <a:r>
              <a:rPr lang="fi-FI" sz="3400" dirty="0"/>
              <a:t>Uudenlainen palvelumuotoilu ja yhteistyökäytäntöjen sekä ryhmä-ja yksilömuotoisen sosiaalisen kuntoutuksen (</a:t>
            </a:r>
            <a:r>
              <a:rPr lang="fi-FI" sz="3400" dirty="0" err="1"/>
              <a:t>yhteis</a:t>
            </a:r>
            <a:r>
              <a:rPr lang="fi-FI" sz="3400" dirty="0"/>
              <a:t>)kehittäminen.</a:t>
            </a:r>
          </a:p>
          <a:p>
            <a:r>
              <a:rPr lang="fi-FI" sz="3400" dirty="0"/>
              <a:t>Varhaisen vaiheen palvelumuotoilun kehittäminen niin, että tukea on mahdollista saada mahdollisimman vähällä byrokratialla (ml. erilaiset taloudelliset tukimuodot jne.), jolloin palvelujen toteuttaminen helpottuu ja kokonaisvaltainen työskentely mahdollisimman konkreettisesti lähellä heikoimmassa taloudellisessa asemassa olevien arkea onnistuu.  </a:t>
            </a:r>
          </a:p>
          <a:p>
            <a:r>
              <a:rPr lang="fi-FI" sz="3400" dirty="0" smtClean="0"/>
              <a:t>Heikompiosaisten </a:t>
            </a:r>
            <a:r>
              <a:rPr lang="fi-FI" sz="3400" dirty="0"/>
              <a:t>osallisuuden edellytyksiä - ja yhteisöllisyyttä avaavien uusien sosiaalityön muotojen kehittäminen ja käyttöönotto eri elämänalueille (esim. uudenlaiset yksilö – ja ryhmämuotoiset toiminnot). </a:t>
            </a:r>
          </a:p>
          <a:p>
            <a:r>
              <a:rPr lang="fi-FI" sz="3400" dirty="0"/>
              <a:t>Sosiaalisen kuntoutuksen määrittäminen ja työmuotojen sekä -menetelmien ideoiminen, sekä nuorille että aikuisille sovellettavan palveluohjauspilotin rakentaminen (yhteinen rakenne, jota voi joustavasti soveltaa yksilökohtaisen palvelutarpeen mukaan).</a:t>
            </a:r>
            <a:r>
              <a:rPr lang="fi-FI" sz="3400" b="1" dirty="0"/>
              <a:t> </a:t>
            </a:r>
            <a:endParaRPr lang="fi-FI" sz="3400" dirty="0"/>
          </a:p>
          <a:p>
            <a:r>
              <a:rPr lang="fi-FI" sz="3400" b="1" dirty="0"/>
              <a:t>Nuorten</a:t>
            </a:r>
            <a:r>
              <a:rPr lang="fi-FI" sz="3400" dirty="0"/>
              <a:t> asiakasryhmässä ennaltaehkäisevän toiminnan – sekä työssäkäyntiin, työelämäosallisuutta edistävän toiminnan että työelämään liittyvien perustaitojen sekä myös arjen hallintaan liittyvien taitojen kehittäminen siten, että lähdetään nuoren ja hänen lähiympäristönsä voimavaroista ja nuoren omista tavoitteista - nämä huomioiden ja osallisina mukana </a:t>
            </a:r>
            <a:r>
              <a:rPr lang="fi-FI" sz="3400" dirty="0" smtClean="0"/>
              <a:t>kehittämisprosessissa</a:t>
            </a:r>
            <a:r>
              <a:rPr lang="fi-FI" sz="3400" dirty="0"/>
              <a:t> </a:t>
            </a:r>
          </a:p>
          <a:p>
            <a:pPr marL="0" indent="0">
              <a:buNone/>
            </a:pPr>
            <a:r>
              <a:rPr lang="fi-FI" sz="3400" dirty="0"/>
              <a:t>Esimerkkejä sosiaalisen kuntoutuksen käytännön uudenlaisten työmenetelmien sekä vanhojen metodien miksauksesta ja palvelumuotoilusta (tarkentuvat myöhemmin): </a:t>
            </a:r>
          </a:p>
          <a:p>
            <a:r>
              <a:rPr lang="fi-FI" sz="3400" dirty="0" smtClean="0"/>
              <a:t>tilannekartoitus </a:t>
            </a:r>
            <a:r>
              <a:rPr lang="fi-FI" sz="3400" dirty="0"/>
              <a:t>(omat voimavarat ja tavoitteet, työttömyyden vaikutus toimintakykyyn, olemassa olevat taidot, tarvittava tuki, muut oleelliset asiat osallisuuden lisäämiseksi (talous, terveys, mielenkiinnon kohteet, vahvuusalueet, kotiin annettavan tuen tarve)</a:t>
            </a:r>
          </a:p>
          <a:p>
            <a:r>
              <a:rPr lang="fi-FI" sz="3400" dirty="0" smtClean="0"/>
              <a:t>mm</a:t>
            </a:r>
            <a:r>
              <a:rPr lang="fi-FI" sz="3400" dirty="0"/>
              <a:t>. ryhmämuotoinen ja HOPS -malli -sovellukset</a:t>
            </a:r>
          </a:p>
          <a:p>
            <a:r>
              <a:rPr lang="fi-FI" sz="3400" dirty="0" smtClean="0"/>
              <a:t>kokemusasiantuntijat(koulutus</a:t>
            </a:r>
            <a:r>
              <a:rPr lang="fi-FI" sz="3400" dirty="0"/>
              <a:t>) ja kokemusasiantuntija/sosiaalityöntekijä –työparityöskentelyn pilotointi</a:t>
            </a:r>
          </a:p>
          <a:p>
            <a:r>
              <a:rPr lang="fi-FI" sz="3400" dirty="0" smtClean="0"/>
              <a:t>seurauspedagogiikka </a:t>
            </a:r>
            <a:r>
              <a:rPr lang="fi-FI" sz="3400" dirty="0"/>
              <a:t>nuorten piloteissa </a:t>
            </a:r>
          </a:p>
          <a:p>
            <a:r>
              <a:rPr lang="fi-FI" sz="3400" dirty="0" err="1" smtClean="0"/>
              <a:t>TYPille</a:t>
            </a:r>
            <a:r>
              <a:rPr lang="fi-FI" sz="3400" dirty="0" smtClean="0"/>
              <a:t> </a:t>
            </a:r>
            <a:r>
              <a:rPr lang="fi-FI" sz="3400" dirty="0"/>
              <a:t>järjestöjen kanssa uudentyyppisen toiminnan kehittäminen aikuisten kohderyhmälle?</a:t>
            </a:r>
          </a:p>
          <a:p>
            <a:r>
              <a:rPr lang="fi-FI" sz="3400" dirty="0" smtClean="0"/>
              <a:t>pilottiasiakkaat </a:t>
            </a:r>
            <a:r>
              <a:rPr lang="fi-FI" sz="3400" b="1" dirty="0"/>
              <a:t> kokemusosaajat</a:t>
            </a:r>
            <a:r>
              <a:rPr lang="fi-FI" sz="3400" dirty="0"/>
              <a:t> mukana kehittämistyössä ja sen juurruttamisessa</a:t>
            </a:r>
          </a:p>
          <a:p>
            <a:r>
              <a:rPr lang="fi-FI" sz="3400" dirty="0" smtClean="0"/>
              <a:t>myös </a:t>
            </a:r>
            <a:r>
              <a:rPr lang="fi-FI" sz="3400" dirty="0"/>
              <a:t>monialaisia yhteistyötahoja mukana toiminnassa (mm. </a:t>
            </a:r>
            <a:r>
              <a:rPr lang="fi-FI" sz="3400" dirty="0" err="1"/>
              <a:t>srk:ia</a:t>
            </a:r>
            <a:r>
              <a:rPr lang="fi-FI" sz="3400" dirty="0"/>
              <a:t> , yhdistyksiä jne</a:t>
            </a:r>
            <a:r>
              <a:rPr lang="fi-FI" sz="3400" dirty="0" smtClean="0"/>
              <a:t>.)  </a:t>
            </a:r>
          </a:p>
          <a:p>
            <a:endParaRPr lang="fi-FI" sz="3400" dirty="0"/>
          </a:p>
        </p:txBody>
      </p:sp>
    </p:spTree>
    <p:extLst>
      <p:ext uri="{BB962C8B-B14F-4D97-AF65-F5344CB8AC3E}">
        <p14:creationId xmlns:p14="http://schemas.microsoft.com/office/powerpoint/2010/main" val="1511330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628788"/>
          </a:xfrm>
        </p:spPr>
        <p:txBody>
          <a:bodyPr>
            <a:normAutofit/>
          </a:bodyPr>
          <a:lstStyle/>
          <a:p>
            <a:r>
              <a:rPr lang="fi-FI" sz="1800" b="1" dirty="0" smtClean="0"/>
              <a:t>TOIMINNAN TOTEUTUS:</a:t>
            </a:r>
            <a:endParaRPr lang="fi-FI" sz="1800" b="1" dirty="0"/>
          </a:p>
        </p:txBody>
      </p:sp>
      <p:sp>
        <p:nvSpPr>
          <p:cNvPr id="3" name="Sisällön paikkamerkki 2"/>
          <p:cNvSpPr>
            <a:spLocks noGrp="1"/>
          </p:cNvSpPr>
          <p:nvPr>
            <p:ph idx="1"/>
          </p:nvPr>
        </p:nvSpPr>
        <p:spPr>
          <a:xfrm>
            <a:off x="838200" y="1192696"/>
            <a:ext cx="10515600" cy="4984267"/>
          </a:xfrm>
        </p:spPr>
        <p:txBody>
          <a:bodyPr>
            <a:normAutofit fontScale="77500" lnSpcReduction="20000"/>
          </a:bodyPr>
          <a:lstStyle/>
          <a:p>
            <a:pPr marL="0" indent="0">
              <a:buNone/>
            </a:pPr>
            <a:r>
              <a:rPr lang="fi-FI" b="1" dirty="0"/>
              <a:t>II Asiakaslähtöisen ja käytäntölähtöisen tietotuotannon kehittäminen rakenteellisen sosiaalityön menetelmäpiloteissa sosiaalityön köyhyyden torjunnan ja osallisuuden tueksi</a:t>
            </a:r>
            <a:endParaRPr lang="fi-FI" dirty="0"/>
          </a:p>
          <a:p>
            <a:r>
              <a:rPr lang="fi-FI" dirty="0"/>
              <a:t>Kyseessä on systemaattisen tiedonkeruun kehittäminen erikseen sovittavilla menetelmillä ja indikaattoreilla seurannan kannalta tärkeiksi määritettävistä sisällöistä, mutta myös erilaisista pilottikokeiluista.</a:t>
            </a:r>
          </a:p>
          <a:p>
            <a:r>
              <a:rPr lang="fi-FI" dirty="0"/>
              <a:t>Tähän sisältyy toiminnan arviointi ja raportointi palvelujen edelleen kehittämiseksi ja mahdollistamiseksi. Asiakas-, työntekijä- ja vaikuttavuusnäkökulma huomioidaan  arvioinnissa.</a:t>
            </a:r>
          </a:p>
          <a:p>
            <a:r>
              <a:rPr lang="fi-FI" dirty="0"/>
              <a:t>Tiedontuotannon ja sen käyttämisen limittyminen yhteen kohderyhmien osallisuutta kehittävissä toiminnoissa</a:t>
            </a:r>
          </a:p>
          <a:p>
            <a:r>
              <a:rPr lang="fi-FI" dirty="0"/>
              <a:t>Menetelminä (= kokeilu ja käyttöönotto) mm. asiakasraati, yhteiskehittäminen, seurauspedagogiikka sekä muut rajatut tiedontuotannon pilotoinnit kuten esimerkiksi</a:t>
            </a:r>
          </a:p>
          <a:p>
            <a:r>
              <a:rPr lang="fi-FI" dirty="0"/>
              <a:t>Kuvastin, joka kohderyhmän henkilöitä osallistavana työskentelymuotona tuo monialaisesti ja asiakasta osallistavasti tietoa erilaisista ilmiöstä, kehittää työskentelyä ja </a:t>
            </a:r>
          </a:p>
          <a:p>
            <a:r>
              <a:rPr lang="fi-FI" dirty="0"/>
              <a:t>parhaimmillaan selkeyttää työkäytäntöjä ja mahdollistaa asiakkaalle kuntouttavat prosessit. </a:t>
            </a:r>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49182" y="5974631"/>
            <a:ext cx="2855435" cy="404663"/>
          </a:xfrm>
          <a:prstGeom prst="rect">
            <a:avLst/>
          </a:prstGeom>
          <a:noFill/>
          <a:ln>
            <a:noFill/>
          </a:ln>
        </p:spPr>
      </p:pic>
    </p:spTree>
    <p:extLst>
      <p:ext uri="{BB962C8B-B14F-4D97-AF65-F5344CB8AC3E}">
        <p14:creationId xmlns:p14="http://schemas.microsoft.com/office/powerpoint/2010/main" val="289740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1600" b="1" dirty="0"/>
              <a:t>TOIMINNAN TULOKSET:</a:t>
            </a:r>
            <a:br>
              <a:rPr lang="fi-FI" sz="1600" b="1" dirty="0"/>
            </a:br>
            <a:endParaRPr lang="fi-FI" sz="1600" b="1" dirty="0"/>
          </a:p>
        </p:txBody>
      </p:sp>
      <p:sp>
        <p:nvSpPr>
          <p:cNvPr id="3" name="Sisällön paikkamerkki 2"/>
          <p:cNvSpPr>
            <a:spLocks noGrp="1"/>
          </p:cNvSpPr>
          <p:nvPr>
            <p:ph idx="1"/>
          </p:nvPr>
        </p:nvSpPr>
        <p:spPr>
          <a:xfrm>
            <a:off x="838200" y="1292087"/>
            <a:ext cx="10515600" cy="4884876"/>
          </a:xfrm>
        </p:spPr>
        <p:txBody>
          <a:bodyPr>
            <a:normAutofit fontScale="77500" lnSpcReduction="20000"/>
          </a:bodyPr>
          <a:lstStyle/>
          <a:p>
            <a:r>
              <a:rPr lang="fi-FI" dirty="0" smtClean="0"/>
              <a:t>Erilaisia </a:t>
            </a:r>
            <a:r>
              <a:rPr lang="fi-FI" dirty="0"/>
              <a:t>sosiaalisen kuntoutuksen malleja on kuvattu ja on myös löydetty keinoja vastata eri kohderyhmien sosiaalisen kuntoutuksen tarpeisiin</a:t>
            </a:r>
          </a:p>
          <a:p>
            <a:r>
              <a:rPr lang="fi-FI" dirty="0"/>
              <a:t>Toiminnan vaikutusten arviointiin ja seurantaan on kehitetty toimivia käytäntöjä</a:t>
            </a:r>
          </a:p>
          <a:p>
            <a:r>
              <a:rPr lang="fi-FI" dirty="0"/>
              <a:t>Alueelle on luotu rakenne (malli/malleja) heikoimmassa taloudellisessa tilanteessa olevien henkilöiden yksilöllisten tarpeiden mukaan sovellettavasta palveluohjaksesta (tunnistaminen, toiminta/menetelmät, </a:t>
            </a:r>
            <a:r>
              <a:rPr lang="fi-FI" dirty="0" err="1"/>
              <a:t>jatkopolutus</a:t>
            </a:r>
            <a:r>
              <a:rPr lang="fi-FI" dirty="0"/>
              <a:t> sekä toiminnan seuranta ja arviointi).</a:t>
            </a:r>
          </a:p>
          <a:p>
            <a:r>
              <a:rPr lang="fi-FI" dirty="0"/>
              <a:t>Em. tehtävissä myös työnjakoa, tehtävärakennetta ja palveluista annettavaa tiedotusta on selkiytetty.</a:t>
            </a:r>
          </a:p>
          <a:p>
            <a:r>
              <a:rPr lang="fi-FI" dirty="0"/>
              <a:t>Malleja on tarkasteltu kriittisesti, niistä on luotu ja levitetty siirrettäviä prosessikuvauksia ja muodostettu tarvittavia alueellisia foorumeja toiminnan tueksi</a:t>
            </a:r>
            <a:r>
              <a:rPr lang="fi-FI" dirty="0" smtClean="0"/>
              <a:t>.</a:t>
            </a:r>
            <a:r>
              <a:rPr lang="fi-FI" dirty="0"/>
              <a:t> </a:t>
            </a:r>
          </a:p>
          <a:p>
            <a:r>
              <a:rPr lang="fi-FI" dirty="0"/>
              <a:t>HUOM</a:t>
            </a:r>
            <a:r>
              <a:rPr lang="fi-FI" dirty="0" smtClean="0"/>
              <a:t>! TIPS </a:t>
            </a:r>
            <a:r>
              <a:rPr lang="fi-FI" dirty="0"/>
              <a:t>(tietoon perustuva sosiaalityö)- toimintamallin tapaa tuottaa tutkimustietoa keskusteluun ammattilaisten havaitsemista ilmiöistä ja tarpeista sovelletaan alueen tarpeiden pohjalta piloteissa. Tähän liitetään mukaa myös ns. hiljaisen tiedon yhteisen tuottamisen kehittämisformaatti (Ks. erillinen TIPS -kehittämistyön kuvaus)</a:t>
            </a:r>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744865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469762"/>
          </a:xfrm>
        </p:spPr>
        <p:txBody>
          <a:bodyPr>
            <a:normAutofit/>
          </a:bodyPr>
          <a:lstStyle/>
          <a:p>
            <a:r>
              <a:rPr lang="fi-FI" sz="1800" b="1" dirty="0" smtClean="0"/>
              <a:t>TIPS : TIETOON PERUSTUVA SOSIAALITYÖ</a:t>
            </a:r>
            <a:endParaRPr lang="fi-FI" sz="1800" b="1" dirty="0"/>
          </a:p>
        </p:txBody>
      </p:sp>
      <p:sp>
        <p:nvSpPr>
          <p:cNvPr id="3" name="Sisällön paikkamerkki 2"/>
          <p:cNvSpPr>
            <a:spLocks noGrp="1"/>
          </p:cNvSpPr>
          <p:nvPr>
            <p:ph idx="1"/>
          </p:nvPr>
        </p:nvSpPr>
        <p:spPr>
          <a:xfrm>
            <a:off x="838200" y="675861"/>
            <a:ext cx="10515600" cy="5501102"/>
          </a:xfrm>
        </p:spPr>
        <p:txBody>
          <a:bodyPr>
            <a:noAutofit/>
          </a:bodyPr>
          <a:lstStyle/>
          <a:p>
            <a:pPr marL="0" indent="0">
              <a:buNone/>
            </a:pPr>
            <a:r>
              <a:rPr lang="fi-FI" sz="1600" b="1" dirty="0" err="1" smtClean="0"/>
              <a:t>SONet</a:t>
            </a:r>
            <a:r>
              <a:rPr lang="fi-FI" sz="1600" b="1" dirty="0" smtClean="0"/>
              <a:t> BOTNIA </a:t>
            </a:r>
            <a:r>
              <a:rPr lang="fi-FI" sz="1600" dirty="0" smtClean="0"/>
              <a:t>(</a:t>
            </a:r>
            <a:r>
              <a:rPr lang="fi-FI" sz="1600" dirty="0"/>
              <a:t>kiinnostusta ainakin </a:t>
            </a:r>
            <a:r>
              <a:rPr lang="fi-FI" sz="1600" dirty="0" err="1"/>
              <a:t>Keski</a:t>
            </a:r>
            <a:r>
              <a:rPr lang="fi-FI" sz="1600" dirty="0"/>
              <a:t>-Pohjanmaalla ja Pohjanmaalla)</a:t>
            </a:r>
          </a:p>
          <a:p>
            <a:pPr marL="0" indent="0">
              <a:buNone/>
            </a:pPr>
            <a:r>
              <a:rPr lang="fi-FI" sz="1600" b="1" dirty="0" smtClean="0"/>
              <a:t>TIPS </a:t>
            </a:r>
            <a:r>
              <a:rPr lang="fi-FI" sz="1600" b="1" dirty="0"/>
              <a:t>= Tietoon perustuva sosiaalityö </a:t>
            </a:r>
            <a:r>
              <a:rPr lang="fi-FI" sz="1600" dirty="0" smtClean="0"/>
              <a:t>Kokkolan </a:t>
            </a:r>
            <a:r>
              <a:rPr lang="fi-FI" sz="1600" dirty="0"/>
              <a:t>yliopistokeskus Chydeniuksen (KYC) v 2014–2015 </a:t>
            </a:r>
            <a:r>
              <a:rPr lang="fi-FI" sz="1600" dirty="0" err="1"/>
              <a:t>pilotoima</a:t>
            </a:r>
            <a:r>
              <a:rPr lang="fi-FI" sz="1600" dirty="0"/>
              <a:t> dialogisen tiedontuottamisen mallia sovelletaan hankkeessa rakenteellisen sosiaalityön menetelmänä</a:t>
            </a:r>
          </a:p>
          <a:p>
            <a:pPr marL="0" indent="0">
              <a:buNone/>
            </a:pPr>
            <a:r>
              <a:rPr lang="fi-FI" sz="1600" dirty="0"/>
              <a:t>TAVOITE</a:t>
            </a:r>
            <a:r>
              <a:rPr lang="fi-FI" sz="1600" dirty="0" smtClean="0"/>
              <a:t>:  TIPS -menetelmän käyttäminen hankkeen päätavoitteen toteuttamista tukevana toimintana. Tavoitteena on palvelujen osallisuutta ja yhteisöllisyyttä tukevan osaamisen kehittäminen erilaisten työelämän ulkopuolella olevien ryhmien kanssa.</a:t>
            </a:r>
          </a:p>
          <a:p>
            <a:pPr marL="0" indent="0">
              <a:buNone/>
            </a:pPr>
            <a:r>
              <a:rPr lang="fi-FI" sz="1600" dirty="0" smtClean="0"/>
              <a:t>TOIMINTA: Osallisuus huomioidaan kehittämiskokonaisuudessa kokoamalla kohderyhmän edustajista palvelunkäyttäjäryhmiä, jotka kehittävät omilla ehdoillaan ja omia tarpeitaan vastaavia tapoja edistää osallisuutta ja palvelujen toimivuutta. TIPS -menetelmällä tuetaan kohderyhmän omaa toimintaa konkreettisesti kytkemällä siihen dialogista tiedontuotantoa ja -käyttöä.</a:t>
            </a:r>
          </a:p>
          <a:p>
            <a:pPr marL="0" indent="0">
              <a:buNone/>
            </a:pPr>
            <a:r>
              <a:rPr lang="fi-FI" sz="1600" dirty="0" smtClean="0"/>
              <a:t>Alustava </a:t>
            </a:r>
            <a:r>
              <a:rPr lang="fi-FI" sz="1600" dirty="0"/>
              <a:t>yhteistoimintatapa osatoteuttajan kanssa:</a:t>
            </a:r>
          </a:p>
          <a:p>
            <a:r>
              <a:rPr lang="fi-FI" sz="1600" dirty="0" smtClean="0"/>
              <a:t> </a:t>
            </a:r>
            <a:r>
              <a:rPr lang="fi-FI" sz="1600" dirty="0"/>
              <a:t>kukin toteuttamisalueen kumppani esim. kunta/kuntayhtymä määrittelee sisällöllisen toimenpiteen, jonka toteutumista kunnissa KYC osatoteuttajana lähtee tukemaan jalkautumalla ko. palveluntarjoajan pilottiryhmään/asiakasryhmään/kehittämisryhmään  </a:t>
            </a:r>
          </a:p>
          <a:p>
            <a:r>
              <a:rPr lang="fi-FI" sz="1600" dirty="0" smtClean="0"/>
              <a:t> </a:t>
            </a:r>
            <a:r>
              <a:rPr lang="fi-FI" sz="1600" dirty="0"/>
              <a:t>Toimenpidevaihtoehtoja voisivat olla esim. </a:t>
            </a:r>
            <a:r>
              <a:rPr lang="fi-FI" sz="1600" dirty="0" err="1"/>
              <a:t>KYC:n</a:t>
            </a:r>
            <a:r>
              <a:rPr lang="fi-FI" sz="1600" dirty="0"/>
              <a:t> vetämänä 1. Taloudellinen sosiaalityö -ryhmätoiminta, 2. Palvelunkäyttäjistä koostuva kehittäjäryhmä tai asiakasryhmä, joka itse määrittelisi kehittämisaiheet (palveluissa, osallisuutena, köyhyyden torjumisena) tai 3. palveluntuottajan vetämä oma pilottitoiminta.</a:t>
            </a:r>
          </a:p>
          <a:p>
            <a:r>
              <a:rPr lang="fi-FI" sz="1600" dirty="0" smtClean="0"/>
              <a:t>Tiedontuotanto </a:t>
            </a:r>
            <a:r>
              <a:rPr lang="fi-FI" sz="1600" dirty="0"/>
              <a:t>– ulottuvuus toteutuisi TIPS- idean pohjalta kolmea tietämisen muotoa yhdistäen (tutkimus, ammatillinen, kokemus) KYC toteuttaa ja valmentaa osallistujat ryhmäkohtaisesti tiedontuotannon dialogiseen tuottamiseen, jossa tuodaan esiin samaan teemaan liittyvä, osallistujien tuottama kokemustieto ja ammatillinen tieto sekä tutkimustieto, jonka yliopistokeskus tuo tiedontuotannon dialogiin ja raportoi sen. Käytännössä sosiaalityön opettajat ja tutkijat jalkautuvat dialogiseen prosessiin kentälle.</a:t>
            </a:r>
          </a:p>
          <a:p>
            <a:endParaRPr lang="fi-FI" sz="1400"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3532624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688423"/>
          </a:xfrm>
        </p:spPr>
        <p:txBody>
          <a:bodyPr>
            <a:normAutofit/>
          </a:bodyPr>
          <a:lstStyle/>
          <a:p>
            <a:r>
              <a:rPr lang="fi-FI" sz="1800" b="1" dirty="0" smtClean="0"/>
              <a:t>TIPS jatkuu…</a:t>
            </a:r>
            <a:endParaRPr lang="fi-FI" sz="1800" b="1" dirty="0"/>
          </a:p>
        </p:txBody>
      </p:sp>
      <p:sp>
        <p:nvSpPr>
          <p:cNvPr id="3" name="Sisällön paikkamerkki 2"/>
          <p:cNvSpPr>
            <a:spLocks noGrp="1"/>
          </p:cNvSpPr>
          <p:nvPr>
            <p:ph idx="1"/>
          </p:nvPr>
        </p:nvSpPr>
        <p:spPr/>
        <p:txBody>
          <a:bodyPr>
            <a:normAutofit fontScale="62500" lnSpcReduction="20000"/>
          </a:bodyPr>
          <a:lstStyle/>
          <a:p>
            <a:r>
              <a:rPr lang="fi-FI" dirty="0"/>
              <a:t>Rakenteellinen sosiaalityö toteutuisi myös esim. sosiaalinen raportointi-tyyppisenä, blogeina, valokuvina yms. osa- tai hankkeen päätoteuttajatahojen toimesta myöhemmin sovitulla tavalla.  Tiedontuotanto ja käyttäminen limittyvät yhteen kohderyhmän osallisuutta tukevassa toiminnassa. Rakenteellisen ja yhteisöllisen työn osaamista vahvistetaan kohderyhmän kanssa</a:t>
            </a:r>
          </a:p>
          <a:p>
            <a:r>
              <a:rPr lang="fi-FI" dirty="0"/>
              <a:t>Käytännön toiminnassa järjestetään mm. erillisen toimintasuunnitelman pohjalta määräajoin toistuvia foorumeja ennalta sovittujen teemojen mukaisesti. Tilaisuuksissa asiakkaat, työntekijät ja tutkijat tuovat esiin tietoa valituista aiheista ja dialogi tuottaa uutta ymmärrystä ja sosiaalityön vaikuttavuutta </a:t>
            </a:r>
            <a:r>
              <a:rPr lang="fi-FI" dirty="0" err="1"/>
              <a:t>osallistamalla</a:t>
            </a:r>
            <a:r>
              <a:rPr lang="fi-FI" dirty="0"/>
              <a:t> palvelunkäyttäjiä, ammattilaisia ja tutkijoita yhteiseen palvelujen kehittämisprosessiin. </a:t>
            </a:r>
          </a:p>
          <a:p>
            <a:r>
              <a:rPr lang="fi-FI" dirty="0" err="1"/>
              <a:t>Tips</a:t>
            </a:r>
            <a:r>
              <a:rPr lang="fi-FI" dirty="0"/>
              <a:t> -toimintamallin lisäksi kehitetään ja rakennetaan ns. hiljaisen tiedon koontiapparaattia. Lisäksi mahdollisesti kehitetään valtakunnallisestikin palveleva koulutuskokonaisuus (tutkimustiedon välittämiseen) tiedontuotantoon piloteista saatujen kokemusten perusteella. Tiedontuotannossa testataan ja edelleen kehitetään piloteissa tietoon perustuvan sosiaalityön malli, jossa yhdistetään dialogisesti tutkimus-, </a:t>
            </a:r>
            <a:r>
              <a:rPr lang="fi-FI" dirty="0" err="1"/>
              <a:t>ammattilais</a:t>
            </a:r>
            <a:r>
              <a:rPr lang="fi-FI" dirty="0"/>
              <a:t>- ja kokemustietoa kohderyhmän arjen haasteista ja ratkaisuista.  </a:t>
            </a:r>
          </a:p>
          <a:p>
            <a:pPr marL="0" indent="0">
              <a:buNone/>
            </a:pPr>
            <a:r>
              <a:rPr lang="fi-FI" dirty="0"/>
              <a:t>TULOKSET: </a:t>
            </a:r>
          </a:p>
          <a:p>
            <a:r>
              <a:rPr lang="fi-FI" dirty="0" err="1"/>
              <a:t>Tips</a:t>
            </a:r>
            <a:r>
              <a:rPr lang="fi-FI" dirty="0"/>
              <a:t> -pilotoinnin sovellukset tuottavat uusia työkaluja rakenteellisen sosiaalityön kehittämiseen paitsi alue- myös valtakunnan tasolla.</a:t>
            </a:r>
          </a:p>
          <a:p>
            <a:pPr marL="0" indent="0">
              <a:buNone/>
            </a:pPr>
            <a:r>
              <a:rPr lang="fi-FI" dirty="0"/>
              <a:t> </a:t>
            </a:r>
          </a:p>
          <a:p>
            <a:pPr marL="0" indent="0">
              <a:buNone/>
            </a:pPr>
            <a:r>
              <a:rPr lang="fi-FI" dirty="0"/>
              <a:t> </a:t>
            </a:r>
          </a:p>
        </p:txBody>
      </p:sp>
    </p:spTree>
    <p:extLst>
      <p:ext uri="{BB962C8B-B14F-4D97-AF65-F5344CB8AC3E}">
        <p14:creationId xmlns:p14="http://schemas.microsoft.com/office/powerpoint/2010/main" val="913004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07774" y="365125"/>
            <a:ext cx="10515600" cy="1325563"/>
          </a:xfrm>
        </p:spPr>
        <p:txBody>
          <a:bodyPr>
            <a:normAutofit/>
          </a:bodyPr>
          <a:lstStyle/>
          <a:p>
            <a:r>
              <a:rPr lang="fi-FI" sz="2800" b="1" dirty="0" smtClean="0"/>
              <a:t>Työnjaollisesti sovittavat ja aikataulutettavat asiat:</a:t>
            </a:r>
            <a:endParaRPr lang="fi-FI" sz="2800" b="1" dirty="0"/>
          </a:p>
        </p:txBody>
      </p:sp>
      <p:sp>
        <p:nvSpPr>
          <p:cNvPr id="3" name="Sisällön paikkamerkki 2"/>
          <p:cNvSpPr>
            <a:spLocks noGrp="1"/>
          </p:cNvSpPr>
          <p:nvPr>
            <p:ph idx="1"/>
          </p:nvPr>
        </p:nvSpPr>
        <p:spPr>
          <a:xfrm>
            <a:off x="838200" y="1371600"/>
            <a:ext cx="10515600" cy="4805363"/>
          </a:xfrm>
        </p:spPr>
        <p:txBody>
          <a:bodyPr>
            <a:normAutofit fontScale="77500" lnSpcReduction="20000"/>
          </a:bodyPr>
          <a:lstStyle/>
          <a:p>
            <a:pPr marL="0" indent="0">
              <a:buNone/>
            </a:pPr>
            <a:r>
              <a:rPr lang="fi-FI" sz="2000" dirty="0" smtClean="0"/>
              <a:t>TAUSTOITUS -pohjautuu päähankesuunnitelman sisältöihin</a:t>
            </a:r>
          </a:p>
          <a:p>
            <a:r>
              <a:rPr lang="fi-FI" sz="2000" dirty="0" err="1"/>
              <a:t>o</a:t>
            </a:r>
            <a:r>
              <a:rPr lang="fi-FI" sz="2000" dirty="0" err="1" smtClean="0"/>
              <a:t>skeittain</a:t>
            </a:r>
            <a:r>
              <a:rPr lang="fi-FI" sz="2000" dirty="0" smtClean="0"/>
              <a:t> alueellinen taustoitus eli tiivis kuvaus, josta ilmenee tehty kehittämistyö/parhaillaan menevät ja/tai suunniteltavat hankkeet ja miten pilotin kehittämistyö kytkeytyy näihin &gt; toimitus </a:t>
            </a:r>
            <a:r>
              <a:rPr lang="fi-FI" sz="2000" dirty="0" smtClean="0">
                <a:hlinkClick r:id="rId2"/>
              </a:rPr>
              <a:t>anne.saarijarvi@seamk.fi</a:t>
            </a:r>
            <a:r>
              <a:rPr lang="fi-FI" sz="2000" dirty="0" smtClean="0"/>
              <a:t> esim.15.9.2015 mennessä</a:t>
            </a:r>
          </a:p>
          <a:p>
            <a:pPr marL="0" indent="0">
              <a:buNone/>
            </a:pPr>
            <a:r>
              <a:rPr lang="fi-FI" sz="2000" dirty="0" smtClean="0"/>
              <a:t>TIEDOTTAMINEN</a:t>
            </a:r>
          </a:p>
          <a:p>
            <a:r>
              <a:rPr lang="fi-FI" sz="2000" dirty="0" smtClean="0"/>
              <a:t>Infokirje kuntiin (ja muille tarvittaville yhteistyökumppaneille tai -tahoille)?</a:t>
            </a:r>
          </a:p>
          <a:p>
            <a:pPr marL="0" indent="0">
              <a:buNone/>
            </a:pPr>
            <a:r>
              <a:rPr lang="fi-FI" sz="2000" dirty="0" smtClean="0"/>
              <a:t>MUUTA SOVITTAVAA </a:t>
            </a:r>
          </a:p>
          <a:p>
            <a:r>
              <a:rPr lang="fi-FI" sz="2000" dirty="0" smtClean="0"/>
              <a:t>Muut sovittavat työnjaolliset asiat ( tarvittavat työrukkasryhmät kokonaisuuden valmisteluun jne.)</a:t>
            </a:r>
          </a:p>
          <a:p>
            <a:r>
              <a:rPr lang="fi-FI" sz="2000" dirty="0" smtClean="0"/>
              <a:t>Käännöstyö?</a:t>
            </a:r>
            <a:endParaRPr lang="fi-FI" sz="2000" dirty="0"/>
          </a:p>
          <a:p>
            <a:pPr marL="0" indent="0">
              <a:buNone/>
            </a:pPr>
            <a:r>
              <a:rPr lang="fi-FI" sz="2000" dirty="0" smtClean="0"/>
              <a:t>AIKATAULUTUS</a:t>
            </a:r>
          </a:p>
          <a:p>
            <a:pPr marL="0" indent="0">
              <a:buNone/>
            </a:pPr>
            <a:r>
              <a:rPr lang="fi-FI" sz="2000" dirty="0" smtClean="0"/>
              <a:t>Tarkentuneet pilotti  kuvaukset 9.9.15 mennessä (sis. 1) Miten rakenteellinen mukana? 2) Miten paikantuu asiakasprosessiin?</a:t>
            </a:r>
          </a:p>
          <a:p>
            <a:pPr marL="0" indent="0">
              <a:buNone/>
            </a:pPr>
            <a:r>
              <a:rPr lang="fi-FI" sz="2000" dirty="0" smtClean="0"/>
              <a:t>Taustoitus 15.9.15 mennessä </a:t>
            </a:r>
            <a:r>
              <a:rPr lang="fi-FI" sz="2000" dirty="0" smtClean="0">
                <a:hlinkClick r:id="rId2"/>
              </a:rPr>
              <a:t>anne.saarijarvi@seamk.fi</a:t>
            </a:r>
            <a:endParaRPr lang="fi-FI" sz="2000" dirty="0" smtClean="0"/>
          </a:p>
          <a:p>
            <a:pPr marL="0" indent="0">
              <a:buNone/>
            </a:pPr>
            <a:r>
              <a:rPr lang="fi-FI" sz="2000" dirty="0" smtClean="0"/>
              <a:t>Pilottien osatoteutussuunnitelmat 23.10.15 mennessä </a:t>
            </a:r>
            <a:r>
              <a:rPr lang="fi-FI" sz="2000" dirty="0" smtClean="0">
                <a:hlinkClick r:id="rId2"/>
              </a:rPr>
              <a:t>anne.saarijarvi@seamk.fi</a:t>
            </a:r>
            <a:endParaRPr lang="fi-FI" sz="2000" dirty="0" smtClean="0"/>
          </a:p>
          <a:p>
            <a:pPr marL="0" indent="0">
              <a:buNone/>
            </a:pPr>
            <a:r>
              <a:rPr lang="fi-FI" sz="2000" dirty="0" smtClean="0"/>
              <a:t>Sopimukset 20.10.15 mennessä </a:t>
            </a:r>
            <a:r>
              <a:rPr lang="fi-FI" sz="2000" dirty="0" smtClean="0">
                <a:hlinkClick r:id="rId3"/>
              </a:rPr>
              <a:t>arto.rautajoki@seamk.fi</a:t>
            </a:r>
            <a:endParaRPr lang="fi-FI" sz="2000" dirty="0" smtClean="0"/>
          </a:p>
          <a:p>
            <a:pPr marL="0" indent="0">
              <a:buNone/>
            </a:pPr>
            <a:r>
              <a:rPr lang="fi-FI" sz="2000" dirty="0" smtClean="0"/>
              <a:t>SEURAAVA KOKOUS </a:t>
            </a:r>
          </a:p>
          <a:p>
            <a:pPr marL="0" indent="0">
              <a:buNone/>
            </a:pPr>
            <a:r>
              <a:rPr lang="fi-FI" sz="2000" dirty="0" smtClean="0"/>
              <a:t>9.9.2015 klo 9-15, HKI =&gt; TRE sekä uutena ehdotuksena 29.9.2015 aamupäivä HKI ?(STM info </a:t>
            </a:r>
            <a:r>
              <a:rPr lang="fi-FI" sz="2000" smtClean="0"/>
              <a:t>25.9 iltapäivänä</a:t>
            </a:r>
            <a:endParaRPr lang="fi-FI" sz="2000" dirty="0" smtClean="0"/>
          </a:p>
          <a:p>
            <a:pPr marL="0" indent="0">
              <a:buNone/>
            </a:pPr>
            <a:endParaRPr lang="fi-FI" sz="2000" dirty="0" smtClean="0"/>
          </a:p>
        </p:txBody>
      </p:sp>
      <p:pic>
        <p:nvPicPr>
          <p:cNvPr id="4" name="Kuva 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2563465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718240"/>
          </a:xfrm>
        </p:spPr>
        <p:txBody>
          <a:bodyPr>
            <a:normAutofit/>
          </a:bodyPr>
          <a:lstStyle/>
          <a:p>
            <a:r>
              <a:rPr lang="fi-FI" sz="2400" b="1" dirty="0" smtClean="0">
                <a:solidFill>
                  <a:srgbClr val="C00000"/>
                </a:solidFill>
              </a:rPr>
              <a:t>STM neuvottelun satoa 24.8.2015:</a:t>
            </a:r>
            <a:endParaRPr lang="fi-FI" sz="2400" b="1" dirty="0">
              <a:solidFill>
                <a:srgbClr val="C00000"/>
              </a:solidFill>
            </a:endParaRPr>
          </a:p>
        </p:txBody>
      </p:sp>
      <p:sp>
        <p:nvSpPr>
          <p:cNvPr id="3" name="Sisällön paikkamerkki 2"/>
          <p:cNvSpPr>
            <a:spLocks noGrp="1"/>
          </p:cNvSpPr>
          <p:nvPr>
            <p:ph idx="1"/>
          </p:nvPr>
        </p:nvSpPr>
        <p:spPr>
          <a:xfrm>
            <a:off x="838200" y="874644"/>
            <a:ext cx="10515600" cy="5302320"/>
          </a:xfrm>
        </p:spPr>
        <p:txBody>
          <a:bodyPr>
            <a:normAutofit fontScale="92500" lnSpcReduction="10000"/>
          </a:bodyPr>
          <a:lstStyle/>
          <a:p>
            <a:r>
              <a:rPr lang="fi-FI" sz="2400" dirty="0" smtClean="0"/>
              <a:t>Haku päättynee: 3.11.15 (seuraava haku syksyllä 2016)- yhteishanke </a:t>
            </a:r>
            <a:r>
              <a:rPr lang="fi-FI" sz="2400" dirty="0"/>
              <a:t>vaatii </a:t>
            </a:r>
            <a:r>
              <a:rPr lang="fi-FI" sz="2400" dirty="0" smtClean="0"/>
              <a:t>sitä, että vähintään ½ </a:t>
            </a:r>
            <a:r>
              <a:rPr lang="fi-FI" sz="2400" dirty="0" err="1" smtClean="0"/>
              <a:t>oskeista</a:t>
            </a:r>
            <a:r>
              <a:rPr lang="fi-FI" sz="2400" dirty="0" smtClean="0"/>
              <a:t> mukana oman alueensa muiden  osatoteuttajien kanssa </a:t>
            </a:r>
          </a:p>
          <a:p>
            <a:r>
              <a:rPr lang="fi-FI" sz="2400" dirty="0"/>
              <a:t>S</a:t>
            </a:r>
            <a:r>
              <a:rPr lang="fi-FI" sz="2400" dirty="0" smtClean="0"/>
              <a:t>ekä pää-, että </a:t>
            </a:r>
            <a:r>
              <a:rPr lang="fi-FI" sz="2400" dirty="0" err="1" smtClean="0"/>
              <a:t>oskepilottien</a:t>
            </a:r>
            <a:r>
              <a:rPr lang="fi-FI" sz="2400" dirty="0" smtClean="0"/>
              <a:t> osatoteutussuunnitelmia voi tarvittaessa täydentää myös hakuajan jälkeen; muutoinkin hankkeen rahoituksesta ja projektisuunnitelmasta neuvotellaan tarkentaen vasta hankehakemuksen jättämisen jälkeen, kuitenkin määräaikaan jätetystä sähköisestä hakemuksesta ilmettävä jo selkeästi kehittämistyöllä tavoiteltavat sisällöt ja lopputulos</a:t>
            </a:r>
          </a:p>
          <a:p>
            <a:r>
              <a:rPr lang="fi-FI" sz="2400" dirty="0" smtClean="0"/>
              <a:t>Hakuun tarvitaan hankkeen kokonaissuunnitelma ja osatoteuttajilta konkreettiset omat osatoteuttajien suunnitelmalliset pilottikuvaukset jo toimitetun kysymysotsikoinnin mukaisesti (sis. taustoitus alueen kehittämistyöstä, tavoitteet, toiminta, tulokset ja aikataulutus)</a:t>
            </a:r>
          </a:p>
          <a:p>
            <a:r>
              <a:rPr lang="fi-FI" sz="2400" dirty="0"/>
              <a:t>k</a:t>
            </a:r>
            <a:r>
              <a:rPr lang="fi-FI" sz="2400" dirty="0" smtClean="0"/>
              <a:t>okonaisbudjetti  4-5 milj. €; rahoitettava  määrä 80-90% (80% hakeneet menevät  kuitenkin edelle mahdollisessa kilpailutilanteessa hankkeita arvioitaessa)</a:t>
            </a:r>
          </a:p>
          <a:p>
            <a:r>
              <a:rPr lang="fi-FI" sz="2400" dirty="0"/>
              <a:t>h</a:t>
            </a:r>
            <a:r>
              <a:rPr lang="fi-FI" sz="2400" dirty="0" smtClean="0"/>
              <a:t>ankeaika 3 v; rahoituspäätökset alkuvuodesta 2016 </a:t>
            </a:r>
            <a:r>
              <a:rPr lang="fi-FI" sz="2400" dirty="0"/>
              <a:t>&gt;</a:t>
            </a:r>
            <a:r>
              <a:rPr lang="fi-FI" sz="2400" dirty="0" smtClean="0"/>
              <a:t>käynnistyminen 1.3.2016 alkaen (hanke voi käynnistyä heti rahoituspäätösten jälkeen)</a:t>
            </a:r>
          </a:p>
          <a:p>
            <a:r>
              <a:rPr lang="fi-FI" sz="2400" dirty="0"/>
              <a:t>v</a:t>
            </a:r>
            <a:r>
              <a:rPr lang="fi-FI" sz="2400" dirty="0" smtClean="0"/>
              <a:t>almisteluvaiheen tiedustelut </a:t>
            </a:r>
            <a:r>
              <a:rPr lang="fi-FI" sz="2400" dirty="0" err="1" smtClean="0"/>
              <a:t>SOKRA:n</a:t>
            </a:r>
            <a:r>
              <a:rPr lang="fi-FI" sz="2400" dirty="0" smtClean="0"/>
              <a:t> kautta ja </a:t>
            </a:r>
            <a:r>
              <a:rPr lang="fi-FI" sz="2400" dirty="0" err="1" smtClean="0"/>
              <a:t>STM:n</a:t>
            </a:r>
            <a:r>
              <a:rPr lang="fi-FI" sz="2400" dirty="0" smtClean="0"/>
              <a:t> järjestämään tiedotustilaisuuteen  25.9.2015 klo 13.00, ei suoraan </a:t>
            </a:r>
            <a:r>
              <a:rPr lang="fi-FI" sz="2400" dirty="0" err="1" smtClean="0"/>
              <a:t>STM:n</a:t>
            </a:r>
            <a:r>
              <a:rPr lang="fi-FI" sz="2400" dirty="0" smtClean="0"/>
              <a:t> edustajille</a:t>
            </a:r>
            <a:endParaRPr lang="fi-FI" sz="2400" dirty="0"/>
          </a:p>
          <a:p>
            <a:pPr marL="0" indent="0">
              <a:buNone/>
            </a:pP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3917856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817632"/>
          </a:xfrm>
        </p:spPr>
        <p:txBody>
          <a:bodyPr>
            <a:normAutofit/>
          </a:bodyPr>
          <a:lstStyle/>
          <a:p>
            <a:r>
              <a:rPr lang="fi-FI" sz="2800" b="1" dirty="0" smtClean="0">
                <a:solidFill>
                  <a:srgbClr val="C00000"/>
                </a:solidFill>
              </a:rPr>
              <a:t>Rahoituksesta ja organisoitumisesta:</a:t>
            </a:r>
            <a:endParaRPr lang="fi-FI" sz="2800" b="1" dirty="0">
              <a:solidFill>
                <a:srgbClr val="C00000"/>
              </a:solidFill>
            </a:endParaRPr>
          </a:p>
        </p:txBody>
      </p:sp>
      <p:sp>
        <p:nvSpPr>
          <p:cNvPr id="3" name="Sisällön paikkamerkki 2"/>
          <p:cNvSpPr>
            <a:spLocks noGrp="1"/>
          </p:cNvSpPr>
          <p:nvPr>
            <p:ph idx="1"/>
          </p:nvPr>
        </p:nvSpPr>
        <p:spPr>
          <a:xfrm>
            <a:off x="838200" y="1113183"/>
            <a:ext cx="10515600" cy="5063780"/>
          </a:xfrm>
        </p:spPr>
        <p:txBody>
          <a:bodyPr>
            <a:normAutofit fontScale="77500" lnSpcReduction="20000"/>
          </a:bodyPr>
          <a:lstStyle/>
          <a:p>
            <a:r>
              <a:rPr lang="fi-FI" dirty="0" smtClean="0"/>
              <a:t>Hankeosapuolten </a:t>
            </a:r>
            <a:r>
              <a:rPr lang="fi-FI" dirty="0"/>
              <a:t>pitää tehdä aiesopimus </a:t>
            </a:r>
            <a:r>
              <a:rPr lang="fi-FI" dirty="0" smtClean="0"/>
              <a:t>keskenään (</a:t>
            </a:r>
            <a:r>
              <a:rPr lang="fi-FI" dirty="0" err="1" smtClean="0"/>
              <a:t>SONet</a:t>
            </a:r>
            <a:r>
              <a:rPr lang="fi-FI" dirty="0" smtClean="0"/>
              <a:t> BOTNIA, </a:t>
            </a:r>
            <a:r>
              <a:rPr lang="fi-FI" dirty="0" err="1" smtClean="0"/>
              <a:t>SeAMK</a:t>
            </a:r>
            <a:r>
              <a:rPr lang="fi-FI" dirty="0" smtClean="0"/>
              <a:t> Oy valmistelee), </a:t>
            </a:r>
            <a:r>
              <a:rPr lang="fi-FI" dirty="0"/>
              <a:t>mutta muilta yhteistyökumppaneilta kuten kunnilta ne voi toimittaa myöhemminkin (asiasta kannattaa ilmoittaa hakemuksessa). Hankkeeseen voi myös tulla uusia osapuolia hankkeen käynnistymisen jälkeenkin. </a:t>
            </a:r>
          </a:p>
          <a:p>
            <a:r>
              <a:rPr lang="fi-FI" dirty="0"/>
              <a:t>Hankkeessa olisi hyvä olla omarahoitusta ja/tai ulkopuolista rahoitusta (kunta-, muu julkinen tai yksityinen rahoitus). Tärkeää on huomioida, että jos hankkeen rahoitussuunnitelman mukainen ulkopuolinen kunta- tai muu julkinen tai yksityinen rahoitus ei toteudu suunnitelman mukaisesti, puuttuvaa osuutta vastaava määrä kustannuksista jää tuensaajan itsensä katettavaksi (kunnes ko. rahoitus toteutuu). </a:t>
            </a:r>
          </a:p>
          <a:p>
            <a:r>
              <a:rPr lang="fi-FI" dirty="0" smtClean="0"/>
              <a:t>Kolmannen </a:t>
            </a:r>
            <a:r>
              <a:rPr lang="fi-FI" dirty="0"/>
              <a:t>osapuolen (ei pää- tai osatoteuttajien) maksamat osallistujien palkkakustannukset hankkeeseen osallistumisajalta hyväksytään myös erikseen raportoitavaksi rahoitukseksi, vaikka ne eivät sinänsä sisälly omarahoitusosuuteen. </a:t>
            </a:r>
          </a:p>
          <a:p>
            <a:r>
              <a:rPr lang="fi-FI" dirty="0" smtClean="0"/>
              <a:t>Kunnat ym. </a:t>
            </a:r>
            <a:r>
              <a:rPr lang="fi-FI" dirty="0"/>
              <a:t>voivat olla </a:t>
            </a:r>
            <a:r>
              <a:rPr lang="fi-FI" dirty="0" smtClean="0"/>
              <a:t>osatoteuttajina tai kumppaneina</a:t>
            </a:r>
          </a:p>
          <a:p>
            <a:r>
              <a:rPr lang="fi-FI" dirty="0" smtClean="0"/>
              <a:t>Osatoteuttaja voi saada rahoituksen muutoin kuin kilpailun kautta suoraan hankkeeseen</a:t>
            </a:r>
            <a:endParaRPr lang="fi-FI" dirty="0"/>
          </a:p>
          <a:p>
            <a:r>
              <a:rPr lang="fi-FI" dirty="0"/>
              <a:t>T</a:t>
            </a:r>
            <a:r>
              <a:rPr lang="fi-FI" dirty="0" smtClean="0"/>
              <a:t>oisilta </a:t>
            </a:r>
            <a:r>
              <a:rPr lang="fi-FI" dirty="0" err="1"/>
              <a:t>oskeilta</a:t>
            </a:r>
            <a:r>
              <a:rPr lang="fi-FI" dirty="0"/>
              <a:t> </a:t>
            </a:r>
            <a:r>
              <a:rPr lang="fi-FI" dirty="0" smtClean="0"/>
              <a:t>osatoteutuksen suunnitelmat</a:t>
            </a:r>
            <a:endParaRPr lang="fi-FI" dirty="0"/>
          </a:p>
          <a:p>
            <a:r>
              <a:rPr lang="fi-FI" dirty="0" smtClean="0"/>
              <a:t>”Pääkunnat</a:t>
            </a:r>
            <a:r>
              <a:rPr lang="fi-FI" dirty="0"/>
              <a:t>”: 1-2 </a:t>
            </a:r>
            <a:r>
              <a:rPr lang="fi-FI" dirty="0" err="1"/>
              <a:t>tt</a:t>
            </a:r>
            <a:r>
              <a:rPr lang="fi-FI" dirty="0"/>
              <a:t>/kunta osatoteuttajina</a:t>
            </a:r>
          </a:p>
          <a:p>
            <a:r>
              <a:rPr lang="fi-FI" dirty="0" smtClean="0"/>
              <a:t>Yhteistyöhön toivotaan myös järjestöjä, yritysten mukana olo ei välttämätöntä</a:t>
            </a:r>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2281593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09331"/>
            <a:ext cx="10515600" cy="397566"/>
          </a:xfrm>
        </p:spPr>
        <p:txBody>
          <a:bodyPr>
            <a:normAutofit/>
          </a:bodyPr>
          <a:lstStyle/>
          <a:p>
            <a:r>
              <a:rPr lang="fi-FI" sz="2000" b="1" dirty="0" smtClean="0"/>
              <a:t>Sisällölliset painotukset</a:t>
            </a:r>
            <a:r>
              <a:rPr lang="fi-FI" sz="2000" b="1" dirty="0"/>
              <a:t> </a:t>
            </a:r>
            <a:r>
              <a:rPr lang="fi-FI" sz="2000" b="1" dirty="0" smtClean="0"/>
              <a:t>– </a:t>
            </a:r>
            <a:r>
              <a:rPr lang="fi-FI" sz="2000" b="1" dirty="0" err="1" smtClean="0"/>
              <a:t>SHL:n</a:t>
            </a:r>
            <a:r>
              <a:rPr lang="fi-FI" sz="2000" b="1" dirty="0" smtClean="0"/>
              <a:t> SOSIAALIPALVELUJEN ASIAKKUUSPROSESSI kehittämisen alustaksi</a:t>
            </a:r>
            <a:endParaRPr lang="fi-FI" sz="2000" b="1" dirty="0"/>
          </a:p>
        </p:txBody>
      </p:sp>
      <p:sp>
        <p:nvSpPr>
          <p:cNvPr id="3" name="Sisällön paikkamerkki 2"/>
          <p:cNvSpPr>
            <a:spLocks noGrp="1"/>
          </p:cNvSpPr>
          <p:nvPr>
            <p:ph idx="1"/>
          </p:nvPr>
        </p:nvSpPr>
        <p:spPr>
          <a:xfrm>
            <a:off x="838200" y="506896"/>
            <a:ext cx="10515600" cy="6172200"/>
          </a:xfrm>
        </p:spPr>
        <p:txBody>
          <a:bodyPr>
            <a:normAutofit fontScale="55000" lnSpcReduction="20000"/>
          </a:bodyPr>
          <a:lstStyle/>
          <a:p>
            <a:pPr marL="0" indent="0">
              <a:buNone/>
            </a:pPr>
            <a:r>
              <a:rPr lang="fi-FI" dirty="0"/>
              <a:t>Punaisena lankana ja päätavoitteena on</a:t>
            </a:r>
          </a:p>
          <a:p>
            <a:pPr marL="0" indent="0">
              <a:buNone/>
            </a:pPr>
            <a:r>
              <a:rPr lang="fi-FI" b="1" dirty="0">
                <a:solidFill>
                  <a:srgbClr val="00B0F0"/>
                </a:solidFill>
              </a:rPr>
              <a:t>1.SHL:n mukaisen asiakastyön prosessin tukeminen ja lain toimeenpanon vaatimien asiakastyön sisältöjen </a:t>
            </a:r>
            <a:r>
              <a:rPr lang="fi-FI" b="1" dirty="0" smtClean="0">
                <a:solidFill>
                  <a:srgbClr val="00B0F0"/>
                </a:solidFill>
              </a:rPr>
              <a:t>ja käytäntöjen käytännönläheinen, konkreettinen kehittäminen </a:t>
            </a:r>
            <a:r>
              <a:rPr lang="fi-FI" b="1" dirty="0">
                <a:solidFill>
                  <a:srgbClr val="00B0F0"/>
                </a:solidFill>
              </a:rPr>
              <a:t>tässä </a:t>
            </a:r>
            <a:r>
              <a:rPr lang="fi-FI" dirty="0" smtClean="0"/>
              <a:t>(ks. </a:t>
            </a:r>
            <a:r>
              <a:rPr lang="fi-FI" dirty="0" err="1" smtClean="0"/>
              <a:t>STM:n</a:t>
            </a:r>
            <a:r>
              <a:rPr lang="fi-FI" dirty="0" smtClean="0"/>
              <a:t> kaavio)</a:t>
            </a:r>
            <a:r>
              <a:rPr lang="fi-FI" dirty="0" smtClean="0">
                <a:solidFill>
                  <a:srgbClr val="00B0F0"/>
                </a:solidFill>
              </a:rPr>
              <a:t> </a:t>
            </a:r>
            <a:r>
              <a:rPr lang="fi-FI" dirty="0" smtClean="0"/>
              <a:t>–ajatuksella, mitä </a:t>
            </a:r>
            <a:r>
              <a:rPr lang="fi-FI" dirty="0"/>
              <a:t>sosiaalityö on uusissa rakenteissa </a:t>
            </a:r>
            <a:r>
              <a:rPr lang="fi-FI" dirty="0" smtClean="0"/>
              <a:t>sekä </a:t>
            </a:r>
            <a:endParaRPr lang="fi-FI" dirty="0"/>
          </a:p>
          <a:p>
            <a:pPr marL="0" indent="0">
              <a:buNone/>
            </a:pPr>
            <a:r>
              <a:rPr lang="fi-FI" b="1" dirty="0">
                <a:solidFill>
                  <a:srgbClr val="00B0F0"/>
                </a:solidFill>
              </a:rPr>
              <a:t>2. </a:t>
            </a:r>
            <a:r>
              <a:rPr lang="fi-FI" b="1" dirty="0" smtClean="0">
                <a:solidFill>
                  <a:srgbClr val="00B0F0"/>
                </a:solidFill>
              </a:rPr>
              <a:t>Rakenteellisen, </a:t>
            </a:r>
            <a:r>
              <a:rPr lang="fi-FI" b="1" dirty="0">
                <a:solidFill>
                  <a:srgbClr val="00B0F0"/>
                </a:solidFill>
              </a:rPr>
              <a:t>tietoon perustuvan sosiaalityön kehittäminen </a:t>
            </a:r>
            <a:r>
              <a:rPr lang="fi-FI" b="1" dirty="0" smtClean="0">
                <a:solidFill>
                  <a:srgbClr val="00B0F0"/>
                </a:solidFill>
              </a:rPr>
              <a:t>rinnalla </a:t>
            </a:r>
            <a:r>
              <a:rPr lang="fi-FI" b="1" dirty="0">
                <a:solidFill>
                  <a:srgbClr val="00B0F0"/>
                </a:solidFill>
              </a:rPr>
              <a:t>päätöksenteon </a:t>
            </a:r>
            <a:r>
              <a:rPr lang="fi-FI" b="1" dirty="0" smtClean="0">
                <a:solidFill>
                  <a:srgbClr val="00B0F0"/>
                </a:solidFill>
              </a:rPr>
              <a:t>tueksi</a:t>
            </a:r>
          </a:p>
          <a:p>
            <a:pPr marL="0" indent="0">
              <a:buNone/>
            </a:pPr>
            <a:r>
              <a:rPr lang="fi-FI" b="1" dirty="0" smtClean="0"/>
              <a:t>SELKEÄ KEHITTÄMISTOIMINNAN KUVAUS:  tarve </a:t>
            </a:r>
            <a:r>
              <a:rPr lang="fi-FI" b="1" dirty="0" smtClean="0">
                <a:sym typeface="Wingdings" panose="05000000000000000000" pitchFamily="2" charset="2"/>
              </a:rPr>
              <a:t></a:t>
            </a:r>
            <a:r>
              <a:rPr lang="fi-FI" b="1" dirty="0" smtClean="0"/>
              <a:t>mitä </a:t>
            </a:r>
            <a:r>
              <a:rPr lang="fi-FI" b="1" dirty="0"/>
              <a:t>aiotaan </a:t>
            </a:r>
            <a:r>
              <a:rPr lang="fi-FI" b="1" dirty="0" smtClean="0"/>
              <a:t>tehdä -&gt; mitä ja miten tuloksia tavoitellaan-&gt; arviointi </a:t>
            </a:r>
            <a:endParaRPr lang="fi-FI" b="1" dirty="0"/>
          </a:p>
          <a:p>
            <a:r>
              <a:rPr lang="fi-FI" dirty="0" smtClean="0"/>
              <a:t>Perusteluna kuvaus siitä, mitä sosiaalityö on /tulee olemaan uusissa rakenteissa (toimeentulotuen  kelasiirto, </a:t>
            </a:r>
            <a:r>
              <a:rPr lang="fi-FI" dirty="0" err="1" smtClean="0"/>
              <a:t>sote</a:t>
            </a:r>
            <a:r>
              <a:rPr lang="fi-FI" dirty="0" smtClean="0"/>
              <a:t>, </a:t>
            </a:r>
            <a:r>
              <a:rPr lang="fi-FI" dirty="0" err="1" smtClean="0"/>
              <a:t>tem</a:t>
            </a:r>
            <a:r>
              <a:rPr lang="fi-FI" dirty="0" smtClean="0"/>
              <a:t>-painotukset) ja perusteluna kuntien tukeminen lakimuutosten toimeenpanolle </a:t>
            </a:r>
            <a:r>
              <a:rPr lang="fi-FI" dirty="0"/>
              <a:t>tässä ajassa tulevaisuuden </a:t>
            </a:r>
            <a:r>
              <a:rPr lang="fi-FI" dirty="0" err="1"/>
              <a:t>sotea</a:t>
            </a:r>
            <a:r>
              <a:rPr lang="fi-FI" dirty="0"/>
              <a:t> ennakoiden</a:t>
            </a:r>
          </a:p>
          <a:p>
            <a:r>
              <a:rPr lang="fi-FI" dirty="0" smtClean="0"/>
              <a:t>Kehittämistyön päätavoitteena </a:t>
            </a:r>
            <a:r>
              <a:rPr lang="fi-FI" dirty="0"/>
              <a:t>ei </a:t>
            </a:r>
            <a:r>
              <a:rPr lang="fi-FI" dirty="0" smtClean="0"/>
              <a:t>ole käsitteiden määritteleminen tai teoreettinen käsitteellistäminen eikä suoranaisesti myöskään työntekijöiden </a:t>
            </a:r>
            <a:r>
              <a:rPr lang="fi-FI" dirty="0"/>
              <a:t>osaamisen </a:t>
            </a:r>
            <a:r>
              <a:rPr lang="fi-FI" dirty="0" smtClean="0"/>
              <a:t>tukeminen, </a:t>
            </a:r>
            <a:r>
              <a:rPr lang="fi-FI" dirty="0"/>
              <a:t>vaan uudenlaisten </a:t>
            </a:r>
            <a:r>
              <a:rPr lang="fi-FI" dirty="0" smtClean="0"/>
              <a:t>asiakaslähtöisten ja yhdessä heidän kanssaan kokeiltavien/toteutettavien uuden </a:t>
            </a:r>
            <a:r>
              <a:rPr lang="fi-FI" dirty="0" err="1" smtClean="0"/>
              <a:t>SHL:n</a:t>
            </a:r>
            <a:r>
              <a:rPr lang="fi-FI" dirty="0" smtClean="0"/>
              <a:t> mukaisten käytäntöjen ja työmenetelmien kehittäminen ja /tai myös jo </a:t>
            </a:r>
            <a:r>
              <a:rPr lang="fi-FI" dirty="0"/>
              <a:t>kehitettyjen </a:t>
            </a:r>
            <a:r>
              <a:rPr lang="fi-FI" dirty="0" smtClean="0"/>
              <a:t>testaaminen. Hanke kartuttaa näin myös työntekijöiden osaamista, mutta vain asiakaspilotointien myötä, heidän kanssaan yhdessä työskenneltäessä</a:t>
            </a:r>
            <a:endParaRPr lang="fi-FI" dirty="0"/>
          </a:p>
          <a:p>
            <a:r>
              <a:rPr lang="fi-FI" dirty="0"/>
              <a:t>Jos hankkeeseen sisällytetään tutkimusta, sen on linkityttävä sosiaalityöhön ja perusteltava se, miten tutkimus palvelee hankkeen </a:t>
            </a:r>
            <a:r>
              <a:rPr lang="fi-FI" dirty="0" smtClean="0"/>
              <a:t>kehittämistyötä - hankesuunnitelmaan </a:t>
            </a:r>
            <a:r>
              <a:rPr lang="fi-FI" dirty="0"/>
              <a:t>tutkimus voidaan </a:t>
            </a:r>
            <a:r>
              <a:rPr lang="fi-FI" dirty="0" smtClean="0"/>
              <a:t>kirjoittaa </a:t>
            </a:r>
            <a:r>
              <a:rPr lang="fi-FI" dirty="0"/>
              <a:t>ns. ”väljästi”, </a:t>
            </a:r>
            <a:r>
              <a:rPr lang="fi-FI" dirty="0" smtClean="0"/>
              <a:t>ja sen tulee palvella ja tukea kuntien käytännön kehittämistä</a:t>
            </a:r>
          </a:p>
          <a:p>
            <a:r>
              <a:rPr lang="fi-FI" dirty="0" smtClean="0"/>
              <a:t>Hankkeessa </a:t>
            </a:r>
            <a:r>
              <a:rPr lang="fi-FI" dirty="0"/>
              <a:t>ei </a:t>
            </a:r>
            <a:r>
              <a:rPr lang="fi-FI" dirty="0" smtClean="0"/>
              <a:t>siis määritellä </a:t>
            </a:r>
            <a:r>
              <a:rPr lang="fi-FI" dirty="0"/>
              <a:t>käsitteitä tai sinänsä rakenneta teoriaa, vaan tavoitteena antaa kehittämistyön myötä  tukea käytännön asiakastyöhön; voi olla mm. jo kehitettyjen </a:t>
            </a:r>
            <a:r>
              <a:rPr lang="fi-FI" dirty="0" smtClean="0"/>
              <a:t>hyvien käytäntöjen </a:t>
            </a:r>
            <a:r>
              <a:rPr lang="fi-FI" dirty="0"/>
              <a:t>juurruttamista ja levittämistä uusille alueille sekä uusien kokeilupilottien toteuttamista ja </a:t>
            </a:r>
            <a:r>
              <a:rPr lang="fi-FI" dirty="0" smtClean="0"/>
              <a:t>arviointia</a:t>
            </a:r>
          </a:p>
          <a:p>
            <a:r>
              <a:rPr lang="fi-FI" dirty="0"/>
              <a:t>Hanke ei saa olla perustoiminnan tukea, vaan sen tulee olla innovatiivista kehittämistä uusin ja/tai vanhoin konstein</a:t>
            </a:r>
          </a:p>
          <a:p>
            <a:r>
              <a:rPr lang="fi-FI" dirty="0" smtClean="0"/>
              <a:t>Hakemuksessa vaaditaan dynaamista kieltä; ”muutetaan”, ”tuetaan kuntia”, ”kokeillaan”, ”toimeenpannaan”- ilmaisuja hyvä sisällyttää mukaan </a:t>
            </a:r>
          </a:p>
          <a:p>
            <a:r>
              <a:rPr lang="fi-FI" dirty="0" smtClean="0"/>
              <a:t>Kannattaa painottaa myös kuvausta siitä, kuinka nuoret, perheet ja yhteisö saadaan ”uudenlaiseen sosiaalityöhön” mukaan (vrt. </a:t>
            </a:r>
            <a:r>
              <a:rPr lang="fi-FI" dirty="0" err="1" smtClean="0"/>
              <a:t>SHL:n</a:t>
            </a:r>
            <a:r>
              <a:rPr lang="fi-FI" dirty="0" smtClean="0"/>
              <a:t> perusteluteksti!!)</a:t>
            </a:r>
          </a:p>
          <a:p>
            <a:r>
              <a:rPr lang="fi-FI" dirty="0" smtClean="0"/>
              <a:t>menetelmälliset pilottikokeilut voivat olla myös ”nopeita” eli </a:t>
            </a:r>
            <a:r>
              <a:rPr lang="fi-FI" dirty="0" err="1" smtClean="0"/>
              <a:t>tietylle</a:t>
            </a:r>
            <a:r>
              <a:rPr lang="fi-FI" dirty="0" smtClean="0"/>
              <a:t> ajanjaksolle hankkeen kaarta ajoittuvia; ne on hyvä kirjoittaa ”tavoite edellä”  -muotoon, mutta kuvaten lisäksi mihin näin toimien mm. erilaisia työmenetelmiä testaten  haetaan </a:t>
            </a:r>
            <a:r>
              <a:rPr lang="fi-FI" dirty="0"/>
              <a:t>asiakastyössä muutosta </a:t>
            </a:r>
            <a:r>
              <a:rPr lang="fi-FI" dirty="0" smtClean="0"/>
              <a:t> (jo pilottiaihioissa näistä mainittuja ovat olleet mm. alkukartoituksen </a:t>
            </a:r>
            <a:r>
              <a:rPr lang="fi-FI" dirty="0"/>
              <a:t>kehittäminen, </a:t>
            </a:r>
            <a:r>
              <a:rPr lang="fi-FI" dirty="0" smtClean="0"/>
              <a:t>tunnistustyökalut, seurauspedagogiikka, ryhmämuotoinen sosiaalityö, yhteisösosiaalityö jne.)</a:t>
            </a:r>
            <a:endParaRPr lang="fi-FI" dirty="0"/>
          </a:p>
          <a:p>
            <a:pPr marL="0" indent="0">
              <a:buNone/>
            </a:pPr>
            <a:endParaRPr lang="fi-FI" dirty="0"/>
          </a:p>
          <a:p>
            <a:pPr marL="0" indent="0">
              <a:buNone/>
            </a:pPr>
            <a:endParaRPr lang="fi-FI" dirty="0" smtClean="0"/>
          </a:p>
          <a:p>
            <a:pPr marL="0" indent="0">
              <a:buNone/>
            </a:pPr>
            <a:endParaRPr lang="fi-FI" dirty="0"/>
          </a:p>
        </p:txBody>
      </p:sp>
    </p:spTree>
    <p:extLst>
      <p:ext uri="{BB962C8B-B14F-4D97-AF65-F5344CB8AC3E}">
        <p14:creationId xmlns:p14="http://schemas.microsoft.com/office/powerpoint/2010/main" val="1440458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1919536" y="764705"/>
            <a:ext cx="8208912" cy="646331"/>
          </a:xfrm>
          <a:prstGeom prst="rect">
            <a:avLst/>
          </a:prstGeom>
        </p:spPr>
        <p:txBody>
          <a:bodyPr wrap="square">
            <a:spAutoFit/>
          </a:bodyPr>
          <a:lstStyle/>
          <a:p>
            <a:pPr marL="342900" indent="-342900">
              <a:buFont typeface="Arial" pitchFamily="34" charset="0"/>
              <a:buChar char="•"/>
            </a:pPr>
            <a:endParaRPr lang="fi-FI" dirty="0"/>
          </a:p>
          <a:p>
            <a:pPr marL="342900" indent="-342900">
              <a:buFont typeface="Arial" pitchFamily="34" charset="0"/>
              <a:buChar char="•"/>
            </a:pPr>
            <a:endParaRPr lang="fi-FI"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3" y="764704"/>
            <a:ext cx="8875579"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kstiruutu 2"/>
          <p:cNvSpPr txBox="1"/>
          <p:nvPr/>
        </p:nvSpPr>
        <p:spPr>
          <a:xfrm>
            <a:off x="1703512" y="3276095"/>
            <a:ext cx="1593831" cy="2308324"/>
          </a:xfrm>
          <a:prstGeom prst="rect">
            <a:avLst/>
          </a:prstGeom>
          <a:noFill/>
        </p:spPr>
        <p:txBody>
          <a:bodyPr wrap="square" rtlCol="0">
            <a:spAutoFit/>
          </a:bodyPr>
          <a:lstStyle/>
          <a:p>
            <a:r>
              <a:rPr lang="fi-FI" sz="1200" b="1" dirty="0">
                <a:latin typeface="Calibri" panose="020F0502020204030204" pitchFamily="34" charset="0"/>
              </a:rPr>
              <a:t>Ohjaus-velvollisuus 35 §:</a:t>
            </a:r>
          </a:p>
          <a:p>
            <a:r>
              <a:rPr lang="fi-FI" sz="1200" dirty="0">
                <a:latin typeface="Calibri" panose="020F0502020204030204" pitchFamily="34" charset="0"/>
              </a:rPr>
              <a:t>Mm. Kela ja </a:t>
            </a:r>
            <a:br>
              <a:rPr lang="fi-FI" sz="1200" dirty="0">
                <a:latin typeface="Calibri" panose="020F0502020204030204" pitchFamily="34" charset="0"/>
              </a:rPr>
            </a:br>
            <a:r>
              <a:rPr lang="fi-FI" sz="1200" dirty="0">
                <a:latin typeface="Calibri" panose="020F0502020204030204" pitchFamily="34" charset="0"/>
              </a:rPr>
              <a:t>TE-toimi </a:t>
            </a:r>
            <a:endParaRPr lang="fi-FI" sz="1200" dirty="0" smtClean="0">
              <a:latin typeface="Calibri" panose="020F0502020204030204" pitchFamily="34" charset="0"/>
            </a:endParaRPr>
          </a:p>
          <a:p>
            <a:endParaRPr lang="fi-FI" sz="1200" dirty="0">
              <a:latin typeface="Calibri" panose="020F0502020204030204" pitchFamily="34" charset="0"/>
            </a:endParaRPr>
          </a:p>
          <a:p>
            <a:endParaRPr lang="fi-FI" sz="1200" dirty="0" smtClean="0">
              <a:latin typeface="Calibri" panose="020F0502020204030204" pitchFamily="34" charset="0"/>
            </a:endParaRPr>
          </a:p>
          <a:p>
            <a:endParaRPr lang="fi-FI" sz="1200" dirty="0">
              <a:latin typeface="Calibri" panose="020F0502020204030204" pitchFamily="34" charset="0"/>
            </a:endParaRPr>
          </a:p>
          <a:p>
            <a:endParaRPr lang="fi-FI" sz="1200" dirty="0" smtClean="0">
              <a:latin typeface="Calibri" panose="020F0502020204030204" pitchFamily="34" charset="0"/>
            </a:endParaRPr>
          </a:p>
          <a:p>
            <a:r>
              <a:rPr lang="fi-FI" sz="1200" dirty="0" smtClean="0">
                <a:latin typeface="Calibri" panose="020F0502020204030204" pitchFamily="34" charset="0"/>
              </a:rPr>
              <a:t>TIETO MAHDOLLISESTI SOSIAALIPALVELUJEN TARPEESSA OLEVASTA HENKILÖSTÄ</a:t>
            </a:r>
            <a:endParaRPr lang="fi-FI" sz="1200" dirty="0">
              <a:latin typeface="Calibri" panose="020F0502020204030204" pitchFamily="34" charset="0"/>
            </a:endParaRPr>
          </a:p>
        </p:txBody>
      </p:sp>
      <p:sp>
        <p:nvSpPr>
          <p:cNvPr id="5" name="Tekstiruutu 4"/>
          <p:cNvSpPr txBox="1"/>
          <p:nvPr/>
        </p:nvSpPr>
        <p:spPr>
          <a:xfrm>
            <a:off x="3815386" y="4138756"/>
            <a:ext cx="2304256" cy="461665"/>
          </a:xfrm>
          <a:prstGeom prst="rect">
            <a:avLst/>
          </a:prstGeom>
          <a:noFill/>
        </p:spPr>
        <p:txBody>
          <a:bodyPr wrap="square" rtlCol="0">
            <a:spAutoFit/>
          </a:bodyPr>
          <a:lstStyle/>
          <a:p>
            <a:r>
              <a:rPr lang="fi-FI" sz="1200" dirty="0">
                <a:latin typeface="Calibri" panose="020F0502020204030204" pitchFamily="34" charset="0"/>
              </a:rPr>
              <a:t>Työntekijän pyynnöstä eri tahojen osallistuttava, </a:t>
            </a:r>
            <a:r>
              <a:rPr lang="fi-FI" sz="1200" b="1" dirty="0">
                <a:latin typeface="Calibri" panose="020F0502020204030204" pitchFamily="34" charset="0"/>
              </a:rPr>
              <a:t>41 §</a:t>
            </a:r>
          </a:p>
        </p:txBody>
      </p:sp>
      <p:sp>
        <p:nvSpPr>
          <p:cNvPr id="6" name="Tekstiruutu 5"/>
          <p:cNvSpPr txBox="1"/>
          <p:nvPr/>
        </p:nvSpPr>
        <p:spPr>
          <a:xfrm>
            <a:off x="6518303" y="4140068"/>
            <a:ext cx="1584176" cy="461665"/>
          </a:xfrm>
          <a:prstGeom prst="rect">
            <a:avLst/>
          </a:prstGeom>
          <a:noFill/>
        </p:spPr>
        <p:txBody>
          <a:bodyPr wrap="square" rtlCol="0">
            <a:spAutoFit/>
          </a:bodyPr>
          <a:lstStyle/>
          <a:p>
            <a:r>
              <a:rPr lang="fi-FI" sz="1200" dirty="0">
                <a:latin typeface="Calibri" panose="020F0502020204030204" pitchFamily="34" charset="0"/>
              </a:rPr>
              <a:t>Ilmoitus muulle viranomaiselle, </a:t>
            </a:r>
            <a:r>
              <a:rPr lang="fi-FI" sz="1200" b="1" dirty="0">
                <a:latin typeface="Calibri" panose="020F0502020204030204" pitchFamily="34" charset="0"/>
              </a:rPr>
              <a:t>40 §</a:t>
            </a:r>
          </a:p>
        </p:txBody>
      </p:sp>
      <p:sp>
        <p:nvSpPr>
          <p:cNvPr id="7" name="Tekstiruutu 6"/>
          <p:cNvSpPr txBox="1"/>
          <p:nvPr/>
        </p:nvSpPr>
        <p:spPr>
          <a:xfrm>
            <a:off x="4001367" y="1756649"/>
            <a:ext cx="1813959" cy="276999"/>
          </a:xfrm>
          <a:prstGeom prst="rect">
            <a:avLst/>
          </a:prstGeom>
          <a:noFill/>
        </p:spPr>
        <p:txBody>
          <a:bodyPr wrap="square" rtlCol="0">
            <a:spAutoFit/>
          </a:bodyPr>
          <a:lstStyle/>
          <a:p>
            <a:r>
              <a:rPr lang="fi-FI" sz="1200" dirty="0">
                <a:latin typeface="Calibri" panose="020F0502020204030204" pitchFamily="34" charset="0"/>
              </a:rPr>
              <a:t>Sisältö, </a:t>
            </a:r>
            <a:r>
              <a:rPr lang="fi-FI" sz="1200" b="1" dirty="0">
                <a:latin typeface="Calibri" panose="020F0502020204030204" pitchFamily="34" charset="0"/>
              </a:rPr>
              <a:t>36 §, 37 § ja 41 §.  </a:t>
            </a:r>
            <a:endParaRPr lang="fi-FI" sz="1200" dirty="0">
              <a:latin typeface="Calibri" panose="020F0502020204030204" pitchFamily="34" charset="0"/>
            </a:endParaRPr>
          </a:p>
        </p:txBody>
      </p:sp>
      <p:sp>
        <p:nvSpPr>
          <p:cNvPr id="9" name="Tekstiruutu 8"/>
          <p:cNvSpPr txBox="1"/>
          <p:nvPr/>
        </p:nvSpPr>
        <p:spPr>
          <a:xfrm>
            <a:off x="4243193" y="3147804"/>
            <a:ext cx="1224136" cy="461665"/>
          </a:xfrm>
          <a:prstGeom prst="rect">
            <a:avLst/>
          </a:prstGeom>
          <a:noFill/>
        </p:spPr>
        <p:txBody>
          <a:bodyPr wrap="square" rtlCol="0">
            <a:spAutoFit/>
          </a:bodyPr>
          <a:lstStyle/>
          <a:p>
            <a:r>
              <a:rPr lang="fi-FI" sz="1200" dirty="0">
                <a:latin typeface="Calibri" panose="020F0502020204030204" pitchFamily="34" charset="0"/>
              </a:rPr>
              <a:t>Läheisverkoston</a:t>
            </a:r>
          </a:p>
          <a:p>
            <a:r>
              <a:rPr lang="fi-FI" sz="1200" dirty="0">
                <a:latin typeface="Calibri" panose="020F0502020204030204" pitchFamily="34" charset="0"/>
              </a:rPr>
              <a:t>kartoittaminen</a:t>
            </a:r>
          </a:p>
        </p:txBody>
      </p:sp>
      <p:sp>
        <p:nvSpPr>
          <p:cNvPr id="10" name="Tekstiruutu 9"/>
          <p:cNvSpPr txBox="1"/>
          <p:nvPr/>
        </p:nvSpPr>
        <p:spPr>
          <a:xfrm>
            <a:off x="6518303" y="2079814"/>
            <a:ext cx="1512168" cy="461665"/>
          </a:xfrm>
          <a:prstGeom prst="rect">
            <a:avLst/>
          </a:prstGeom>
          <a:noFill/>
        </p:spPr>
        <p:txBody>
          <a:bodyPr wrap="square" rtlCol="0">
            <a:spAutoFit/>
          </a:bodyPr>
          <a:lstStyle/>
          <a:p>
            <a:r>
              <a:rPr lang="fi-FI" sz="1200" dirty="0">
                <a:latin typeface="Calibri" panose="020F0502020204030204" pitchFamily="34" charset="0"/>
              </a:rPr>
              <a:t>Sisältö, </a:t>
            </a:r>
            <a:r>
              <a:rPr lang="fi-FI" sz="1200" b="1" dirty="0">
                <a:latin typeface="Calibri" panose="020F0502020204030204" pitchFamily="34" charset="0"/>
              </a:rPr>
              <a:t>39 §</a:t>
            </a:r>
            <a:r>
              <a:rPr lang="fi-FI" sz="1200" dirty="0">
                <a:latin typeface="Calibri" panose="020F0502020204030204" pitchFamily="34" charset="0"/>
              </a:rPr>
              <a:t>   </a:t>
            </a:r>
          </a:p>
          <a:p>
            <a:r>
              <a:rPr lang="fi-FI" sz="1200" dirty="0">
                <a:latin typeface="Calibri" panose="020F0502020204030204" pitchFamily="34" charset="0"/>
              </a:rPr>
              <a:t>Oma työntekijä laatii   </a:t>
            </a:r>
            <a:endParaRPr lang="fi-FI" sz="1200" b="1" dirty="0">
              <a:latin typeface="Calibri" panose="020F0502020204030204" pitchFamily="34" charset="0"/>
            </a:endParaRPr>
          </a:p>
        </p:txBody>
      </p:sp>
      <p:sp>
        <p:nvSpPr>
          <p:cNvPr id="11" name="Tekstiruutu 10"/>
          <p:cNvSpPr txBox="1"/>
          <p:nvPr/>
        </p:nvSpPr>
        <p:spPr>
          <a:xfrm>
            <a:off x="5776760" y="2741548"/>
            <a:ext cx="648072" cy="276999"/>
          </a:xfrm>
          <a:prstGeom prst="rect">
            <a:avLst/>
          </a:prstGeom>
          <a:noFill/>
        </p:spPr>
        <p:txBody>
          <a:bodyPr wrap="square" rtlCol="0">
            <a:spAutoFit/>
          </a:bodyPr>
          <a:lstStyle/>
          <a:p>
            <a:r>
              <a:rPr lang="fi-FI" sz="1200" b="1" dirty="0">
                <a:latin typeface="Calibri" panose="020F0502020204030204" pitchFamily="34" charset="0"/>
              </a:rPr>
              <a:t>42 §</a:t>
            </a:r>
          </a:p>
        </p:txBody>
      </p:sp>
      <p:sp>
        <p:nvSpPr>
          <p:cNvPr id="12" name="Tekstiruutu 11"/>
          <p:cNvSpPr txBox="1"/>
          <p:nvPr/>
        </p:nvSpPr>
        <p:spPr>
          <a:xfrm>
            <a:off x="9048328" y="4283381"/>
            <a:ext cx="1530765" cy="1200329"/>
          </a:xfrm>
          <a:prstGeom prst="rect">
            <a:avLst/>
          </a:prstGeom>
          <a:noFill/>
        </p:spPr>
        <p:txBody>
          <a:bodyPr wrap="square" rtlCol="0">
            <a:spAutoFit/>
          </a:bodyPr>
          <a:lstStyle/>
          <a:p>
            <a:r>
              <a:rPr lang="fi-FI" sz="1200" dirty="0">
                <a:latin typeface="Calibri" panose="020F0502020204030204" pitchFamily="34" charset="0"/>
              </a:rPr>
              <a:t>Asiakkaiden tiedettävä, </a:t>
            </a:r>
            <a:r>
              <a:rPr lang="fi-FI" sz="1200" dirty="0">
                <a:latin typeface="Calibri" panose="020F0502020204030204" pitchFamily="34" charset="0"/>
                <a:sym typeface="Wingdings" panose="05000000000000000000" pitchFamily="2" charset="2"/>
              </a:rPr>
              <a:t>missä tahoissa heillä on asiakkuus ja milloin asiakkuus päättyy </a:t>
            </a:r>
            <a:br>
              <a:rPr lang="fi-FI" sz="1200" dirty="0">
                <a:latin typeface="Calibri" panose="020F0502020204030204" pitchFamily="34" charset="0"/>
                <a:sym typeface="Wingdings" panose="05000000000000000000" pitchFamily="2" charset="2"/>
              </a:rPr>
            </a:br>
            <a:r>
              <a:rPr lang="fi-FI" sz="1200" dirty="0">
                <a:latin typeface="Calibri" panose="020F0502020204030204" pitchFamily="34" charset="0"/>
                <a:sym typeface="Wingdings" panose="05000000000000000000" pitchFamily="2" charset="2"/>
              </a:rPr>
              <a:t>(tai on päättynyt).</a:t>
            </a:r>
            <a:endParaRPr lang="fi-FI" sz="1200" dirty="0">
              <a:latin typeface="Calibri" panose="020F0502020204030204" pitchFamily="34" charset="0"/>
            </a:endParaRPr>
          </a:p>
        </p:txBody>
      </p:sp>
      <p:sp>
        <p:nvSpPr>
          <p:cNvPr id="13" name="Tekstiruutu 12"/>
          <p:cNvSpPr txBox="1"/>
          <p:nvPr/>
        </p:nvSpPr>
        <p:spPr>
          <a:xfrm>
            <a:off x="8057171" y="2573257"/>
            <a:ext cx="775133" cy="461665"/>
          </a:xfrm>
          <a:prstGeom prst="rect">
            <a:avLst/>
          </a:prstGeom>
          <a:noFill/>
        </p:spPr>
        <p:txBody>
          <a:bodyPr wrap="square" rtlCol="0">
            <a:spAutoFit/>
          </a:bodyPr>
          <a:lstStyle/>
          <a:p>
            <a:r>
              <a:rPr lang="fi-FI" sz="1200" b="1" dirty="0">
                <a:latin typeface="Calibri" panose="020F0502020204030204" pitchFamily="34" charset="0"/>
              </a:rPr>
              <a:t>45 § ja 46 §</a:t>
            </a:r>
          </a:p>
        </p:txBody>
      </p:sp>
      <p:pic>
        <p:nvPicPr>
          <p:cNvPr id="14" name="Kuva 1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pic>
        <p:nvPicPr>
          <p:cNvPr id="4" name="Kuva 3"/>
          <p:cNvPicPr>
            <a:picLocks noChangeAspect="1"/>
          </p:cNvPicPr>
          <p:nvPr/>
        </p:nvPicPr>
        <p:blipFill>
          <a:blip r:embed="rId4"/>
          <a:stretch>
            <a:fillRect/>
          </a:stretch>
        </p:blipFill>
        <p:spPr>
          <a:xfrm>
            <a:off x="224904" y="56805"/>
            <a:ext cx="7049483" cy="1180170"/>
          </a:xfrm>
          <a:prstGeom prst="rect">
            <a:avLst/>
          </a:prstGeom>
        </p:spPr>
      </p:pic>
    </p:spTree>
    <p:extLst>
      <p:ext uri="{BB962C8B-B14F-4D97-AF65-F5344CB8AC3E}">
        <p14:creationId xmlns:p14="http://schemas.microsoft.com/office/powerpoint/2010/main" val="1944821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3034" y="0"/>
            <a:ext cx="8565931" cy="6858000"/>
          </a:xfrm>
          <a:prstGeom prst="rect">
            <a:avLst/>
          </a:prstGeom>
        </p:spPr>
      </p:pic>
    </p:spTree>
    <p:extLst>
      <p:ext uri="{BB962C8B-B14F-4D97-AF65-F5344CB8AC3E}">
        <p14:creationId xmlns:p14="http://schemas.microsoft.com/office/powerpoint/2010/main" val="508195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0" y="297658"/>
            <a:ext cx="10515600" cy="608910"/>
          </a:xfrm>
        </p:spPr>
        <p:txBody>
          <a:bodyPr>
            <a:normAutofit fontScale="90000"/>
          </a:bodyPr>
          <a:lstStyle/>
          <a:p>
            <a:r>
              <a:rPr lang="fi-FI" sz="2000" b="1" dirty="0" smtClean="0"/>
              <a:t>SUMMA SUMMARUM - RAJAUS= asiakaspinta palveluiden kehittämiseksi ja rakenteellisen sosiaalityön linkittäminen tähän =&gt; Uusi toimintamalli</a:t>
            </a:r>
            <a:endParaRPr lang="fi-FI" sz="2000" b="1" dirty="0">
              <a:solidFill>
                <a:srgbClr val="FF0000"/>
              </a:solidFill>
            </a:endParaRPr>
          </a:p>
        </p:txBody>
      </p:sp>
      <p:sp>
        <p:nvSpPr>
          <p:cNvPr id="3" name="Sisällön paikkamerkki 2"/>
          <p:cNvSpPr>
            <a:spLocks noGrp="1"/>
          </p:cNvSpPr>
          <p:nvPr>
            <p:ph idx="1"/>
          </p:nvPr>
        </p:nvSpPr>
        <p:spPr>
          <a:xfrm>
            <a:off x="168965" y="974036"/>
            <a:ext cx="11184835" cy="5202927"/>
          </a:xfrm>
        </p:spPr>
        <p:txBody>
          <a:bodyPr>
            <a:normAutofit fontScale="55000" lnSpcReduction="20000"/>
          </a:bodyPr>
          <a:lstStyle/>
          <a:p>
            <a:r>
              <a:rPr lang="fi-FI" dirty="0" smtClean="0"/>
              <a:t>Näyttävä selkeästi mitä muutoksia hankkeella tavoitellaan asiakastyöhön</a:t>
            </a:r>
          </a:p>
          <a:p>
            <a:r>
              <a:rPr lang="fi-FI" dirty="0" smtClean="0"/>
              <a:t>Millaista on uusi sosiaalityö, joka näkyy </a:t>
            </a:r>
            <a:r>
              <a:rPr lang="fi-FI" dirty="0" err="1" smtClean="0"/>
              <a:t>sotessa</a:t>
            </a:r>
            <a:r>
              <a:rPr lang="fi-FI" dirty="0" smtClean="0"/>
              <a:t>, eikä jää </a:t>
            </a:r>
            <a:r>
              <a:rPr lang="fi-FI" dirty="0" err="1" smtClean="0"/>
              <a:t>TEM:n</a:t>
            </a:r>
            <a:r>
              <a:rPr lang="fi-FI" dirty="0" smtClean="0"/>
              <a:t> alle? -SHL, terveydenhuolto ja TEM nerokkaasti suunnitelmaan mietittynä</a:t>
            </a:r>
          </a:p>
          <a:p>
            <a:r>
              <a:rPr lang="fi-FI" dirty="0" smtClean="0"/>
              <a:t>ESR vaatii, että asiakkaita oltava piloteissa mukana (</a:t>
            </a:r>
            <a:r>
              <a:rPr lang="fi-FI" dirty="0" err="1" smtClean="0"/>
              <a:t>lkm:t</a:t>
            </a:r>
            <a:r>
              <a:rPr lang="fi-FI" dirty="0" smtClean="0"/>
              <a:t>, tunnistettavuus), joskaan aivan kaikkiin selkeästi kehittämispilotteihin tätä ei vaadita ja yrityksiä ei vaadita- sukupuolten tasa-arvoa ja sosiaalista kestävyyttä kirjoitettava päähakemukseen hieman syvemmin</a:t>
            </a:r>
          </a:p>
          <a:p>
            <a:r>
              <a:rPr lang="fi-FI" dirty="0" smtClean="0"/>
              <a:t>Rahoituspäätös tehdään hakemuksen perusteella, mutta hienosäätöä voidaan tehdä jättämisen jälkeenkin </a:t>
            </a:r>
            <a:r>
              <a:rPr lang="fi-FI" dirty="0" err="1" smtClean="0"/>
              <a:t>STM:n</a:t>
            </a:r>
            <a:r>
              <a:rPr lang="fi-FI" dirty="0" smtClean="0"/>
              <a:t>  kanssa neuvotellen</a:t>
            </a:r>
          </a:p>
          <a:p>
            <a:r>
              <a:rPr lang="fi-FI" dirty="0" smtClean="0"/>
              <a:t>Tutkimusta hankkeessa voi olla mukana, mutta sen on kytkeydyttävä vahvasti esimerkiksi  asiakastyön tietoon perustuvaan kehittämiseen</a:t>
            </a:r>
          </a:p>
          <a:p>
            <a:pPr marL="0" indent="0">
              <a:buNone/>
            </a:pPr>
            <a:r>
              <a:rPr lang="fi-FI" dirty="0" smtClean="0"/>
              <a:t>Kumppanit ja osatoteuttajat:</a:t>
            </a:r>
          </a:p>
          <a:p>
            <a:r>
              <a:rPr lang="fi-FI" dirty="0" smtClean="0"/>
              <a:t>mm. </a:t>
            </a:r>
            <a:r>
              <a:rPr lang="fi-FI" dirty="0" err="1" smtClean="0"/>
              <a:t>amkien</a:t>
            </a:r>
            <a:r>
              <a:rPr lang="fi-FI" dirty="0" smtClean="0"/>
              <a:t> ja  muiden on parempi olla mukana osatoteuttajana </a:t>
            </a:r>
            <a:r>
              <a:rPr lang="fi-FI" dirty="0" err="1" smtClean="0"/>
              <a:t>oskien</a:t>
            </a:r>
            <a:r>
              <a:rPr lang="fi-FI" dirty="0" smtClean="0"/>
              <a:t> tavoin (jolloin vältytään kilpailutuksilta)</a:t>
            </a:r>
          </a:p>
          <a:p>
            <a:r>
              <a:rPr lang="fi-FI" dirty="0"/>
              <a:t>m</a:t>
            </a:r>
            <a:r>
              <a:rPr lang="fi-FI" dirty="0" smtClean="0"/>
              <a:t>uita mukaan hankkeeseen toivottavia tahoja: järjestöt ja Kuntaliitto</a:t>
            </a:r>
          </a:p>
          <a:p>
            <a:r>
              <a:rPr lang="fi-FI" i="1" dirty="0"/>
              <a:t>kunnan sosiaalitoimi ei yksin voi hoitaa tehtäviä </a:t>
            </a:r>
            <a:r>
              <a:rPr lang="fi-FI" dirty="0"/>
              <a:t>–</a:t>
            </a:r>
            <a:r>
              <a:rPr lang="fi-FI" dirty="0" smtClean="0"/>
              <a:t>ajatus, STM toivoo järjestöt mukaan mm. nuorten ja pitkäaikaistyöttömien palvelujen kehittämiseen verkostoyhteistyökumppaneina (ei osatoteuttajina)</a:t>
            </a:r>
          </a:p>
          <a:p>
            <a:r>
              <a:rPr lang="fi-FI" dirty="0" smtClean="0"/>
              <a:t>mukaan kutsuttava asiakkaita ja yhteistyökumppaneita (erityisesti mainittuina Kuntaliitto , järjestöt, terveyssosiaalityö?)</a:t>
            </a:r>
          </a:p>
          <a:p>
            <a:pPr marL="0" indent="0">
              <a:buNone/>
            </a:pPr>
            <a:r>
              <a:rPr lang="fi-FI" dirty="0" smtClean="0"/>
              <a:t>SOSKU?: voi olla Suomessa useampiakin sosiaalisen kuntoutuksen hankkeita, kunhan ei päällekkäisyyksiä (hanke eri kunnissa) ja tehdään linjaten yhteistyötä mm. yhteisiä seminaareja tms</a:t>
            </a:r>
            <a:r>
              <a:rPr lang="fi-FI" dirty="0"/>
              <a:t>. </a:t>
            </a:r>
            <a:endParaRPr lang="fi-FI" dirty="0" smtClean="0"/>
          </a:p>
          <a:p>
            <a:r>
              <a:rPr lang="fi-FI" dirty="0" smtClean="0"/>
              <a:t>Hankkeen </a:t>
            </a:r>
            <a:r>
              <a:rPr lang="fi-FI" dirty="0"/>
              <a:t>tavoitteena myös vaikuttaa valtakunnallisesti ja toimia uudenlaisen sosiaalityön tiedottajana (mm. vuosittaiset sosiaalityön päivät tms. mukaan kokonaisuuteen</a:t>
            </a:r>
            <a:r>
              <a:rPr lang="fi-FI" dirty="0" smtClean="0"/>
              <a:t>)</a:t>
            </a:r>
          </a:p>
          <a:p>
            <a:r>
              <a:rPr lang="fi-FI" dirty="0" err="1" smtClean="0"/>
              <a:t>Osket</a:t>
            </a:r>
            <a:r>
              <a:rPr lang="fi-FI" dirty="0" smtClean="0"/>
              <a:t> toteuttajia siinä missä kunnatkin</a:t>
            </a:r>
          </a:p>
          <a:p>
            <a:r>
              <a:rPr lang="fi-FI" dirty="0" smtClean="0"/>
              <a:t>Hankkeen myötä </a:t>
            </a:r>
            <a:r>
              <a:rPr lang="fi-FI" dirty="0" err="1" smtClean="0"/>
              <a:t>STM:stä</a:t>
            </a:r>
            <a:r>
              <a:rPr lang="fi-FI" dirty="0" smtClean="0"/>
              <a:t> väylä </a:t>
            </a:r>
            <a:r>
              <a:rPr lang="fi-FI" dirty="0" err="1" smtClean="0"/>
              <a:t>oskien</a:t>
            </a:r>
            <a:r>
              <a:rPr lang="fi-FI" dirty="0" smtClean="0"/>
              <a:t> kautta ruohonjuuritason toteuttajiin</a:t>
            </a:r>
          </a:p>
          <a:p>
            <a:r>
              <a:rPr lang="fi-FI" dirty="0" smtClean="0"/>
              <a:t>Taustoituksen huolellisuus -parhaiden käytäntöjen etsimisen, jakamisen ja levittämisen idea valtakunnallisesti hankkeen kautta</a:t>
            </a:r>
            <a:endParaRPr lang="fi-FI" dirty="0"/>
          </a:p>
          <a:p>
            <a:r>
              <a:rPr lang="fi-FI" dirty="0"/>
              <a:t>Erityisesti nyt QPR –hahmotelmasta mukaan tavoitteet </a:t>
            </a:r>
            <a:r>
              <a:rPr lang="fi-FI" dirty="0" smtClean="0"/>
              <a:t>1, 5,  </a:t>
            </a:r>
            <a:r>
              <a:rPr lang="fi-FI" dirty="0"/>
              <a:t>2 ja </a:t>
            </a:r>
            <a:r>
              <a:rPr lang="fi-FI" dirty="0" smtClean="0"/>
              <a:t>4 korostuvat (sisällöllisesti vielä tarkempi fokusointi, sisältöjä vähemmän)</a:t>
            </a:r>
            <a:r>
              <a:rPr lang="fi-FI" sz="1500" dirty="0" smtClean="0"/>
              <a:t> </a:t>
            </a:r>
          </a:p>
          <a:p>
            <a:endParaRPr lang="fi-FI" sz="1500" dirty="0">
              <a:solidFill>
                <a:srgbClr val="FF0000"/>
              </a:solidFill>
            </a:endParaRPr>
          </a:p>
          <a:p>
            <a:pPr marL="0" indent="0">
              <a:buNone/>
            </a:pPr>
            <a:endParaRPr lang="fi-FI" dirty="0">
              <a:solidFill>
                <a:srgbClr val="FF0000"/>
              </a:solidFill>
            </a:endParaRPr>
          </a:p>
          <a:p>
            <a:endParaRPr lang="fi-FI" dirty="0" smtClean="0"/>
          </a:p>
          <a:p>
            <a:endParaRPr lang="fi-FI"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8512" y="6311900"/>
            <a:ext cx="2855435" cy="404663"/>
          </a:xfrm>
          <a:prstGeom prst="rect">
            <a:avLst/>
          </a:prstGeom>
          <a:noFill/>
          <a:ln>
            <a:noFill/>
          </a:ln>
        </p:spPr>
      </p:pic>
    </p:spTree>
    <p:extLst>
      <p:ext uri="{BB962C8B-B14F-4D97-AF65-F5344CB8AC3E}">
        <p14:creationId xmlns:p14="http://schemas.microsoft.com/office/powerpoint/2010/main" val="3105402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9391" y="178904"/>
            <a:ext cx="11936896" cy="1391479"/>
          </a:xfrm>
        </p:spPr>
        <p:txBody>
          <a:bodyPr>
            <a:normAutofit fontScale="90000"/>
          </a:bodyPr>
          <a:lstStyle/>
          <a:p>
            <a:r>
              <a:rPr lang="fi-FI" sz="2200" b="1" dirty="0" smtClean="0"/>
              <a:t>HANKKEEN PÄÄTAVOITE:</a:t>
            </a:r>
            <a:r>
              <a:rPr lang="fi-FI" dirty="0" smtClean="0"/>
              <a:t/>
            </a:r>
            <a:br>
              <a:rPr lang="fi-FI" dirty="0" smtClean="0"/>
            </a:br>
            <a:r>
              <a:rPr lang="fi-FI" sz="2700" b="1" dirty="0"/>
              <a:t>S</a:t>
            </a:r>
            <a:r>
              <a:rPr lang="fi-FI" sz="2700" b="1" dirty="0" smtClean="0"/>
              <a:t>osiaalihuoltolain </a:t>
            </a:r>
            <a:r>
              <a:rPr lang="fi-FI" sz="2700" b="1" dirty="0"/>
              <a:t>mukaisen rakenteellisen sosiaalityön ja sosiaalisen kuntoutuksen asiakasprosessin laadukkaan toimeenpanon tukeminen. </a:t>
            </a:r>
            <a:br>
              <a:rPr lang="fi-FI" sz="2700" b="1" dirty="0"/>
            </a:br>
            <a:endParaRPr lang="fi-FI" sz="2700" b="1" dirty="0"/>
          </a:p>
        </p:txBody>
      </p:sp>
      <p:sp>
        <p:nvSpPr>
          <p:cNvPr id="3" name="Sisällön paikkamerkki 2"/>
          <p:cNvSpPr>
            <a:spLocks noGrp="1"/>
          </p:cNvSpPr>
          <p:nvPr>
            <p:ph idx="1"/>
          </p:nvPr>
        </p:nvSpPr>
        <p:spPr>
          <a:xfrm>
            <a:off x="268357" y="1570383"/>
            <a:ext cx="11085443" cy="4606580"/>
          </a:xfrm>
        </p:spPr>
        <p:txBody>
          <a:bodyPr>
            <a:normAutofit/>
          </a:bodyPr>
          <a:lstStyle/>
          <a:p>
            <a:pPr marL="0" indent="0">
              <a:buNone/>
            </a:pPr>
            <a:r>
              <a:rPr lang="fi-FI" sz="2000" dirty="0" smtClean="0"/>
              <a:t>ALATAVOITTEET -&gt;TYÖPAKETIT:</a:t>
            </a:r>
          </a:p>
          <a:p>
            <a:pPr marL="0" indent="0">
              <a:buNone/>
            </a:pPr>
            <a:r>
              <a:rPr lang="fi-FI" sz="2000" b="1" dirty="0" smtClean="0">
                <a:solidFill>
                  <a:srgbClr val="00B0F0"/>
                </a:solidFill>
              </a:rPr>
              <a:t>I </a:t>
            </a:r>
            <a:r>
              <a:rPr lang="fi-FI" sz="2000" b="1" dirty="0" err="1" smtClean="0">
                <a:solidFill>
                  <a:srgbClr val="00B0F0"/>
                </a:solidFill>
              </a:rPr>
              <a:t>SHL:n</a:t>
            </a:r>
            <a:r>
              <a:rPr lang="fi-FI" sz="2000" b="1" dirty="0" smtClean="0">
                <a:solidFill>
                  <a:srgbClr val="00B0F0"/>
                </a:solidFill>
              </a:rPr>
              <a:t> </a:t>
            </a:r>
            <a:r>
              <a:rPr lang="fi-FI" sz="2000" b="1" dirty="0">
                <a:solidFill>
                  <a:srgbClr val="00B0F0"/>
                </a:solidFill>
              </a:rPr>
              <a:t>mukaisen asiakastyön prosessin tukeminen ja lain toimeenpanon vaatimien asiakastyön sisältöjen ja käytäntöjen käytännönläheinen, konkreettinen kehittäminen </a:t>
            </a:r>
            <a:endParaRPr lang="fi-FI" sz="2000" dirty="0" smtClean="0"/>
          </a:p>
          <a:p>
            <a:pPr marL="0" indent="0">
              <a:buNone/>
            </a:pPr>
            <a:r>
              <a:rPr lang="fi-FI" sz="2000" dirty="0" smtClean="0"/>
              <a:t>1.Sosiaalihuoltolain mukaisen sosiaalityön ja sosiaalisen kuntoutuksen laadukkaan toimeenpanon tukeminen</a:t>
            </a:r>
          </a:p>
          <a:p>
            <a:pPr marL="0" indent="0">
              <a:buNone/>
            </a:pPr>
            <a:r>
              <a:rPr lang="fi-FI" sz="2000" dirty="0" smtClean="0"/>
              <a:t>2.Sosiaalityön vaikuttavien, asiakkaiden osallisuutta vahvistavien prosessien ja toimintamallien kehittäminen (työmuodot jne.), kokeilu ja käyttöönotto </a:t>
            </a:r>
          </a:p>
          <a:p>
            <a:pPr marL="0" indent="0">
              <a:buNone/>
            </a:pPr>
            <a:r>
              <a:rPr lang="fi-FI" sz="2000" b="1" dirty="0" smtClean="0">
                <a:solidFill>
                  <a:srgbClr val="00B0F0"/>
                </a:solidFill>
              </a:rPr>
              <a:t>II Rakenteellisen</a:t>
            </a:r>
            <a:r>
              <a:rPr lang="fi-FI" sz="2000" b="1" dirty="0">
                <a:solidFill>
                  <a:srgbClr val="00B0F0"/>
                </a:solidFill>
              </a:rPr>
              <a:t>, tietoon perustuvan sosiaalityön kehittäminen rinnalla päätöksenteon tueksi</a:t>
            </a:r>
          </a:p>
          <a:p>
            <a:pPr marL="0" indent="0">
              <a:buNone/>
            </a:pPr>
            <a:r>
              <a:rPr lang="fi-FI" sz="2000" dirty="0" smtClean="0"/>
              <a:t>3.Käytäntölähtöisen tietoon perustuvan sosiaalityön kehittäminen ja rakenteellisen sosiaalityön toimintamallien kokeilu, testaus/toimeenpano ja arviointi (asiakkaan kokemustieto, työntekijän ammatillinen tieto ja paikallistieto)</a:t>
            </a:r>
            <a:endParaRPr lang="fi-FI" sz="2000" dirty="0"/>
          </a:p>
        </p:txBody>
      </p:sp>
      <p:pic>
        <p:nvPicPr>
          <p:cNvPr id="4" name="Kuva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9912" y="6109568"/>
            <a:ext cx="2855435" cy="404663"/>
          </a:xfrm>
          <a:prstGeom prst="rect">
            <a:avLst/>
          </a:prstGeom>
          <a:noFill/>
          <a:ln>
            <a:noFill/>
          </a:ln>
        </p:spPr>
      </p:pic>
    </p:spTree>
    <p:extLst>
      <p:ext uri="{BB962C8B-B14F-4D97-AF65-F5344CB8AC3E}">
        <p14:creationId xmlns:p14="http://schemas.microsoft.com/office/powerpoint/2010/main" val="3413960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68357" y="365125"/>
            <a:ext cx="11085443" cy="708301"/>
          </a:xfrm>
        </p:spPr>
        <p:txBody>
          <a:bodyPr>
            <a:normAutofit/>
          </a:bodyPr>
          <a:lstStyle/>
          <a:p>
            <a:r>
              <a:rPr lang="fi-FI" sz="2400" b="1" dirty="0" smtClean="0"/>
              <a:t>Tehtäväksi </a:t>
            </a:r>
            <a:r>
              <a:rPr lang="fi-FI" sz="2400" b="1" dirty="0" err="1" smtClean="0"/>
              <a:t>oskepiloteittain</a:t>
            </a:r>
            <a:r>
              <a:rPr lang="fi-FI" sz="2400" b="1" dirty="0" smtClean="0"/>
              <a:t> tarkennukset 9.9.15 mennessä </a:t>
            </a:r>
            <a:r>
              <a:rPr lang="fi-FI" sz="2400" b="1" dirty="0" smtClean="0">
                <a:solidFill>
                  <a:srgbClr val="FF0000"/>
                </a:solidFill>
              </a:rPr>
              <a:t>(ilmoita, jos viivästyy):</a:t>
            </a:r>
            <a:endParaRPr lang="fi-FI" sz="2400" b="1" dirty="0">
              <a:solidFill>
                <a:srgbClr val="FF0000"/>
              </a:solidFill>
            </a:endParaRPr>
          </a:p>
        </p:txBody>
      </p:sp>
      <p:sp>
        <p:nvSpPr>
          <p:cNvPr id="3" name="Sisällön paikkamerkki 2"/>
          <p:cNvSpPr>
            <a:spLocks noGrp="1"/>
          </p:cNvSpPr>
          <p:nvPr>
            <p:ph idx="1"/>
          </p:nvPr>
        </p:nvSpPr>
        <p:spPr>
          <a:xfrm>
            <a:off x="268357" y="983974"/>
            <a:ext cx="11085443" cy="5192989"/>
          </a:xfrm>
        </p:spPr>
        <p:txBody>
          <a:bodyPr>
            <a:normAutofit fontScale="70000" lnSpcReduction="20000"/>
          </a:bodyPr>
          <a:lstStyle/>
          <a:p>
            <a:pPr marL="0" indent="0">
              <a:buNone/>
            </a:pPr>
            <a:r>
              <a:rPr lang="fi-FI" b="1" dirty="0" smtClean="0"/>
              <a:t>A.PILOTTIEN TARKENNUS: lyhyesti ja napakasti erityisesti 1-2 osalta</a:t>
            </a:r>
          </a:p>
          <a:p>
            <a:pPr marL="0" indent="0">
              <a:buNone/>
            </a:pPr>
            <a:r>
              <a:rPr lang="fi-FI" b="1" dirty="0" smtClean="0"/>
              <a:t>Osatoteuttajan </a:t>
            </a:r>
            <a:r>
              <a:rPr lang="fi-FI" b="1" dirty="0"/>
              <a:t>taustalomakkeessa vaadittavia sisältöjä</a:t>
            </a:r>
            <a:r>
              <a:rPr lang="fi-FI" b="1" dirty="0" smtClean="0"/>
              <a:t>: (napakka, konkreettisen ymmärrettävä teksti)</a:t>
            </a:r>
            <a:r>
              <a:rPr lang="fi-FI" b="1" dirty="0"/>
              <a:t/>
            </a:r>
            <a:br>
              <a:rPr lang="fi-FI" b="1" dirty="0"/>
            </a:br>
            <a:r>
              <a:rPr lang="fi-FI" dirty="0"/>
              <a:t>1) Tarve, tavoitteet ja toteuttajan rooli</a:t>
            </a:r>
          </a:p>
          <a:p>
            <a:r>
              <a:rPr lang="fi-FI" dirty="0"/>
              <a:t>Mihin tarpeeseen tai ongelmaan hankkeella haetaan ratkaisua? Mitkä ovat hankkeen tavoitteet ja uutuus- tai lisäarvo</a:t>
            </a:r>
            <a:r>
              <a:rPr lang="fi-FI" dirty="0" smtClean="0"/>
              <a:t>?</a:t>
            </a:r>
            <a:r>
              <a:rPr lang="fi-FI" dirty="0"/>
              <a:t> Osatoteuttajan  rooli  hankkeessa ja sen tuoma uutuus- ja lisäarvo?</a:t>
            </a:r>
          </a:p>
          <a:p>
            <a:pPr marL="0" indent="0">
              <a:buNone/>
            </a:pPr>
            <a:r>
              <a:rPr lang="fi-FI" dirty="0"/>
              <a:t>2)Toteutus ja tulokset</a:t>
            </a:r>
          </a:p>
          <a:p>
            <a:r>
              <a:rPr lang="fi-FI" dirty="0"/>
              <a:t>Mitkä ovat hankkeen konkreettiset toimenpiteet tavoitteiden saavuttamiseksi? Mitä tuloksia hankkeella saadaan aikaan</a:t>
            </a:r>
            <a:r>
              <a:rPr lang="fi-FI" dirty="0" smtClean="0"/>
              <a:t>?</a:t>
            </a:r>
            <a:r>
              <a:rPr lang="fi-FI" dirty="0"/>
              <a:t> </a:t>
            </a:r>
            <a:endParaRPr lang="fi-FI" dirty="0" smtClean="0"/>
          </a:p>
          <a:p>
            <a:r>
              <a:rPr lang="fi-FI" dirty="0" smtClean="0"/>
              <a:t>Kohderyhmä</a:t>
            </a:r>
            <a:r>
              <a:rPr lang="fi-FI" dirty="0"/>
              <a:t>? Välittömät kohderyhmät?(asiakkaat) Välilliset kohderyhmät?(</a:t>
            </a:r>
            <a:r>
              <a:rPr lang="fi-FI" dirty="0" err="1"/>
              <a:t>vo:t</a:t>
            </a:r>
            <a:r>
              <a:rPr lang="fi-FI" dirty="0"/>
              <a:t>, </a:t>
            </a:r>
            <a:r>
              <a:rPr lang="fi-FI" dirty="0" err="1"/>
              <a:t>tt</a:t>
            </a:r>
            <a:r>
              <a:rPr lang="fi-FI" dirty="0"/>
              <a:t> ym.)</a:t>
            </a:r>
          </a:p>
          <a:p>
            <a:r>
              <a:rPr lang="fi-FI" dirty="0" smtClean="0">
                <a:solidFill>
                  <a:srgbClr val="00B0F0"/>
                </a:solidFill>
              </a:rPr>
              <a:t>Aikataulutettu </a:t>
            </a:r>
            <a:r>
              <a:rPr lang="fi-FI" dirty="0">
                <a:solidFill>
                  <a:srgbClr val="00B0F0"/>
                </a:solidFill>
              </a:rPr>
              <a:t>toteuttamissuunnitelma (sis. tiedotuksen ja arvioinnin)</a:t>
            </a:r>
          </a:p>
          <a:p>
            <a:r>
              <a:rPr lang="fi-FI" dirty="0">
                <a:solidFill>
                  <a:srgbClr val="00B0F0"/>
                </a:solidFill>
              </a:rPr>
              <a:t>Palkkakustannukset ja niiden perustelut, ostopalvelut, muut kustannukset ym</a:t>
            </a:r>
            <a:r>
              <a:rPr lang="fi-FI" dirty="0" smtClean="0">
                <a:solidFill>
                  <a:srgbClr val="00B0F0"/>
                </a:solidFill>
              </a:rPr>
              <a:t>.(nämä  kaksi ehtivät tarkennettuna myöhemminkin )</a:t>
            </a:r>
            <a:endParaRPr lang="fi-FI" b="1" dirty="0" smtClean="0">
              <a:solidFill>
                <a:srgbClr val="00B0F0"/>
              </a:solidFill>
            </a:endParaRPr>
          </a:p>
          <a:p>
            <a:pPr marL="0" indent="0">
              <a:buNone/>
            </a:pPr>
            <a:r>
              <a:rPr lang="fi-FI" b="1" dirty="0" smtClean="0"/>
              <a:t>B. KUVAUS </a:t>
            </a:r>
            <a:r>
              <a:rPr lang="fi-FI" b="1" dirty="0" err="1" smtClean="0"/>
              <a:t>STM:n</a:t>
            </a:r>
            <a:r>
              <a:rPr lang="fi-FI" b="1" dirty="0" smtClean="0"/>
              <a:t> linjauskeskustelujen jälkeen seuraavista:</a:t>
            </a:r>
          </a:p>
          <a:p>
            <a:pPr marL="0" indent="0">
              <a:buNone/>
            </a:pPr>
            <a:r>
              <a:rPr lang="fi-FI" dirty="0" smtClean="0">
                <a:solidFill>
                  <a:srgbClr val="FF0000"/>
                </a:solidFill>
              </a:rPr>
              <a:t>1</a:t>
            </a:r>
            <a:r>
              <a:rPr lang="fi-FI" dirty="0">
                <a:solidFill>
                  <a:srgbClr val="FF0000"/>
                </a:solidFill>
              </a:rPr>
              <a:t>) Miten rakenteellinen </a:t>
            </a:r>
            <a:r>
              <a:rPr lang="fi-FI" dirty="0" smtClean="0">
                <a:solidFill>
                  <a:srgbClr val="FF0000"/>
                </a:solidFill>
              </a:rPr>
              <a:t>on mukana ja näkyy pilotissa? </a:t>
            </a:r>
          </a:p>
          <a:p>
            <a:pPr marL="0" indent="0">
              <a:buNone/>
            </a:pPr>
            <a:r>
              <a:rPr lang="fi-FI" dirty="0" smtClean="0">
                <a:solidFill>
                  <a:srgbClr val="FF0000"/>
                </a:solidFill>
              </a:rPr>
              <a:t>2</a:t>
            </a:r>
            <a:r>
              <a:rPr lang="fi-FI" dirty="0">
                <a:solidFill>
                  <a:srgbClr val="FF0000"/>
                </a:solidFill>
              </a:rPr>
              <a:t>) Miten </a:t>
            </a:r>
            <a:r>
              <a:rPr lang="fi-FI" dirty="0" smtClean="0">
                <a:solidFill>
                  <a:srgbClr val="FF0000"/>
                </a:solidFill>
              </a:rPr>
              <a:t>pilotin kehittämistyö paikantuu </a:t>
            </a:r>
            <a:r>
              <a:rPr lang="fi-FI" dirty="0" err="1" smtClean="0">
                <a:solidFill>
                  <a:srgbClr val="FF0000"/>
                </a:solidFill>
              </a:rPr>
              <a:t>SHL:n</a:t>
            </a:r>
            <a:r>
              <a:rPr lang="fi-FI" dirty="0" smtClean="0">
                <a:solidFill>
                  <a:srgbClr val="FF0000"/>
                </a:solidFill>
              </a:rPr>
              <a:t> mukaiseen asiakasprosessiin?</a:t>
            </a:r>
          </a:p>
          <a:p>
            <a:pPr marL="0" indent="0">
              <a:buNone/>
            </a:pPr>
            <a:r>
              <a:rPr lang="fi-FI" dirty="0" smtClean="0">
                <a:solidFill>
                  <a:srgbClr val="FF0000"/>
                </a:solidFill>
              </a:rPr>
              <a:t>-</a:t>
            </a:r>
            <a:r>
              <a:rPr lang="fi-FI" dirty="0" err="1" smtClean="0">
                <a:solidFill>
                  <a:srgbClr val="FF0000"/>
                </a:solidFill>
              </a:rPr>
              <a:t>Huom</a:t>
            </a:r>
            <a:r>
              <a:rPr lang="fi-FI" dirty="0" smtClean="0">
                <a:solidFill>
                  <a:srgbClr val="FF0000"/>
                </a:solidFill>
              </a:rPr>
              <a:t>! MALLIPOHJA + OHJEISTUSTA TEKSTIEN MÄÄRÄSTÄ JNE. TULOSSA VIIM. VIIKOLLA 37</a:t>
            </a:r>
          </a:p>
          <a:p>
            <a:pPr marL="0" indent="0">
              <a:buNone/>
            </a:pPr>
            <a:endParaRPr lang="fi-FI" dirty="0">
              <a:solidFill>
                <a:srgbClr val="FF0000"/>
              </a:solidFill>
            </a:endParaRPr>
          </a:p>
          <a:p>
            <a:endParaRPr lang="fi-FI" dirty="0"/>
          </a:p>
        </p:txBody>
      </p:sp>
    </p:spTree>
    <p:extLst>
      <p:ext uri="{BB962C8B-B14F-4D97-AF65-F5344CB8AC3E}">
        <p14:creationId xmlns:p14="http://schemas.microsoft.com/office/powerpoint/2010/main" val="292148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1678</Words>
  <Application>Microsoft Office PowerPoint</Application>
  <PresentationFormat>Laajakuva</PresentationFormat>
  <Paragraphs>178</Paragraphs>
  <Slides>17</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17</vt:i4>
      </vt:variant>
    </vt:vector>
  </HeadingPairs>
  <TitlesOfParts>
    <vt:vector size="22" baseType="lpstr">
      <vt:lpstr>Arial</vt:lpstr>
      <vt:lpstr>Calibri</vt:lpstr>
      <vt:lpstr>Calibri Light</vt:lpstr>
      <vt:lpstr>Wingdings</vt:lpstr>
      <vt:lpstr>Office-teema</vt:lpstr>
      <vt:lpstr>ESR –hankkeen suunnittelukokous</vt:lpstr>
      <vt:lpstr>STM neuvottelun satoa 24.8.2015:</vt:lpstr>
      <vt:lpstr>Rahoituksesta ja organisoitumisesta:</vt:lpstr>
      <vt:lpstr>Sisällölliset painotukset – SHL:n SOSIAALIPALVELUJEN ASIAKKUUSPROSESSI kehittämisen alustaksi</vt:lpstr>
      <vt:lpstr>PowerPoint-esitys</vt:lpstr>
      <vt:lpstr>PowerPoint-esitys</vt:lpstr>
      <vt:lpstr>SUMMA SUMMARUM - RAJAUS= asiakaspinta palveluiden kehittämiseksi ja rakenteellisen sosiaalityön linkittäminen tähän =&gt; Uusi toimintamalli</vt:lpstr>
      <vt:lpstr>HANKKEEN PÄÄTAVOITE: Sosiaalihuoltolain mukaisen rakenteellisen sosiaalityön ja sosiaalisen kuntoutuksen asiakasprosessin laadukkaan toimeenpanon tukeminen.  </vt:lpstr>
      <vt:lpstr>Tehtäväksi oskepiloteittain tarkennukset 9.9.15 mennessä (ilmoita, jos viivästyy):</vt:lpstr>
      <vt:lpstr>SONet BOTNIAN MAAKUNTIEN AIHIO: Sosiaalityön (ml. sosiaalinen kuntoutus) kehittäminen elämän hallinnan taidoissa vaikeimmassa asemassa oleville aikuisille ja nuorille sekä TIPS (tietoon perustuva sosiaalityö):</vt:lpstr>
      <vt:lpstr>TOIMINNAN TAVOITE:</vt:lpstr>
      <vt:lpstr>Toiminnan toteutus:</vt:lpstr>
      <vt:lpstr>TOIMINNAN TOTEUTUS:</vt:lpstr>
      <vt:lpstr>TOIMINNAN TULOKSET: </vt:lpstr>
      <vt:lpstr>TIPS : TIETOON PERUSTUVA SOSIAALITYÖ</vt:lpstr>
      <vt:lpstr>TIPS jatkuu…</vt:lpstr>
      <vt:lpstr>Työnjaollisesti sovittavat ja aikataulutettavat asiat:</vt:lpstr>
    </vt:vector>
  </TitlesOfParts>
  <Company>Seinäjoen koulutuskuntayhtymä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Saarijärvi, Anne</dc:creator>
  <cp:lastModifiedBy>Saarijärvi, Anne</cp:lastModifiedBy>
  <cp:revision>22</cp:revision>
  <cp:lastPrinted>2015-08-25T09:39:06Z</cp:lastPrinted>
  <dcterms:created xsi:type="dcterms:W3CDTF">2015-08-25T09:13:02Z</dcterms:created>
  <dcterms:modified xsi:type="dcterms:W3CDTF">2015-09-02T08:55:41Z</dcterms:modified>
</cp:coreProperties>
</file>