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81" r:id="rId4"/>
    <p:sldId id="259" r:id="rId5"/>
    <p:sldId id="267" r:id="rId6"/>
    <p:sldId id="272" r:id="rId7"/>
    <p:sldId id="287" r:id="rId8"/>
    <p:sldId id="275" r:id="rId9"/>
    <p:sldId id="283" r:id="rId10"/>
    <p:sldId id="285" r:id="rId11"/>
    <p:sldId id="284" r:id="rId12"/>
    <p:sldId id="286" r:id="rId13"/>
    <p:sldId id="271" r:id="rId14"/>
    <p:sldId id="270" r:id="rId15"/>
    <p:sldId id="276" r:id="rId16"/>
    <p:sldId id="277" r:id="rId17"/>
    <p:sldId id="278" r:id="rId18"/>
    <p:sldId id="262" r:id="rId19"/>
    <p:sldId id="266" r:id="rId20"/>
    <p:sldId id="279" r:id="rId21"/>
    <p:sldId id="280" r:id="rId22"/>
  </p:sldIdLst>
  <p:sldSz cx="12192000" cy="6858000"/>
  <p:notesSz cx="6797675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96EE-450F-4D68-B327-31597E3489D1}" type="datetimeFigureOut">
              <a:rPr lang="fi-FI" smtClean="0"/>
              <a:t>12.4.2016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0EF7-40F7-49A8-90D0-354B8A02B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8458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96EE-450F-4D68-B327-31597E3489D1}" type="datetimeFigureOut">
              <a:rPr lang="fi-FI" smtClean="0"/>
              <a:t>12.4.2016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0EF7-40F7-49A8-90D0-354B8A02B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116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96EE-450F-4D68-B327-31597E3489D1}" type="datetimeFigureOut">
              <a:rPr lang="fi-FI" smtClean="0"/>
              <a:t>12.4.2016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0EF7-40F7-49A8-90D0-354B8A02B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26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96EE-450F-4D68-B327-31597E3489D1}" type="datetimeFigureOut">
              <a:rPr lang="fi-FI" smtClean="0"/>
              <a:t>12.4.2016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0EF7-40F7-49A8-90D0-354B8A02B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459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96EE-450F-4D68-B327-31597E3489D1}" type="datetimeFigureOut">
              <a:rPr lang="fi-FI" smtClean="0"/>
              <a:t>12.4.2016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0EF7-40F7-49A8-90D0-354B8A02B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458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96EE-450F-4D68-B327-31597E3489D1}" type="datetimeFigureOut">
              <a:rPr lang="fi-FI" smtClean="0"/>
              <a:t>12.4.2016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0EF7-40F7-49A8-90D0-354B8A02B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16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96EE-450F-4D68-B327-31597E3489D1}" type="datetimeFigureOut">
              <a:rPr lang="fi-FI" smtClean="0"/>
              <a:t>12.4.2016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0EF7-40F7-49A8-90D0-354B8A02B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049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96EE-450F-4D68-B327-31597E3489D1}" type="datetimeFigureOut">
              <a:rPr lang="fi-FI" smtClean="0"/>
              <a:t>12.4.2016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0EF7-40F7-49A8-90D0-354B8A02B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124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96EE-450F-4D68-B327-31597E3489D1}" type="datetimeFigureOut">
              <a:rPr lang="fi-FI" smtClean="0"/>
              <a:t>12.4.2016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0EF7-40F7-49A8-90D0-354B8A02B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236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96EE-450F-4D68-B327-31597E3489D1}" type="datetimeFigureOut">
              <a:rPr lang="fi-FI" smtClean="0"/>
              <a:t>12.4.2016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0EF7-40F7-49A8-90D0-354B8A02B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841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96EE-450F-4D68-B327-31597E3489D1}" type="datetimeFigureOut">
              <a:rPr lang="fi-FI" smtClean="0"/>
              <a:t>12.4.2016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0EF7-40F7-49A8-90D0-354B8A02B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169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96EE-450F-4D68-B327-31597E3489D1}" type="datetimeFigureOut">
              <a:rPr lang="fi-FI" smtClean="0"/>
              <a:t>12.4.2016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A0EF7-40F7-49A8-90D0-354B8A02B7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871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fi/url?sa=i&amp;rct=j&amp;q=&amp;esrc=s&amp;source=images&amp;cd=&amp;cad=rja&amp;uact=8&amp;ved=0ahUKEwiH4ePXhaTKAhVJ_iwKHb-FDCMQjRwIBw&amp;url=https://fi.wikipedia.org/wiki/Suomen_maakunnat&amp;psig=AFQjCNHqNPvc9py1PqJfU92M8EsWMxPr8A&amp;ust=1452680214507996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onetbotnia.fi/tiedostopankki/695/Kansa_koulu_Seinajoki_ohjelma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ca.fi/uutiset/uutisia/kannanotto_tulevien_sote-alueiden_kehittamis-_ja_tutkimusrakenteista.7023.news" TargetMode="External"/><Relationship Id="rId2" Type="http://schemas.openxmlformats.org/officeDocument/2006/relationships/hyperlink" Target="http://sonetbotnia.fi/toiminta/valtakunnallisest_aikuissosiaalityonpaivat_27.1._28.1.2016_vaasass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thl.fi/fi/-/kuntien-huolehdittava-paljon-apua-tarvitsevien-palveluista-toimeentulotuen-kela-siirrossa" TargetMode="External"/><Relationship Id="rId4" Type="http://schemas.openxmlformats.org/officeDocument/2006/relationships/hyperlink" Target="http://www.julkari.fi/bitstream/handle/10024/129810/RAP-2016-05-sos-tervhuollon-kustannusvaikuttava-ja-tehokas-ohjaus.pdf?sequence=3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onetbotnia.fi/tiedostopankki/695/Kansa_koulu_Seinajoki_ohjelma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000" b="1" dirty="0" smtClean="0"/>
              <a:t>Etelä-Pohjanmaan alueellinen ohjausryhmä </a:t>
            </a:r>
            <a:endParaRPr lang="fi-FI" sz="4000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19.2.2016</a:t>
            </a:r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860" y="5484312"/>
            <a:ext cx="2520280" cy="4325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77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yöristetty suorakulmio 3"/>
          <p:cNvSpPr/>
          <p:nvPr/>
        </p:nvSpPr>
        <p:spPr>
          <a:xfrm>
            <a:off x="1919537" y="332656"/>
            <a:ext cx="835054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b="1" dirty="0"/>
              <a:t>LAPSIPERHEPALVELUJEN MUUTOSOHJELMA 2016-2018</a:t>
            </a:r>
          </a:p>
        </p:txBody>
      </p:sp>
      <p:sp>
        <p:nvSpPr>
          <p:cNvPr id="5" name="Pyöristetty suorakulmio 4"/>
          <p:cNvSpPr/>
          <p:nvPr/>
        </p:nvSpPr>
        <p:spPr>
          <a:xfrm>
            <a:off x="2000778" y="1118466"/>
            <a:ext cx="2448272" cy="1682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MUUTOS-KOKONAISUUS I</a:t>
            </a:r>
          </a:p>
          <a:p>
            <a:pPr algn="ctr"/>
            <a:r>
              <a:rPr lang="fi-FI" dirty="0"/>
              <a:t>Lapsen oikeuksia vahvistava toimintakulttuuri </a:t>
            </a:r>
          </a:p>
        </p:txBody>
      </p:sp>
      <p:sp>
        <p:nvSpPr>
          <p:cNvPr id="6" name="Pyöristetty suorakulmio 5"/>
          <p:cNvSpPr/>
          <p:nvPr/>
        </p:nvSpPr>
        <p:spPr>
          <a:xfrm>
            <a:off x="4653461" y="1118466"/>
            <a:ext cx="5616624" cy="6928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MUUTOSKOKONAISUUS II</a:t>
            </a:r>
          </a:p>
          <a:p>
            <a:pPr algn="ctr"/>
            <a:r>
              <a:rPr lang="fi-FI" dirty="0"/>
              <a:t>Lapsi- ja perhelähtöinen palvelu ja tuki </a:t>
            </a:r>
          </a:p>
        </p:txBody>
      </p:sp>
      <p:sp>
        <p:nvSpPr>
          <p:cNvPr id="7" name="Pyöristetty suorakulmio 6"/>
          <p:cNvSpPr/>
          <p:nvPr/>
        </p:nvSpPr>
        <p:spPr>
          <a:xfrm>
            <a:off x="4680992" y="2008966"/>
            <a:ext cx="187220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Matalan kynnyksen tuen verkostoiminen</a:t>
            </a:r>
          </a:p>
        </p:txBody>
      </p:sp>
      <p:sp>
        <p:nvSpPr>
          <p:cNvPr id="8" name="Pyöristetty suorakulmio 7"/>
          <p:cNvSpPr/>
          <p:nvPr/>
        </p:nvSpPr>
        <p:spPr>
          <a:xfrm>
            <a:off x="6709912" y="2008966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Lasten-suojelun kehittäminen </a:t>
            </a:r>
          </a:p>
        </p:txBody>
      </p:sp>
      <p:sp>
        <p:nvSpPr>
          <p:cNvPr id="9" name="Pyöristetty suorakulmio 8"/>
          <p:cNvSpPr/>
          <p:nvPr/>
        </p:nvSpPr>
        <p:spPr>
          <a:xfrm>
            <a:off x="8611763" y="2008966"/>
            <a:ext cx="165832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Vaativien palveluiden kokonaisuus 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1767096" y="2783306"/>
            <a:ext cx="265255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rgbClr val="FF0000"/>
                </a:solidFill>
              </a:rPr>
              <a:t>Lapsivaikutusten arviointi</a:t>
            </a:r>
          </a:p>
          <a:p>
            <a:r>
              <a:rPr lang="fi-FI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Lapsilähtöinen budjetointi</a:t>
            </a:r>
          </a:p>
          <a:p>
            <a:r>
              <a:rPr lang="fi-FI" sz="1400" dirty="0">
                <a:solidFill>
                  <a:srgbClr val="FF0000"/>
                </a:solidFill>
              </a:rPr>
              <a:t>Lasten ja nuorten hyvinvoinnin</a:t>
            </a:r>
          </a:p>
          <a:p>
            <a:r>
              <a:rPr lang="fi-FI" sz="1400" dirty="0">
                <a:solidFill>
                  <a:srgbClr val="FF0000"/>
                </a:solidFill>
              </a:rPr>
              <a:t>Seurantavälineet</a:t>
            </a:r>
          </a:p>
          <a:p>
            <a:r>
              <a:rPr lang="fi-FI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Lapsiystävällinen kunta-toimintamalli</a:t>
            </a:r>
          </a:p>
          <a:p>
            <a:r>
              <a:rPr lang="fi-FI" sz="1400" dirty="0">
                <a:solidFill>
                  <a:srgbClr val="FF0000"/>
                </a:solidFill>
              </a:rPr>
              <a:t>Lapsi- ja perhepolitiikan  yhteinen</a:t>
            </a:r>
          </a:p>
          <a:p>
            <a:r>
              <a:rPr lang="fi-FI" sz="1400" dirty="0">
                <a:solidFill>
                  <a:srgbClr val="FF0000"/>
                </a:solidFill>
              </a:rPr>
              <a:t>johtaminen yli  hallinnonalarajojen</a:t>
            </a:r>
          </a:p>
          <a:p>
            <a:r>
              <a:rPr lang="fi-FI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Kansallinen ohjaus, lainsäädäntö,</a:t>
            </a:r>
          </a:p>
          <a:p>
            <a:r>
              <a:rPr lang="fi-FI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muu johtaminen </a:t>
            </a:r>
          </a:p>
          <a:p>
            <a:r>
              <a:rPr lang="fi-FI" sz="1400" dirty="0">
                <a:solidFill>
                  <a:srgbClr val="FF0000"/>
                </a:solidFill>
              </a:rPr>
              <a:t>Lapsi- ja perheammattilaisten</a:t>
            </a:r>
          </a:p>
          <a:p>
            <a:r>
              <a:rPr lang="fi-FI" sz="1400" dirty="0">
                <a:solidFill>
                  <a:srgbClr val="FF0000"/>
                </a:solidFill>
              </a:rPr>
              <a:t>koulutuksen uudistaminen  </a:t>
            </a:r>
          </a:p>
          <a:p>
            <a:r>
              <a:rPr lang="fi-FI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Teoreettisen perustan rakentaminen muutosohjelmalle, mm. yhteinen lapsikäsitys   </a:t>
            </a:r>
          </a:p>
          <a:p>
            <a:r>
              <a:rPr lang="fi-FI" sz="1400" dirty="0"/>
              <a:t> </a:t>
            </a:r>
          </a:p>
          <a:p>
            <a:endParaRPr lang="fi-FI" sz="1400" dirty="0"/>
          </a:p>
        </p:txBody>
      </p:sp>
      <p:sp>
        <p:nvSpPr>
          <p:cNvPr id="11" name="Tekstiruutu 10"/>
          <p:cNvSpPr txBox="1"/>
          <p:nvPr/>
        </p:nvSpPr>
        <p:spPr>
          <a:xfrm>
            <a:off x="6554430" y="2902874"/>
            <a:ext cx="206308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rgbClr val="FF0000"/>
                </a:solidFill>
              </a:rPr>
              <a:t>Kansallinen ja alueellinen kehittämis- ja koordinaatiorakenne </a:t>
            </a:r>
          </a:p>
          <a:p>
            <a:endParaRPr lang="fi-FI" sz="1400" dirty="0">
              <a:solidFill>
                <a:srgbClr val="FF0000"/>
              </a:solidFill>
            </a:endParaRPr>
          </a:p>
          <a:p>
            <a:r>
              <a:rPr lang="fi-FI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Lastensuojelutyöhön selkeä palvelumalli itsehallintoalueiden </a:t>
            </a:r>
          </a:p>
          <a:p>
            <a:r>
              <a:rPr lang="fi-FI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seudullisena palvelumuotona </a:t>
            </a:r>
          </a:p>
          <a:p>
            <a:endParaRPr lang="fi-FI" sz="1400" dirty="0">
              <a:solidFill>
                <a:srgbClr val="FF0000"/>
              </a:solidFill>
            </a:endParaRPr>
          </a:p>
          <a:p>
            <a:r>
              <a:rPr lang="fi-FI" sz="1400" dirty="0">
                <a:solidFill>
                  <a:srgbClr val="FF0000"/>
                </a:solidFill>
              </a:rPr>
              <a:t>Sijaishuollon ohjauksen ja valvonnan organisointi itsehallintoalueille keskitettynä </a:t>
            </a:r>
          </a:p>
          <a:p>
            <a:r>
              <a:rPr lang="fi-FI" sz="1400" dirty="0">
                <a:solidFill>
                  <a:srgbClr val="FF0000"/>
                </a:solidFill>
              </a:rPr>
              <a:t>toimintana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7962746" y="6011416"/>
            <a:ext cx="2457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>
                <a:solidFill>
                  <a:srgbClr val="0070C0"/>
                </a:solidFill>
              </a:rPr>
              <a:t>Vaativahoitoisten lasten ja </a:t>
            </a:r>
          </a:p>
          <a:p>
            <a:pPr algn="ctr"/>
            <a:r>
              <a:rPr lang="fi-FI" sz="1400" dirty="0">
                <a:solidFill>
                  <a:srgbClr val="0070C0"/>
                </a:solidFill>
              </a:rPr>
              <a:t>nuorten integroitu palvelumalli</a:t>
            </a:r>
          </a:p>
        </p:txBody>
      </p:sp>
      <p:cxnSp>
        <p:nvCxnSpPr>
          <p:cNvPr id="23" name="Suora nuoliyhdysviiva 22"/>
          <p:cNvCxnSpPr/>
          <p:nvPr/>
        </p:nvCxnSpPr>
        <p:spPr>
          <a:xfrm>
            <a:off x="7320136" y="2801054"/>
            <a:ext cx="0" cy="176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iruutu 29"/>
          <p:cNvSpPr txBox="1"/>
          <p:nvPr/>
        </p:nvSpPr>
        <p:spPr>
          <a:xfrm>
            <a:off x="4653461" y="2941724"/>
            <a:ext cx="18890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rgbClr val="FF0000"/>
                </a:solidFill>
              </a:rPr>
              <a:t>Luodaan </a:t>
            </a:r>
          </a:p>
          <a:p>
            <a:r>
              <a:rPr lang="fi-FI" sz="1400" dirty="0">
                <a:solidFill>
                  <a:srgbClr val="FF0000"/>
                </a:solidFill>
              </a:rPr>
              <a:t>perhekeskukset</a:t>
            </a:r>
          </a:p>
          <a:p>
            <a:r>
              <a:rPr lang="fi-FI" sz="1400" dirty="0">
                <a:solidFill>
                  <a:srgbClr val="FF0000"/>
                </a:solidFill>
              </a:rPr>
              <a:t>paikallisesti </a:t>
            </a:r>
          </a:p>
          <a:p>
            <a:r>
              <a:rPr lang="fi-FI" sz="1400" dirty="0">
                <a:solidFill>
                  <a:srgbClr val="FF0000"/>
                </a:solidFill>
              </a:rPr>
              <a:t>toimivina verkostomaisina </a:t>
            </a:r>
          </a:p>
          <a:p>
            <a:r>
              <a:rPr lang="fi-FI" sz="1400" dirty="0">
                <a:solidFill>
                  <a:srgbClr val="FF0000"/>
                </a:solidFill>
              </a:rPr>
              <a:t>palvelu-kokonaisuuksina</a:t>
            </a:r>
          </a:p>
          <a:p>
            <a:endParaRPr lang="fi-FI" sz="1600" dirty="0">
              <a:solidFill>
                <a:srgbClr val="FF0000"/>
              </a:solidFill>
            </a:endParaRPr>
          </a:p>
        </p:txBody>
      </p:sp>
      <p:sp>
        <p:nvSpPr>
          <p:cNvPr id="31" name="Tekstiruutu 30"/>
          <p:cNvSpPr txBox="1"/>
          <p:nvPr/>
        </p:nvSpPr>
        <p:spPr>
          <a:xfrm>
            <a:off x="8617511" y="3040999"/>
            <a:ext cx="186955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>
                <a:solidFill>
                  <a:srgbClr val="0070C0"/>
                </a:solidFill>
              </a:rPr>
              <a:t>Integroidaan</a:t>
            </a:r>
          </a:p>
          <a:p>
            <a:r>
              <a:rPr lang="fi-FI" sz="1400" dirty="0">
                <a:solidFill>
                  <a:srgbClr val="0070C0"/>
                </a:solidFill>
              </a:rPr>
              <a:t>erityisen tuen ja </a:t>
            </a:r>
          </a:p>
          <a:p>
            <a:r>
              <a:rPr lang="fi-FI" sz="1400" dirty="0">
                <a:solidFill>
                  <a:srgbClr val="0070C0"/>
                </a:solidFill>
              </a:rPr>
              <a:t>avun tarpeessa </a:t>
            </a:r>
          </a:p>
          <a:p>
            <a:r>
              <a:rPr lang="fi-FI" sz="1400" dirty="0">
                <a:solidFill>
                  <a:srgbClr val="0070C0"/>
                </a:solidFill>
              </a:rPr>
              <a:t>olevien, vaikeasti</a:t>
            </a:r>
          </a:p>
          <a:p>
            <a:r>
              <a:rPr lang="fi-FI" sz="1400" dirty="0">
                <a:solidFill>
                  <a:srgbClr val="0070C0"/>
                </a:solidFill>
              </a:rPr>
              <a:t>oireilevien lasten ja</a:t>
            </a:r>
          </a:p>
          <a:p>
            <a:r>
              <a:rPr lang="fi-FI" sz="1400" dirty="0">
                <a:solidFill>
                  <a:srgbClr val="0070C0"/>
                </a:solidFill>
              </a:rPr>
              <a:t>nuorten sosiaali-</a:t>
            </a:r>
          </a:p>
          <a:p>
            <a:r>
              <a:rPr lang="fi-FI" sz="1400" dirty="0">
                <a:solidFill>
                  <a:srgbClr val="0070C0"/>
                </a:solidFill>
              </a:rPr>
              <a:t>ja terveyspalvelut </a:t>
            </a:r>
          </a:p>
          <a:p>
            <a:r>
              <a:rPr lang="fi-FI" sz="1400" dirty="0">
                <a:solidFill>
                  <a:srgbClr val="0070C0"/>
                </a:solidFill>
              </a:rPr>
              <a:t>tukemaan lapsen ja </a:t>
            </a:r>
          </a:p>
          <a:p>
            <a:r>
              <a:rPr lang="fi-FI" sz="1400" dirty="0">
                <a:solidFill>
                  <a:srgbClr val="0070C0"/>
                </a:solidFill>
              </a:rPr>
              <a:t>nuoren kasvua </a:t>
            </a:r>
          </a:p>
          <a:p>
            <a:r>
              <a:rPr lang="fi-FI" sz="1400" dirty="0">
                <a:solidFill>
                  <a:srgbClr val="0070C0"/>
                </a:solidFill>
              </a:rPr>
              <a:t>ja oppimista </a:t>
            </a:r>
          </a:p>
          <a:p>
            <a:r>
              <a:rPr lang="fi-FI" sz="1400" dirty="0">
                <a:solidFill>
                  <a:srgbClr val="0070C0"/>
                </a:solidFill>
              </a:rPr>
              <a:t>lähipalveluperiaatteen </a:t>
            </a:r>
          </a:p>
          <a:p>
            <a:r>
              <a:rPr lang="fi-FI" sz="1400" dirty="0">
                <a:solidFill>
                  <a:srgbClr val="0070C0"/>
                </a:solidFill>
              </a:rPr>
              <a:t>mukaisesti </a:t>
            </a:r>
          </a:p>
        </p:txBody>
      </p:sp>
      <p:sp>
        <p:nvSpPr>
          <p:cNvPr id="32" name="Tekstiruutu 31"/>
          <p:cNvSpPr txBox="1"/>
          <p:nvPr/>
        </p:nvSpPr>
        <p:spPr>
          <a:xfrm>
            <a:off x="3863752" y="6049096"/>
            <a:ext cx="25451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>
                <a:solidFill>
                  <a:srgbClr val="FF0000"/>
                </a:solidFill>
              </a:rPr>
              <a:t>Lapsen palvelutarpeen ja lasten-</a:t>
            </a:r>
          </a:p>
          <a:p>
            <a:pPr algn="ctr"/>
            <a:r>
              <a:rPr lang="fi-FI" sz="1400" dirty="0">
                <a:solidFill>
                  <a:srgbClr val="FF0000"/>
                </a:solidFill>
              </a:rPr>
              <a:t>suojelun tarpeen monialainen </a:t>
            </a:r>
          </a:p>
          <a:p>
            <a:pPr algn="ctr"/>
            <a:r>
              <a:rPr lang="fi-FI" sz="1400" dirty="0">
                <a:solidFill>
                  <a:srgbClr val="FF0000"/>
                </a:solidFill>
              </a:rPr>
              <a:t>arviointi </a:t>
            </a:r>
          </a:p>
        </p:txBody>
      </p:sp>
      <p:sp>
        <p:nvSpPr>
          <p:cNvPr id="33" name="Ellipsi 32"/>
          <p:cNvSpPr/>
          <p:nvPr/>
        </p:nvSpPr>
        <p:spPr>
          <a:xfrm>
            <a:off x="3479766" y="5949880"/>
            <a:ext cx="3154359" cy="803744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Ellipsi 33"/>
          <p:cNvSpPr/>
          <p:nvPr/>
        </p:nvSpPr>
        <p:spPr>
          <a:xfrm>
            <a:off x="7614174" y="5871154"/>
            <a:ext cx="3154359" cy="803744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899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upload.wikimedia.org/wikipedia/commons/thumb/7/77/Regions_in_Finland.svg/2000px-Regions_in_Finland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5" y="1052738"/>
            <a:ext cx="2466102" cy="417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iruutu 2"/>
          <p:cNvSpPr txBox="1"/>
          <p:nvPr/>
        </p:nvSpPr>
        <p:spPr>
          <a:xfrm>
            <a:off x="3982983" y="629409"/>
            <a:ext cx="648857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fi-FI" sz="1400" dirty="0"/>
              <a:t>LUODAAN LASTENSUOJELUUN </a:t>
            </a:r>
            <a:r>
              <a:rPr lang="fi-FI" sz="1400" b="1" dirty="0"/>
              <a:t>KANSALLINEN  JA  ALUEELLINEN</a:t>
            </a:r>
          </a:p>
          <a:p>
            <a:r>
              <a:rPr lang="fi-FI" sz="1400" dirty="0"/>
              <a:t>       KEHITTÄMIS- JA KOORDINAATIORAKENNE </a:t>
            </a:r>
          </a:p>
          <a:p>
            <a:r>
              <a:rPr lang="fi-FI" sz="1400" dirty="0"/>
              <a:t>       TUKEMAAN  MAAKUNTIEN LASTENSUOJELUN KEHITTÄMIS- JA</a:t>
            </a:r>
          </a:p>
          <a:p>
            <a:r>
              <a:rPr lang="fi-FI" sz="1400" dirty="0"/>
              <a:t>       OHJAUSTYÖTÄ </a:t>
            </a:r>
          </a:p>
          <a:p>
            <a:r>
              <a:rPr lang="fi-FI" sz="1400" dirty="0"/>
              <a:t>	- oppimisverkostomainen toimintatapa</a:t>
            </a:r>
          </a:p>
          <a:p>
            <a:r>
              <a:rPr lang="fi-FI" sz="1400" dirty="0"/>
              <a:t>	- tutkimusperustaisen kehittämisen tuki</a:t>
            </a:r>
          </a:p>
          <a:p>
            <a:r>
              <a:rPr lang="fi-FI" sz="1400" dirty="0"/>
              <a:t>	- alueiden ja maakuntien toimijoiden (osket, amkit, 	   	   yliopistot, kunnat, järjestöt) verkosto   </a:t>
            </a:r>
          </a:p>
          <a:p>
            <a:endParaRPr lang="fi-FI" sz="1400" dirty="0"/>
          </a:p>
          <a:p>
            <a:r>
              <a:rPr lang="fi-FI" sz="1400" dirty="0"/>
              <a:t>2) PILOTOIDAAN LAPSI- JA PERHEKOHTAISEN LASTENSUOJELUYÖN </a:t>
            </a:r>
          </a:p>
          <a:p>
            <a:r>
              <a:rPr lang="fi-FI" sz="1400" dirty="0"/>
              <a:t>    PALVELUMALLI  ITSEHALLINTOALUEIDEN </a:t>
            </a:r>
            <a:r>
              <a:rPr lang="fi-FI" sz="1400" b="1" dirty="0"/>
              <a:t>SEUDULLISENA </a:t>
            </a:r>
          </a:p>
          <a:p>
            <a:r>
              <a:rPr lang="fi-FI" sz="1400" dirty="0"/>
              <a:t>    </a:t>
            </a:r>
            <a:r>
              <a:rPr lang="fi-FI" sz="1400" b="1" dirty="0"/>
              <a:t>PALVELUMUOTONA </a:t>
            </a:r>
          </a:p>
          <a:p>
            <a:r>
              <a:rPr lang="fi-FI" sz="1400" b="1" dirty="0"/>
              <a:t>	- </a:t>
            </a:r>
            <a:r>
              <a:rPr lang="fi-FI" sz="1400" dirty="0"/>
              <a:t>kokeilu ja arviointitutkimus 2-3 kunnan/maakunnan alueella</a:t>
            </a:r>
          </a:p>
          <a:p>
            <a:r>
              <a:rPr lang="fi-FI" sz="1400" dirty="0"/>
              <a:t>	- hyödynnetään kv. ja kotimainen kehittämistyö (mm. Hackney)  </a:t>
            </a:r>
          </a:p>
          <a:p>
            <a:r>
              <a:rPr lang="fi-FI" sz="1400" dirty="0"/>
              <a:t>	- asiakastyötä tukeva monialainen johtaminen keskeistä </a:t>
            </a:r>
          </a:p>
          <a:p>
            <a:endParaRPr lang="fi-FI" sz="1400" b="1" dirty="0"/>
          </a:p>
          <a:p>
            <a:r>
              <a:rPr lang="fi-FI" sz="1400" dirty="0"/>
              <a:t>3) PILOTOIDAAN SIJAISHUOLLON OHJAUKSEN JA VALVONNAN </a:t>
            </a:r>
          </a:p>
          <a:p>
            <a:r>
              <a:rPr lang="fi-FI" sz="1400" dirty="0"/>
              <a:t>    ORGANISOINTI KANSALLISESTI TUETTUNA </a:t>
            </a:r>
          </a:p>
          <a:p>
            <a:r>
              <a:rPr lang="fi-FI" sz="1400" dirty="0"/>
              <a:t>    M</a:t>
            </a:r>
            <a:r>
              <a:rPr lang="fi-FI" sz="1400" b="1" dirty="0"/>
              <a:t>AAKUNTATASOISENA  TOIMINTANA </a:t>
            </a:r>
          </a:p>
          <a:p>
            <a:endParaRPr lang="fi-FI" sz="1400" b="1" dirty="0"/>
          </a:p>
          <a:p>
            <a:r>
              <a:rPr lang="fi-FI" sz="1400" dirty="0"/>
              <a:t>4) KEHITETÄÄN VAATIVAHOITOISTEN LASTEN JA NUORTEN </a:t>
            </a:r>
          </a:p>
          <a:p>
            <a:r>
              <a:rPr lang="fi-FI" sz="1400" dirty="0"/>
              <a:t>    INTEGROITU PALVELUMALLI  </a:t>
            </a:r>
            <a:r>
              <a:rPr lang="fi-FI" sz="1400" b="1" dirty="0"/>
              <a:t>OSANA OSAAMIS- JA</a:t>
            </a:r>
          </a:p>
          <a:p>
            <a:r>
              <a:rPr lang="fi-FI" sz="1400" b="1" dirty="0"/>
              <a:t>    TUKIKESKUSTOIMINAA</a:t>
            </a:r>
          </a:p>
          <a:p>
            <a:endParaRPr lang="fi-FI" sz="1400" b="1" dirty="0"/>
          </a:p>
          <a:p>
            <a:endParaRPr lang="fi-FI" sz="1400" b="1" dirty="0"/>
          </a:p>
          <a:p>
            <a:endParaRPr lang="fi-FI" sz="1400" dirty="0"/>
          </a:p>
          <a:p>
            <a:r>
              <a:rPr lang="fi-FI" sz="1400" dirty="0"/>
              <a:t>	</a:t>
            </a:r>
          </a:p>
          <a:p>
            <a:endParaRPr lang="fi-FI" sz="1400" dirty="0"/>
          </a:p>
        </p:txBody>
      </p:sp>
      <p:sp>
        <p:nvSpPr>
          <p:cNvPr id="4" name="Tekstiruutu 3"/>
          <p:cNvSpPr txBox="1"/>
          <p:nvPr/>
        </p:nvSpPr>
        <p:spPr>
          <a:xfrm>
            <a:off x="1799778" y="59025"/>
            <a:ext cx="7955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/>
              <a:t>Lastensuojelun kehittäminen osana muutosohjelmaa </a:t>
            </a:r>
          </a:p>
        </p:txBody>
      </p:sp>
    </p:spTree>
    <p:extLst>
      <p:ext uri="{BB962C8B-B14F-4D97-AF65-F5344CB8AC3E}">
        <p14:creationId xmlns:p14="http://schemas.microsoft.com/office/powerpoint/2010/main" val="146090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1"/>
          <p:cNvGraphicFramePr>
            <a:graphicFrameLocks noGrp="1"/>
          </p:cNvGraphicFramePr>
          <p:nvPr>
            <p:extLst/>
          </p:nvPr>
        </p:nvGraphicFramePr>
        <p:xfrm>
          <a:off x="1775520" y="1268760"/>
          <a:ext cx="8496944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7425"/>
                <a:gridCol w="5939519"/>
              </a:tblGrid>
              <a:tr h="243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Lastensuojelun </a:t>
                      </a:r>
                      <a:r>
                        <a:rPr lang="fi-FI" sz="2000" dirty="0" smtClean="0">
                          <a:effectLst/>
                        </a:rPr>
                        <a:t>toimijat /nykytila</a:t>
                      </a:r>
                      <a:r>
                        <a:rPr lang="fi-FI" sz="2000" baseline="0" dirty="0" smtClean="0">
                          <a:effectLst/>
                        </a:rPr>
                        <a:t> 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65" marR="4736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Toimivan lastensuojelun piirteitä 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65" marR="47365" marT="0" marB="0"/>
                </a:tc>
              </a:tr>
              <a:tr h="33568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Lapset ja </a:t>
                      </a:r>
                      <a:r>
                        <a:rPr lang="fi-FI" sz="2000" dirty="0" smtClean="0">
                          <a:effectLst/>
                        </a:rPr>
                        <a:t>perheet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i-FI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palvelut</a:t>
                      </a:r>
                      <a:r>
                        <a:rPr lang="fi-FI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sirpaleisia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moniasiakkuudet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i-FI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lapsille ja perheille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i-FI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kuormittavia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palveluita ei saa tarpeen mukaan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työntekijöillä ei aikaa kohdata lapsia ja perheitä   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65" marR="4736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-FI" sz="2000" dirty="0">
                          <a:effectLst/>
                        </a:rPr>
                        <a:t>lasten ja heille tärkeiden läheisten ainutkertaisiin elämäntilanteisiin ja tuen tarpeisiin vastataan oikea-aikaisesti ja </a:t>
                      </a:r>
                      <a:r>
                        <a:rPr lang="fi-FI" sz="2000" i="1" dirty="0">
                          <a:effectLst/>
                        </a:rPr>
                        <a:t>riittävän kokonaisvaltaisesti  </a:t>
                      </a:r>
                      <a:endParaRPr lang="fi-FI" sz="2000" i="1" dirty="0" smtClean="0">
                        <a:effectLst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fi-FI" sz="20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-FI" sz="2000" dirty="0">
                          <a:effectLst/>
                        </a:rPr>
                        <a:t>lasten ja heidän läheistensä </a:t>
                      </a:r>
                      <a:r>
                        <a:rPr lang="fi-FI" sz="2000" i="1" dirty="0">
                          <a:effectLst/>
                        </a:rPr>
                        <a:t>osallisuus ja vaikuttamismahdollisuudet</a:t>
                      </a:r>
                      <a:r>
                        <a:rPr lang="fi-FI" sz="2000" dirty="0">
                          <a:effectLst/>
                        </a:rPr>
                        <a:t> palveluiden käyttäjinä ja kehittäjinä toteutuvat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fi-FI" sz="2000" dirty="0" smtClean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i-FI" sz="2000" dirty="0" smtClean="0">
                          <a:effectLst/>
                        </a:rPr>
                        <a:t>lastensuojelun </a:t>
                      </a:r>
                      <a:r>
                        <a:rPr lang="fi-FI" sz="2000" dirty="0">
                          <a:effectLst/>
                        </a:rPr>
                        <a:t>asiakkaana olevat lapset ja perheet ovat </a:t>
                      </a:r>
                      <a:r>
                        <a:rPr lang="fi-FI" sz="2000" i="1" dirty="0">
                          <a:effectLst/>
                        </a:rPr>
                        <a:t>yhdenvertaisessa asemassa </a:t>
                      </a:r>
                      <a:r>
                        <a:rPr lang="fi-FI" sz="2000" dirty="0">
                          <a:effectLst/>
                        </a:rPr>
                        <a:t>väestön lasten ja perheiden kanssa palveluiden saatavuuden, tarpeenmukaisuuden ja tavoitettavuuden osalta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 </a:t>
                      </a:r>
                      <a:endParaRPr lang="fi-FI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65" marR="47365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51585" y="332656"/>
            <a:ext cx="6781023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fi-FI" altLang="fi-FI" sz="3200" b="1" dirty="0">
                <a:latin typeface="+mn-lt"/>
                <a:ea typeface="Calibri" pitchFamily="34" charset="0"/>
                <a:cs typeface="Times New Roman" pitchFamily="18" charset="0"/>
              </a:rPr>
              <a:t>Lastensuojelun kehittämistavoitteita  </a:t>
            </a:r>
            <a:endParaRPr lang="fi-FI" altLang="fi-FI" sz="3200" dirty="0">
              <a:latin typeface="+mn-lt"/>
            </a:endParaRPr>
          </a:p>
          <a:p>
            <a:pPr eaLnBrk="0" hangingPunct="0"/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13196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783" y="365125"/>
            <a:ext cx="11897139" cy="1325563"/>
          </a:xfrm>
        </p:spPr>
        <p:txBody>
          <a:bodyPr>
            <a:normAutofit/>
          </a:bodyPr>
          <a:lstStyle/>
          <a:p>
            <a:r>
              <a:rPr lang="fi-FI" sz="2800" b="1" dirty="0" smtClean="0"/>
              <a:t>Ajankohtaista  -</a:t>
            </a:r>
            <a:r>
              <a:rPr lang="fi-FI" sz="2800" b="1" dirty="0" smtClean="0">
                <a:solidFill>
                  <a:srgbClr val="FF0000"/>
                </a:solidFill>
              </a:rPr>
              <a:t>tutkimusperustaisen </a:t>
            </a:r>
            <a:r>
              <a:rPr lang="fi-FI" sz="2800" b="1" dirty="0">
                <a:solidFill>
                  <a:srgbClr val="FF0000"/>
                </a:solidFill>
              </a:rPr>
              <a:t>kehittämisen </a:t>
            </a:r>
            <a:r>
              <a:rPr lang="fi-FI" sz="2800" b="1" dirty="0" smtClean="0">
                <a:solidFill>
                  <a:srgbClr val="FF0000"/>
                </a:solidFill>
              </a:rPr>
              <a:t>toimintamalli lastensuojeluun </a:t>
            </a:r>
            <a:r>
              <a:rPr lang="fi-FI" sz="2800" b="1" dirty="0" smtClean="0"/>
              <a:t>2016-2018 </a:t>
            </a:r>
            <a:r>
              <a:rPr lang="fi-FI" sz="2800" b="1" dirty="0" err="1" smtClean="0"/>
              <a:t>THL:n</a:t>
            </a:r>
            <a:r>
              <a:rPr lang="fi-FI" sz="2800" b="1" dirty="0" smtClean="0"/>
              <a:t>, sosiaalialan osaamiskeskusten ja laajan toimijaverkoston yhteistyönä:</a:t>
            </a:r>
            <a:endParaRPr lang="fi-FI" sz="28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769165"/>
            <a:ext cx="10515600" cy="4407798"/>
          </a:xfrm>
        </p:spPr>
        <p:txBody>
          <a:bodyPr>
            <a:normAutofit fontScale="92500" lnSpcReduction="10000"/>
          </a:bodyPr>
          <a:lstStyle/>
          <a:p>
            <a:r>
              <a:rPr lang="fi-FI" sz="2600" dirty="0" smtClean="0"/>
              <a:t>Kehittämisklinikan </a:t>
            </a:r>
            <a:r>
              <a:rPr lang="fi-FI" sz="2600" dirty="0"/>
              <a:t>tavoitteiden konkretisointi </a:t>
            </a:r>
            <a:endParaRPr lang="fi-FI" sz="2600" dirty="0" smtClean="0"/>
          </a:p>
          <a:p>
            <a:r>
              <a:rPr lang="fi-FI" sz="2600" dirty="0" smtClean="0"/>
              <a:t>Mallinnetaan </a:t>
            </a:r>
            <a:r>
              <a:rPr lang="fi-FI" sz="2600" dirty="0"/>
              <a:t>monipuoliseen tietoon perustuen kuusi keskeistä lastensuojeluun liittyvää yhteistyötä edellyttävää yhteistyömenettelyä vuosien 2016-2018 välisenä aikana</a:t>
            </a:r>
          </a:p>
          <a:p>
            <a:r>
              <a:rPr lang="fi-FI" sz="2600" dirty="0"/>
              <a:t>Kehittämisklinikan kansallinen ohjausryhmä, kokoukset 4 - 6 x </a:t>
            </a:r>
            <a:r>
              <a:rPr lang="fi-FI" sz="2600" dirty="0" smtClean="0"/>
              <a:t>vuodessa: koordinoi </a:t>
            </a:r>
            <a:r>
              <a:rPr lang="fi-FI" sz="2600" dirty="0"/>
              <a:t>kokonaisuutta, luo hankkeiden ohjausta ja hallinnointia varten yhtenäisen prosessin ja työvälineet, tukee yksittäisiä kehityshankkeita ja seuraa tavoitteiden toteutumista </a:t>
            </a:r>
            <a:endParaRPr lang="fi-FI" sz="2600" dirty="0" smtClean="0"/>
          </a:p>
          <a:p>
            <a:r>
              <a:rPr lang="fi-FI" sz="2600" dirty="0"/>
              <a:t>Tutkimusperustaisen kehittämisen </a:t>
            </a:r>
            <a:r>
              <a:rPr lang="fi-FI" sz="2600" dirty="0" smtClean="0"/>
              <a:t>perusprosessin läpikäynti valituissa malleissa</a:t>
            </a:r>
          </a:p>
          <a:p>
            <a:pPr marL="228600" lvl="1">
              <a:spcBef>
                <a:spcPts val="1000"/>
              </a:spcBef>
            </a:pPr>
            <a:r>
              <a:rPr lang="fi-FI" sz="2600" dirty="0"/>
              <a:t>eri toimijoiden resurssien ja työajan allokointi </a:t>
            </a:r>
            <a:r>
              <a:rPr lang="fi-FI" sz="2600" dirty="0" smtClean="0"/>
              <a:t>(huomioiden muutosohjelmasta </a:t>
            </a:r>
            <a:r>
              <a:rPr lang="fi-FI" sz="2600" dirty="0"/>
              <a:t>saatavat resurssit) </a:t>
            </a:r>
            <a:endParaRPr lang="fi-FI" sz="2600" dirty="0" smtClean="0"/>
          </a:p>
          <a:p>
            <a:pPr marL="228600" lvl="1">
              <a:spcBef>
                <a:spcPts val="1000"/>
              </a:spcBef>
            </a:pPr>
            <a:r>
              <a:rPr lang="fi-FI" sz="2600" dirty="0"/>
              <a:t>A</a:t>
            </a:r>
            <a:r>
              <a:rPr lang="fi-FI" sz="2600" dirty="0" smtClean="0"/>
              <a:t>lueellisten </a:t>
            </a:r>
            <a:r>
              <a:rPr lang="fi-FI" sz="2600" dirty="0"/>
              <a:t>työsuunnitelmien rakentaminen vuosille 2016-2017</a:t>
            </a:r>
            <a:r>
              <a:rPr lang="fi-FI" sz="2600" dirty="0" smtClean="0"/>
              <a:t> </a:t>
            </a:r>
            <a:endParaRPr lang="fi-FI" sz="2600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660" y="6261652"/>
            <a:ext cx="2520280" cy="407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30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9270" y="487018"/>
            <a:ext cx="11234530" cy="715618"/>
          </a:xfrm>
        </p:spPr>
        <p:txBody>
          <a:bodyPr>
            <a:noAutofit/>
          </a:bodyPr>
          <a:lstStyle/>
          <a:p>
            <a:r>
              <a:rPr lang="fi-FI" sz="2400" b="1" dirty="0" smtClean="0"/>
              <a:t>Ehdotus mallinnettavista </a:t>
            </a:r>
            <a:r>
              <a:rPr lang="fi-FI" sz="2400" b="1" dirty="0"/>
              <a:t>yhteistyötä </a:t>
            </a:r>
            <a:r>
              <a:rPr lang="fi-FI" sz="2400" b="1" dirty="0" smtClean="0"/>
              <a:t>edellyttävistä menettelytavoista (THL + työryhmä):</a:t>
            </a:r>
            <a:endParaRPr lang="fi-FI" sz="2400" b="1" dirty="0"/>
          </a:p>
        </p:txBody>
      </p:sp>
      <p:sp>
        <p:nvSpPr>
          <p:cNvPr id="3" name="Suorakulmio 2"/>
          <p:cNvSpPr/>
          <p:nvPr/>
        </p:nvSpPr>
        <p:spPr>
          <a:xfrm>
            <a:off x="119270" y="1361661"/>
            <a:ext cx="1192695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/>
              <a:t>VUOSI 2016: Lastensuojelun sekä lastenpsykiatrian sujuvan yhteistyön periaatteet </a:t>
            </a:r>
            <a:r>
              <a:rPr lang="fi-FI" sz="2400" dirty="0" smtClean="0"/>
              <a:t>(mikropilotti</a:t>
            </a:r>
            <a:r>
              <a:rPr lang="fi-FI" sz="2400" dirty="0"/>
              <a:t>)    </a:t>
            </a:r>
          </a:p>
          <a:p>
            <a:pPr marL="342900" lvl="0" indent="-342900">
              <a:buAutoNum type="arabicParenR"/>
            </a:pPr>
            <a:r>
              <a:rPr lang="fi-FI" sz="2400" b="1" dirty="0"/>
              <a:t>Lapsen ja nuoren palvelutarpeen ja lastensuojelun tarpeen monialainen arviointi </a:t>
            </a:r>
          </a:p>
          <a:p>
            <a:pPr marL="342900" lvl="0" indent="-342900">
              <a:buAutoNum type="arabicParenR"/>
            </a:pPr>
            <a:r>
              <a:rPr lang="fi-FI" sz="2400" b="1" dirty="0" smtClean="0"/>
              <a:t>Lapsen </a:t>
            </a:r>
            <a:r>
              <a:rPr lang="fi-FI" sz="2400" b="1" dirty="0"/>
              <a:t>moniammatillinen auttaminen ja kohtaaminen kaltoinkohtelutilanteissa</a:t>
            </a:r>
          </a:p>
          <a:p>
            <a:pPr marL="342900" lvl="0" indent="-342900">
              <a:buAutoNum type="arabicParenR"/>
            </a:pPr>
            <a:r>
              <a:rPr lang="fi-FI" sz="2400" b="1" dirty="0" smtClean="0"/>
              <a:t>Kuntouttava </a:t>
            </a:r>
            <a:r>
              <a:rPr lang="fi-FI" sz="2400" b="1" dirty="0"/>
              <a:t>suunnitelmallinen sosiaalityö ja perhekuntoutus avohuollossa </a:t>
            </a:r>
            <a:endParaRPr lang="fi-FI" sz="2400" b="1" dirty="0" smtClean="0"/>
          </a:p>
          <a:p>
            <a:pPr lvl="0"/>
            <a:r>
              <a:rPr lang="fi-FI" sz="2400" b="1" dirty="0" smtClean="0"/>
              <a:t>4) Huostaanoton </a:t>
            </a:r>
            <a:r>
              <a:rPr lang="fi-FI" sz="2400" b="1" dirty="0"/>
              <a:t>ja sijaishuollon tarpeen moniammatillinen arviointi  </a:t>
            </a:r>
          </a:p>
          <a:p>
            <a:pPr lvl="0"/>
            <a:r>
              <a:rPr lang="fi-FI" sz="2400" b="1" dirty="0" smtClean="0"/>
              <a:t>5</a:t>
            </a:r>
            <a:r>
              <a:rPr lang="fi-FI" sz="2400" b="1" dirty="0"/>
              <a:t>) Kuntouttavan ja hoidollisen sijaishuollon periaatteet </a:t>
            </a:r>
          </a:p>
          <a:p>
            <a:pPr lvl="0"/>
            <a:r>
              <a:rPr lang="fi-FI" sz="2400" b="1" dirty="0" smtClean="0"/>
              <a:t>6</a:t>
            </a:r>
            <a:r>
              <a:rPr lang="fi-FI" sz="2400" b="1" dirty="0"/>
              <a:t>) Työskentely itsenäistyvän nuoren tukemiseksi </a:t>
            </a:r>
            <a:endParaRPr lang="fi-FI" sz="2400" b="1" dirty="0" smtClean="0"/>
          </a:p>
          <a:p>
            <a:pPr lvl="0"/>
            <a:r>
              <a:rPr lang="fi-FI" sz="2400" b="1" dirty="0" smtClean="0"/>
              <a:t>7) Luodaan kansallinen perehdytysohjelma valmistuville/asiakastyössä aloittaville </a:t>
            </a:r>
            <a:r>
              <a:rPr lang="fi-FI" sz="2400" dirty="0" smtClean="0"/>
              <a:t>lastensuojelun työntekijöille koulutus- ja työnantajaorganisaatioiden yhteistyönä (mm. AMK- verkosto + SOSNET)  </a:t>
            </a:r>
          </a:p>
          <a:p>
            <a:r>
              <a:rPr lang="fi-FI" sz="2400" b="1" dirty="0" smtClean="0"/>
              <a:t>EP:n alueen tulevat tilaisuudet: </a:t>
            </a:r>
            <a:r>
              <a:rPr lang="fi-FI" sz="2400" dirty="0" err="1" smtClean="0"/>
              <a:t>sosiaali</a:t>
            </a:r>
            <a:r>
              <a:rPr lang="fi-FI" sz="2400" dirty="0" smtClean="0"/>
              <a:t>-ja perusturvajohdon sekä lähijohdon työkokous (+ muut kutsuttavat) sekä </a:t>
            </a:r>
            <a:r>
              <a:rPr lang="fi-FI" sz="2400" dirty="0" err="1" smtClean="0"/>
              <a:t>SONet</a:t>
            </a:r>
            <a:r>
              <a:rPr lang="fi-FI" sz="2400" dirty="0" smtClean="0"/>
              <a:t> </a:t>
            </a:r>
            <a:r>
              <a:rPr lang="fi-FI" sz="2400" dirty="0" err="1" smtClean="0"/>
              <a:t>BOTNIAn</a:t>
            </a:r>
            <a:r>
              <a:rPr lang="fi-FI" sz="2400" dirty="0" smtClean="0"/>
              <a:t> lastensuojelun kehittäjäverkoston tapaaminen 18.3.2016 Seinäjoki. Vierailijana kehittämispäällikkö Päivi Petrelius, </a:t>
            </a:r>
            <a:r>
              <a:rPr lang="fi-FI" sz="2400" dirty="0"/>
              <a:t>lastensuojelun </a:t>
            </a:r>
            <a:r>
              <a:rPr lang="fi-FI" sz="2400" dirty="0" smtClean="0"/>
              <a:t>kehittämispäällikkö Lapset</a:t>
            </a:r>
            <a:r>
              <a:rPr lang="fi-FI" sz="2400" dirty="0"/>
              <a:t>, nuoret ja perheet –yksikkö (HYLA) </a:t>
            </a:r>
            <a:r>
              <a:rPr lang="fi-FI" sz="2400" dirty="0" smtClean="0"/>
              <a:t> THL.</a:t>
            </a:r>
            <a:endParaRPr lang="fi-FI" sz="2400" dirty="0"/>
          </a:p>
          <a:p>
            <a:endParaRPr lang="fi-FI" dirty="0"/>
          </a:p>
          <a:p>
            <a:pPr marL="342900" lvl="0" indent="-342900">
              <a:buAutoNum type="arabicParenR"/>
            </a:pPr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913" y="79513"/>
            <a:ext cx="2520280" cy="407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34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uolivapaa piirto 3"/>
          <p:cNvSpPr/>
          <p:nvPr/>
        </p:nvSpPr>
        <p:spPr>
          <a:xfrm>
            <a:off x="2135560" y="1700808"/>
            <a:ext cx="2952328" cy="1800200"/>
          </a:xfrm>
          <a:custGeom>
            <a:avLst/>
            <a:gdLst>
              <a:gd name="connsiteX0" fmla="*/ 0 w 2814875"/>
              <a:gd name="connsiteY0" fmla="*/ 169607 h 1017622"/>
              <a:gd name="connsiteX1" fmla="*/ 49677 w 2814875"/>
              <a:gd name="connsiteY1" fmla="*/ 49677 h 1017622"/>
              <a:gd name="connsiteX2" fmla="*/ 169607 w 2814875"/>
              <a:gd name="connsiteY2" fmla="*/ 0 h 1017622"/>
              <a:gd name="connsiteX3" fmla="*/ 2645268 w 2814875"/>
              <a:gd name="connsiteY3" fmla="*/ 0 h 1017622"/>
              <a:gd name="connsiteX4" fmla="*/ 2765198 w 2814875"/>
              <a:gd name="connsiteY4" fmla="*/ 49677 h 1017622"/>
              <a:gd name="connsiteX5" fmla="*/ 2814875 w 2814875"/>
              <a:gd name="connsiteY5" fmla="*/ 169607 h 1017622"/>
              <a:gd name="connsiteX6" fmla="*/ 2814875 w 2814875"/>
              <a:gd name="connsiteY6" fmla="*/ 848015 h 1017622"/>
              <a:gd name="connsiteX7" fmla="*/ 2765198 w 2814875"/>
              <a:gd name="connsiteY7" fmla="*/ 967945 h 1017622"/>
              <a:gd name="connsiteX8" fmla="*/ 2645268 w 2814875"/>
              <a:gd name="connsiteY8" fmla="*/ 1017622 h 1017622"/>
              <a:gd name="connsiteX9" fmla="*/ 169607 w 2814875"/>
              <a:gd name="connsiteY9" fmla="*/ 1017622 h 1017622"/>
              <a:gd name="connsiteX10" fmla="*/ 49677 w 2814875"/>
              <a:gd name="connsiteY10" fmla="*/ 967945 h 1017622"/>
              <a:gd name="connsiteX11" fmla="*/ 0 w 2814875"/>
              <a:gd name="connsiteY11" fmla="*/ 848015 h 1017622"/>
              <a:gd name="connsiteX12" fmla="*/ 0 w 2814875"/>
              <a:gd name="connsiteY12" fmla="*/ 169607 h 1017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14875" h="1017622">
                <a:moveTo>
                  <a:pt x="0" y="169607"/>
                </a:moveTo>
                <a:cubicBezTo>
                  <a:pt x="0" y="124624"/>
                  <a:pt x="17869" y="81484"/>
                  <a:pt x="49677" y="49677"/>
                </a:cubicBezTo>
                <a:cubicBezTo>
                  <a:pt x="81485" y="17870"/>
                  <a:pt x="124625" y="0"/>
                  <a:pt x="169607" y="0"/>
                </a:cubicBezTo>
                <a:lnTo>
                  <a:pt x="2645268" y="0"/>
                </a:lnTo>
                <a:cubicBezTo>
                  <a:pt x="2690251" y="0"/>
                  <a:pt x="2733391" y="17869"/>
                  <a:pt x="2765198" y="49677"/>
                </a:cubicBezTo>
                <a:cubicBezTo>
                  <a:pt x="2797005" y="81485"/>
                  <a:pt x="2814875" y="124625"/>
                  <a:pt x="2814875" y="169607"/>
                </a:cubicBezTo>
                <a:lnTo>
                  <a:pt x="2814875" y="848015"/>
                </a:lnTo>
                <a:cubicBezTo>
                  <a:pt x="2814875" y="892998"/>
                  <a:pt x="2797006" y="936138"/>
                  <a:pt x="2765198" y="967945"/>
                </a:cubicBezTo>
                <a:cubicBezTo>
                  <a:pt x="2733390" y="999752"/>
                  <a:pt x="2690250" y="1017622"/>
                  <a:pt x="2645268" y="1017622"/>
                </a:cubicBezTo>
                <a:lnTo>
                  <a:pt x="169607" y="1017622"/>
                </a:lnTo>
                <a:cubicBezTo>
                  <a:pt x="124624" y="1017622"/>
                  <a:pt x="81484" y="999753"/>
                  <a:pt x="49677" y="967945"/>
                </a:cubicBezTo>
                <a:cubicBezTo>
                  <a:pt x="17870" y="936137"/>
                  <a:pt x="0" y="892997"/>
                  <a:pt x="0" y="848015"/>
                </a:cubicBezTo>
                <a:lnTo>
                  <a:pt x="0" y="169607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396" tIns="72536" rIns="95396" bIns="72536" numCol="1" spcCol="1270" anchor="ctr" anchorCtr="0">
            <a:noAutofit/>
          </a:bodyPr>
          <a:lstStyle/>
          <a:p>
            <a:pPr algn="ctr" defTabSz="5334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400" b="1" dirty="0">
                <a:solidFill>
                  <a:schemeClr val="bg2">
                    <a:lumMod val="10000"/>
                  </a:schemeClr>
                </a:solidFill>
              </a:rPr>
              <a:t>Lapsen oikeus ja tieto-</a:t>
            </a:r>
          </a:p>
          <a:p>
            <a:pPr algn="ctr" defTabSz="5334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400" b="1" dirty="0" err="1">
                <a:solidFill>
                  <a:schemeClr val="bg2">
                    <a:lumMod val="10000"/>
                  </a:schemeClr>
                </a:solidFill>
              </a:rPr>
              <a:t>perustainen</a:t>
            </a:r>
            <a:r>
              <a:rPr lang="fi-FI" sz="1400" b="1" dirty="0">
                <a:solidFill>
                  <a:schemeClr val="bg2">
                    <a:lumMod val="10000"/>
                  </a:schemeClr>
                </a:solidFill>
              </a:rPr>
              <a:t> päätöksenteko</a:t>
            </a:r>
          </a:p>
          <a:p>
            <a:pPr algn="ctr" defTabSz="5334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400" b="1" dirty="0">
                <a:solidFill>
                  <a:schemeClr val="bg2">
                    <a:lumMod val="10000"/>
                  </a:schemeClr>
                </a:solidFill>
              </a:rPr>
              <a:t>Valtio, itsehallintoalue</a:t>
            </a:r>
          </a:p>
          <a:p>
            <a:pPr algn="ctr" defTabSz="5334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400" b="1" dirty="0">
                <a:solidFill>
                  <a:schemeClr val="bg2">
                    <a:lumMod val="10000"/>
                  </a:schemeClr>
                </a:solidFill>
              </a:rPr>
              <a:t>kunnat</a:t>
            </a:r>
          </a:p>
        </p:txBody>
      </p:sp>
      <p:sp>
        <p:nvSpPr>
          <p:cNvPr id="5" name="Puolivapaa piirto 4"/>
          <p:cNvSpPr/>
          <p:nvPr/>
        </p:nvSpPr>
        <p:spPr>
          <a:xfrm>
            <a:off x="2207568" y="3717032"/>
            <a:ext cx="2880320" cy="1440160"/>
          </a:xfrm>
          <a:custGeom>
            <a:avLst/>
            <a:gdLst>
              <a:gd name="connsiteX0" fmla="*/ 0 w 3083230"/>
              <a:gd name="connsiteY0" fmla="*/ 169607 h 1017622"/>
              <a:gd name="connsiteX1" fmla="*/ 49677 w 3083230"/>
              <a:gd name="connsiteY1" fmla="*/ 49677 h 1017622"/>
              <a:gd name="connsiteX2" fmla="*/ 169607 w 3083230"/>
              <a:gd name="connsiteY2" fmla="*/ 0 h 1017622"/>
              <a:gd name="connsiteX3" fmla="*/ 2913623 w 3083230"/>
              <a:gd name="connsiteY3" fmla="*/ 0 h 1017622"/>
              <a:gd name="connsiteX4" fmla="*/ 3033553 w 3083230"/>
              <a:gd name="connsiteY4" fmla="*/ 49677 h 1017622"/>
              <a:gd name="connsiteX5" fmla="*/ 3083230 w 3083230"/>
              <a:gd name="connsiteY5" fmla="*/ 169607 h 1017622"/>
              <a:gd name="connsiteX6" fmla="*/ 3083230 w 3083230"/>
              <a:gd name="connsiteY6" fmla="*/ 848015 h 1017622"/>
              <a:gd name="connsiteX7" fmla="*/ 3033553 w 3083230"/>
              <a:gd name="connsiteY7" fmla="*/ 967945 h 1017622"/>
              <a:gd name="connsiteX8" fmla="*/ 2913623 w 3083230"/>
              <a:gd name="connsiteY8" fmla="*/ 1017622 h 1017622"/>
              <a:gd name="connsiteX9" fmla="*/ 169607 w 3083230"/>
              <a:gd name="connsiteY9" fmla="*/ 1017622 h 1017622"/>
              <a:gd name="connsiteX10" fmla="*/ 49677 w 3083230"/>
              <a:gd name="connsiteY10" fmla="*/ 967945 h 1017622"/>
              <a:gd name="connsiteX11" fmla="*/ 0 w 3083230"/>
              <a:gd name="connsiteY11" fmla="*/ 848015 h 1017622"/>
              <a:gd name="connsiteX12" fmla="*/ 0 w 3083230"/>
              <a:gd name="connsiteY12" fmla="*/ 169607 h 1017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83230" h="1017622">
                <a:moveTo>
                  <a:pt x="0" y="169607"/>
                </a:moveTo>
                <a:cubicBezTo>
                  <a:pt x="0" y="124624"/>
                  <a:pt x="17869" y="81484"/>
                  <a:pt x="49677" y="49677"/>
                </a:cubicBezTo>
                <a:cubicBezTo>
                  <a:pt x="81485" y="17870"/>
                  <a:pt x="124625" y="0"/>
                  <a:pt x="169607" y="0"/>
                </a:cubicBezTo>
                <a:lnTo>
                  <a:pt x="2913623" y="0"/>
                </a:lnTo>
                <a:cubicBezTo>
                  <a:pt x="2958606" y="0"/>
                  <a:pt x="3001746" y="17869"/>
                  <a:pt x="3033553" y="49677"/>
                </a:cubicBezTo>
                <a:cubicBezTo>
                  <a:pt x="3065360" y="81485"/>
                  <a:pt x="3083230" y="124625"/>
                  <a:pt x="3083230" y="169607"/>
                </a:cubicBezTo>
                <a:lnTo>
                  <a:pt x="3083230" y="848015"/>
                </a:lnTo>
                <a:cubicBezTo>
                  <a:pt x="3083230" y="892998"/>
                  <a:pt x="3065361" y="936138"/>
                  <a:pt x="3033553" y="967945"/>
                </a:cubicBezTo>
                <a:cubicBezTo>
                  <a:pt x="3001745" y="999752"/>
                  <a:pt x="2958605" y="1017622"/>
                  <a:pt x="2913623" y="1017622"/>
                </a:cubicBezTo>
                <a:lnTo>
                  <a:pt x="169607" y="1017622"/>
                </a:lnTo>
                <a:cubicBezTo>
                  <a:pt x="124624" y="1017622"/>
                  <a:pt x="81484" y="999753"/>
                  <a:pt x="49677" y="967945"/>
                </a:cubicBezTo>
                <a:cubicBezTo>
                  <a:pt x="17870" y="936137"/>
                  <a:pt x="0" y="892997"/>
                  <a:pt x="0" y="848015"/>
                </a:cubicBezTo>
                <a:lnTo>
                  <a:pt x="0" y="169607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396" tIns="72536" rIns="95396" bIns="72536" numCol="1" spcCol="1270" anchor="ctr" anchorCtr="0">
            <a:noAutofit/>
          </a:bodyPr>
          <a:lstStyle/>
          <a:p>
            <a:pPr algn="ctr" defTabSz="5334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400" b="1" dirty="0">
                <a:solidFill>
                  <a:schemeClr val="bg2">
                    <a:lumMod val="10000"/>
                  </a:schemeClr>
                </a:solidFill>
              </a:rPr>
              <a:t>Kansallinen ohjaus, lainsäädäntö ja muu johtaminen uudistuu </a:t>
            </a:r>
          </a:p>
        </p:txBody>
      </p:sp>
      <p:sp>
        <p:nvSpPr>
          <p:cNvPr id="6" name="Puolivapaa piirto 5"/>
          <p:cNvSpPr/>
          <p:nvPr/>
        </p:nvSpPr>
        <p:spPr>
          <a:xfrm>
            <a:off x="2207568" y="5301208"/>
            <a:ext cx="2880320" cy="1397456"/>
          </a:xfrm>
          <a:custGeom>
            <a:avLst/>
            <a:gdLst>
              <a:gd name="connsiteX0" fmla="*/ 0 w 3303819"/>
              <a:gd name="connsiteY0" fmla="*/ 169607 h 1017622"/>
              <a:gd name="connsiteX1" fmla="*/ 49677 w 3303819"/>
              <a:gd name="connsiteY1" fmla="*/ 49677 h 1017622"/>
              <a:gd name="connsiteX2" fmla="*/ 169607 w 3303819"/>
              <a:gd name="connsiteY2" fmla="*/ 0 h 1017622"/>
              <a:gd name="connsiteX3" fmla="*/ 3134212 w 3303819"/>
              <a:gd name="connsiteY3" fmla="*/ 0 h 1017622"/>
              <a:gd name="connsiteX4" fmla="*/ 3254142 w 3303819"/>
              <a:gd name="connsiteY4" fmla="*/ 49677 h 1017622"/>
              <a:gd name="connsiteX5" fmla="*/ 3303819 w 3303819"/>
              <a:gd name="connsiteY5" fmla="*/ 169607 h 1017622"/>
              <a:gd name="connsiteX6" fmla="*/ 3303819 w 3303819"/>
              <a:gd name="connsiteY6" fmla="*/ 848015 h 1017622"/>
              <a:gd name="connsiteX7" fmla="*/ 3254142 w 3303819"/>
              <a:gd name="connsiteY7" fmla="*/ 967945 h 1017622"/>
              <a:gd name="connsiteX8" fmla="*/ 3134212 w 3303819"/>
              <a:gd name="connsiteY8" fmla="*/ 1017622 h 1017622"/>
              <a:gd name="connsiteX9" fmla="*/ 169607 w 3303819"/>
              <a:gd name="connsiteY9" fmla="*/ 1017622 h 1017622"/>
              <a:gd name="connsiteX10" fmla="*/ 49677 w 3303819"/>
              <a:gd name="connsiteY10" fmla="*/ 967945 h 1017622"/>
              <a:gd name="connsiteX11" fmla="*/ 0 w 3303819"/>
              <a:gd name="connsiteY11" fmla="*/ 848015 h 1017622"/>
              <a:gd name="connsiteX12" fmla="*/ 0 w 3303819"/>
              <a:gd name="connsiteY12" fmla="*/ 169607 h 1017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03819" h="1017622">
                <a:moveTo>
                  <a:pt x="0" y="169607"/>
                </a:moveTo>
                <a:cubicBezTo>
                  <a:pt x="0" y="124624"/>
                  <a:pt x="17869" y="81484"/>
                  <a:pt x="49677" y="49677"/>
                </a:cubicBezTo>
                <a:cubicBezTo>
                  <a:pt x="81485" y="17870"/>
                  <a:pt x="124625" y="0"/>
                  <a:pt x="169607" y="0"/>
                </a:cubicBezTo>
                <a:lnTo>
                  <a:pt x="3134212" y="0"/>
                </a:lnTo>
                <a:cubicBezTo>
                  <a:pt x="3179195" y="0"/>
                  <a:pt x="3222335" y="17869"/>
                  <a:pt x="3254142" y="49677"/>
                </a:cubicBezTo>
                <a:cubicBezTo>
                  <a:pt x="3285949" y="81485"/>
                  <a:pt x="3303819" y="124625"/>
                  <a:pt x="3303819" y="169607"/>
                </a:cubicBezTo>
                <a:lnTo>
                  <a:pt x="3303819" y="848015"/>
                </a:lnTo>
                <a:cubicBezTo>
                  <a:pt x="3303819" y="892998"/>
                  <a:pt x="3285950" y="936138"/>
                  <a:pt x="3254142" y="967945"/>
                </a:cubicBezTo>
                <a:cubicBezTo>
                  <a:pt x="3222334" y="999752"/>
                  <a:pt x="3179194" y="1017622"/>
                  <a:pt x="3134212" y="1017622"/>
                </a:cubicBezTo>
                <a:lnTo>
                  <a:pt x="169607" y="1017622"/>
                </a:lnTo>
                <a:cubicBezTo>
                  <a:pt x="124624" y="1017622"/>
                  <a:pt x="81484" y="999753"/>
                  <a:pt x="49677" y="967945"/>
                </a:cubicBezTo>
                <a:cubicBezTo>
                  <a:pt x="17870" y="936137"/>
                  <a:pt x="0" y="892997"/>
                  <a:pt x="0" y="848015"/>
                </a:cubicBezTo>
                <a:lnTo>
                  <a:pt x="0" y="169607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396" tIns="72536" rIns="95396" bIns="72536" numCol="1" spcCol="1270" anchor="ctr" anchorCtr="0">
            <a:noAutofit/>
          </a:bodyPr>
          <a:lstStyle/>
          <a:p>
            <a:pPr algn="ctr" defTabSz="5334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600" b="1" dirty="0">
                <a:solidFill>
                  <a:schemeClr val="bg2">
                    <a:lumMod val="10000"/>
                  </a:schemeClr>
                </a:solidFill>
              </a:rPr>
              <a:t>Ammattilaisten koulutuksen ja työ- menetelmien uudistus</a:t>
            </a:r>
          </a:p>
        </p:txBody>
      </p:sp>
      <p:sp>
        <p:nvSpPr>
          <p:cNvPr id="7" name="Puolivapaa piirto 6"/>
          <p:cNvSpPr/>
          <p:nvPr/>
        </p:nvSpPr>
        <p:spPr>
          <a:xfrm>
            <a:off x="5834269" y="1610139"/>
            <a:ext cx="5307495" cy="2034885"/>
          </a:xfrm>
          <a:custGeom>
            <a:avLst/>
            <a:gdLst>
              <a:gd name="connsiteX0" fmla="*/ 0 w 2993342"/>
              <a:gd name="connsiteY0" fmla="*/ 152422 h 914515"/>
              <a:gd name="connsiteX1" fmla="*/ 44644 w 2993342"/>
              <a:gd name="connsiteY1" fmla="*/ 44643 h 914515"/>
              <a:gd name="connsiteX2" fmla="*/ 152423 w 2993342"/>
              <a:gd name="connsiteY2" fmla="*/ 0 h 914515"/>
              <a:gd name="connsiteX3" fmla="*/ 2840920 w 2993342"/>
              <a:gd name="connsiteY3" fmla="*/ 0 h 914515"/>
              <a:gd name="connsiteX4" fmla="*/ 2948699 w 2993342"/>
              <a:gd name="connsiteY4" fmla="*/ 44644 h 914515"/>
              <a:gd name="connsiteX5" fmla="*/ 2993342 w 2993342"/>
              <a:gd name="connsiteY5" fmla="*/ 152423 h 914515"/>
              <a:gd name="connsiteX6" fmla="*/ 2993342 w 2993342"/>
              <a:gd name="connsiteY6" fmla="*/ 762093 h 914515"/>
              <a:gd name="connsiteX7" fmla="*/ 2948699 w 2993342"/>
              <a:gd name="connsiteY7" fmla="*/ 869872 h 914515"/>
              <a:gd name="connsiteX8" fmla="*/ 2840920 w 2993342"/>
              <a:gd name="connsiteY8" fmla="*/ 914515 h 914515"/>
              <a:gd name="connsiteX9" fmla="*/ 152422 w 2993342"/>
              <a:gd name="connsiteY9" fmla="*/ 914515 h 914515"/>
              <a:gd name="connsiteX10" fmla="*/ 44643 w 2993342"/>
              <a:gd name="connsiteY10" fmla="*/ 869872 h 914515"/>
              <a:gd name="connsiteX11" fmla="*/ 0 w 2993342"/>
              <a:gd name="connsiteY11" fmla="*/ 762093 h 914515"/>
              <a:gd name="connsiteX12" fmla="*/ 0 w 2993342"/>
              <a:gd name="connsiteY12" fmla="*/ 152422 h 914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3342" h="914515">
                <a:moveTo>
                  <a:pt x="0" y="152422"/>
                </a:moveTo>
                <a:cubicBezTo>
                  <a:pt x="0" y="111997"/>
                  <a:pt x="16059" y="73228"/>
                  <a:pt x="44644" y="44643"/>
                </a:cubicBezTo>
                <a:cubicBezTo>
                  <a:pt x="73229" y="16058"/>
                  <a:pt x="111998" y="0"/>
                  <a:pt x="152423" y="0"/>
                </a:cubicBezTo>
                <a:lnTo>
                  <a:pt x="2840920" y="0"/>
                </a:lnTo>
                <a:cubicBezTo>
                  <a:pt x="2881345" y="0"/>
                  <a:pt x="2920114" y="16059"/>
                  <a:pt x="2948699" y="44644"/>
                </a:cubicBezTo>
                <a:cubicBezTo>
                  <a:pt x="2977284" y="73229"/>
                  <a:pt x="2993342" y="111998"/>
                  <a:pt x="2993342" y="152423"/>
                </a:cubicBezTo>
                <a:lnTo>
                  <a:pt x="2993342" y="762093"/>
                </a:lnTo>
                <a:cubicBezTo>
                  <a:pt x="2993342" y="802518"/>
                  <a:pt x="2977283" y="841287"/>
                  <a:pt x="2948699" y="869872"/>
                </a:cubicBezTo>
                <a:cubicBezTo>
                  <a:pt x="2920114" y="898457"/>
                  <a:pt x="2881345" y="914515"/>
                  <a:pt x="2840920" y="914515"/>
                </a:cubicBezTo>
                <a:lnTo>
                  <a:pt x="152422" y="914515"/>
                </a:lnTo>
                <a:cubicBezTo>
                  <a:pt x="111997" y="914515"/>
                  <a:pt x="73228" y="898456"/>
                  <a:pt x="44643" y="869872"/>
                </a:cubicBezTo>
                <a:cubicBezTo>
                  <a:pt x="16058" y="841287"/>
                  <a:pt x="0" y="802518"/>
                  <a:pt x="0" y="762093"/>
                </a:cubicBezTo>
                <a:lnTo>
                  <a:pt x="0" y="152422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0363" tIns="67503" rIns="90363" bIns="67503" numCol="1" spcCol="1270" anchor="ctr" anchorCtr="0">
            <a:noAutofit/>
          </a:bodyPr>
          <a:lstStyle/>
          <a:p>
            <a:pPr algn="ctr" defTabSz="5334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2000" b="1" dirty="0">
                <a:solidFill>
                  <a:srgbClr val="FFFF00"/>
                </a:solidFill>
              </a:rPr>
              <a:t>Kaikki lasten, nuorten ja perheiden palvelut  sovitetaan yhteen </a:t>
            </a:r>
          </a:p>
          <a:p>
            <a:pPr algn="ctr" defTabSz="5334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2000" b="1" dirty="0">
                <a:solidFill>
                  <a:srgbClr val="FFFF00"/>
                </a:solidFill>
              </a:rPr>
              <a:t>lapsi- ja perhelähtöiseksi  integroiduksi palvelujen kokonaisuudeksi</a:t>
            </a:r>
          </a:p>
        </p:txBody>
      </p:sp>
      <p:sp>
        <p:nvSpPr>
          <p:cNvPr id="8" name="Puolivapaa piirto 7"/>
          <p:cNvSpPr/>
          <p:nvPr/>
        </p:nvSpPr>
        <p:spPr>
          <a:xfrm>
            <a:off x="6240016" y="3933057"/>
            <a:ext cx="3816424" cy="1975783"/>
          </a:xfrm>
          <a:custGeom>
            <a:avLst/>
            <a:gdLst>
              <a:gd name="connsiteX0" fmla="*/ 0 w 3467193"/>
              <a:gd name="connsiteY0" fmla="*/ 204968 h 1229785"/>
              <a:gd name="connsiteX1" fmla="*/ 60034 w 3467193"/>
              <a:gd name="connsiteY1" fmla="*/ 60034 h 1229785"/>
              <a:gd name="connsiteX2" fmla="*/ 204968 w 3467193"/>
              <a:gd name="connsiteY2" fmla="*/ 0 h 1229785"/>
              <a:gd name="connsiteX3" fmla="*/ 3262225 w 3467193"/>
              <a:gd name="connsiteY3" fmla="*/ 0 h 1229785"/>
              <a:gd name="connsiteX4" fmla="*/ 3407159 w 3467193"/>
              <a:gd name="connsiteY4" fmla="*/ 60034 h 1229785"/>
              <a:gd name="connsiteX5" fmla="*/ 3467193 w 3467193"/>
              <a:gd name="connsiteY5" fmla="*/ 204968 h 1229785"/>
              <a:gd name="connsiteX6" fmla="*/ 3467193 w 3467193"/>
              <a:gd name="connsiteY6" fmla="*/ 1024817 h 1229785"/>
              <a:gd name="connsiteX7" fmla="*/ 3407159 w 3467193"/>
              <a:gd name="connsiteY7" fmla="*/ 1169751 h 1229785"/>
              <a:gd name="connsiteX8" fmla="*/ 3262225 w 3467193"/>
              <a:gd name="connsiteY8" fmla="*/ 1229785 h 1229785"/>
              <a:gd name="connsiteX9" fmla="*/ 204968 w 3467193"/>
              <a:gd name="connsiteY9" fmla="*/ 1229785 h 1229785"/>
              <a:gd name="connsiteX10" fmla="*/ 60034 w 3467193"/>
              <a:gd name="connsiteY10" fmla="*/ 1169751 h 1229785"/>
              <a:gd name="connsiteX11" fmla="*/ 0 w 3467193"/>
              <a:gd name="connsiteY11" fmla="*/ 1024817 h 1229785"/>
              <a:gd name="connsiteX12" fmla="*/ 0 w 3467193"/>
              <a:gd name="connsiteY12" fmla="*/ 204968 h 1229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67193" h="1229785">
                <a:moveTo>
                  <a:pt x="0" y="204968"/>
                </a:moveTo>
                <a:cubicBezTo>
                  <a:pt x="0" y="150607"/>
                  <a:pt x="21595" y="98473"/>
                  <a:pt x="60034" y="60034"/>
                </a:cubicBezTo>
                <a:cubicBezTo>
                  <a:pt x="98473" y="21595"/>
                  <a:pt x="150607" y="0"/>
                  <a:pt x="204968" y="0"/>
                </a:cubicBezTo>
                <a:lnTo>
                  <a:pt x="3262225" y="0"/>
                </a:lnTo>
                <a:cubicBezTo>
                  <a:pt x="3316586" y="0"/>
                  <a:pt x="3368720" y="21595"/>
                  <a:pt x="3407159" y="60034"/>
                </a:cubicBezTo>
                <a:cubicBezTo>
                  <a:pt x="3445598" y="98473"/>
                  <a:pt x="3467193" y="150607"/>
                  <a:pt x="3467193" y="204968"/>
                </a:cubicBezTo>
                <a:lnTo>
                  <a:pt x="3467193" y="1024817"/>
                </a:lnTo>
                <a:cubicBezTo>
                  <a:pt x="3467193" y="1079178"/>
                  <a:pt x="3445598" y="1131312"/>
                  <a:pt x="3407159" y="1169751"/>
                </a:cubicBezTo>
                <a:cubicBezTo>
                  <a:pt x="3368720" y="1208190"/>
                  <a:pt x="3316586" y="1229785"/>
                  <a:pt x="3262225" y="1229785"/>
                </a:cubicBezTo>
                <a:lnTo>
                  <a:pt x="204968" y="1229785"/>
                </a:lnTo>
                <a:cubicBezTo>
                  <a:pt x="150607" y="1229785"/>
                  <a:pt x="98473" y="1208190"/>
                  <a:pt x="60034" y="1169751"/>
                </a:cubicBezTo>
                <a:cubicBezTo>
                  <a:pt x="21595" y="1131312"/>
                  <a:pt x="0" y="1079178"/>
                  <a:pt x="0" y="1024817"/>
                </a:cubicBezTo>
                <a:lnTo>
                  <a:pt x="0" y="204968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0363" tIns="67503" rIns="90363" bIns="67503" numCol="1" spcCol="1270" anchor="ctr" anchorCtr="0">
            <a:noAutofit/>
          </a:bodyPr>
          <a:lstStyle/>
          <a:p>
            <a:pPr algn="ctr" defTabSz="533400">
              <a:lnSpc>
                <a:spcPct val="150000"/>
              </a:lnSpc>
              <a:spcBef>
                <a:spcPct val="0"/>
              </a:spcBef>
            </a:pPr>
            <a:r>
              <a:rPr lang="fi-FI" sz="1400" b="1" dirty="0">
                <a:solidFill>
                  <a:schemeClr val="bg2">
                    <a:lumMod val="10000"/>
                  </a:schemeClr>
                </a:solidFill>
              </a:rPr>
              <a:t>Oikea-aikainen palvelujen saatavuus paranee. </a:t>
            </a:r>
          </a:p>
          <a:p>
            <a:pPr algn="ctr" defTabSz="533400">
              <a:lnSpc>
                <a:spcPct val="150000"/>
              </a:lnSpc>
              <a:spcBef>
                <a:spcPct val="0"/>
              </a:spcBef>
            </a:pPr>
            <a:r>
              <a:rPr lang="fi-FI" sz="1400" b="1" dirty="0">
                <a:solidFill>
                  <a:schemeClr val="bg2">
                    <a:lumMod val="10000"/>
                  </a:schemeClr>
                </a:solidFill>
              </a:rPr>
              <a:t>Painopiste siirtyy korjaavista palveluista kaikille yhteisiin yleisiin ja ennaltaehkäiseviin palveluihin sekä varhaiseen tukeen ja hoitoon</a:t>
            </a:r>
          </a:p>
        </p:txBody>
      </p:sp>
      <p:sp>
        <p:nvSpPr>
          <p:cNvPr id="14" name="Tekstikehys 13"/>
          <p:cNvSpPr txBox="1"/>
          <p:nvPr/>
        </p:nvSpPr>
        <p:spPr>
          <a:xfrm>
            <a:off x="1991544" y="982469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/>
              <a:t>1. Lapsen oikeuksia vahvistava toimintakulttuuri</a:t>
            </a:r>
          </a:p>
        </p:txBody>
      </p:sp>
      <p:sp>
        <p:nvSpPr>
          <p:cNvPr id="15" name="Tekstikehys 14"/>
          <p:cNvSpPr txBox="1"/>
          <p:nvPr/>
        </p:nvSpPr>
        <p:spPr>
          <a:xfrm>
            <a:off x="6023992" y="105273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/>
              <a:t>2. Lapsi- ja perhelähtöiset palvelut</a:t>
            </a:r>
          </a:p>
        </p:txBody>
      </p:sp>
      <p:sp>
        <p:nvSpPr>
          <p:cNvPr id="16" name="Tekstikehys 15"/>
          <p:cNvSpPr txBox="1"/>
          <p:nvPr/>
        </p:nvSpPr>
        <p:spPr>
          <a:xfrm>
            <a:off x="2063552" y="116633"/>
            <a:ext cx="3686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b="1" i="1" dirty="0"/>
              <a:t>Lapsi- ja perhepalveluiden muutosohjelma  2016-2019 </a:t>
            </a:r>
          </a:p>
        </p:txBody>
      </p:sp>
      <p:sp>
        <p:nvSpPr>
          <p:cNvPr id="17" name="Tekstikehys 16"/>
          <p:cNvSpPr txBox="1"/>
          <p:nvPr/>
        </p:nvSpPr>
        <p:spPr>
          <a:xfrm>
            <a:off x="1991544" y="404664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i="1" dirty="0"/>
              <a:t>Miten teemme muutosta?</a:t>
            </a:r>
          </a:p>
        </p:txBody>
      </p:sp>
    </p:spTree>
    <p:extLst>
      <p:ext uri="{BB962C8B-B14F-4D97-AF65-F5344CB8AC3E}">
        <p14:creationId xmlns:p14="http://schemas.microsoft.com/office/powerpoint/2010/main" val="160871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Ryhmä 6"/>
          <p:cNvGrpSpPr/>
          <p:nvPr/>
        </p:nvGrpSpPr>
        <p:grpSpPr>
          <a:xfrm>
            <a:off x="1775521" y="980729"/>
            <a:ext cx="6913217" cy="5610333"/>
            <a:chOff x="190635" y="903381"/>
            <a:chExt cx="8861621" cy="375500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Puolivapaa piirto 7"/>
            <p:cNvSpPr/>
            <p:nvPr/>
          </p:nvSpPr>
          <p:spPr>
            <a:xfrm>
              <a:off x="3236619" y="903381"/>
              <a:ext cx="5815637" cy="1445853"/>
            </a:xfrm>
            <a:custGeom>
              <a:avLst/>
              <a:gdLst>
                <a:gd name="connsiteX0" fmla="*/ 0 w 5742556"/>
                <a:gd name="connsiteY0" fmla="*/ 206593 h 1652741"/>
                <a:gd name="connsiteX1" fmla="*/ 4916186 w 5742556"/>
                <a:gd name="connsiteY1" fmla="*/ 206593 h 1652741"/>
                <a:gd name="connsiteX2" fmla="*/ 4916186 w 5742556"/>
                <a:gd name="connsiteY2" fmla="*/ 0 h 1652741"/>
                <a:gd name="connsiteX3" fmla="*/ 5742556 w 5742556"/>
                <a:gd name="connsiteY3" fmla="*/ 826371 h 1652741"/>
                <a:gd name="connsiteX4" fmla="*/ 4916186 w 5742556"/>
                <a:gd name="connsiteY4" fmla="*/ 1652741 h 1652741"/>
                <a:gd name="connsiteX5" fmla="*/ 4916186 w 5742556"/>
                <a:gd name="connsiteY5" fmla="*/ 1446148 h 1652741"/>
                <a:gd name="connsiteX6" fmla="*/ 0 w 5742556"/>
                <a:gd name="connsiteY6" fmla="*/ 1446148 h 1652741"/>
                <a:gd name="connsiteX7" fmla="*/ 0 w 5742556"/>
                <a:gd name="connsiteY7" fmla="*/ 206593 h 1652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42556" h="1652741">
                  <a:moveTo>
                    <a:pt x="0" y="206593"/>
                  </a:moveTo>
                  <a:lnTo>
                    <a:pt x="4916186" y="206593"/>
                  </a:lnTo>
                  <a:lnTo>
                    <a:pt x="4916186" y="0"/>
                  </a:lnTo>
                  <a:lnTo>
                    <a:pt x="5742556" y="826371"/>
                  </a:lnTo>
                  <a:lnTo>
                    <a:pt x="4916186" y="1652741"/>
                  </a:lnTo>
                  <a:lnTo>
                    <a:pt x="4916186" y="1446148"/>
                  </a:lnTo>
                  <a:lnTo>
                    <a:pt x="0" y="1446148"/>
                  </a:lnTo>
                  <a:lnTo>
                    <a:pt x="0" y="206593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50" tIns="212943" rIns="626128" bIns="212943" numCol="1" spcCol="1270" anchor="t" anchorCtr="0">
              <a:noAutofit/>
            </a:bodyPr>
            <a:lstStyle/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fi-FI" sz="1000" dirty="0"/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100" b="1" dirty="0"/>
                <a:t>käyttöön päätösten lapsivaikutusten arviointi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100" b="1" dirty="0"/>
                <a:t>välineet lapsilähtöiseen budjetointiin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100" b="1" dirty="0"/>
                <a:t>välineet lasten ja nuorten hyvinvoinnin ja palveluiden seurantaan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100" b="1" dirty="0"/>
                <a:t>lapsiystävällinen kunta toimintamalli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100" b="1" dirty="0"/>
                <a:t>johdetaan lapsi ja perhepolitiikkaa hallinnonalarajat ylittävästi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100" b="1" dirty="0"/>
                <a:t>määritellään teoreettinen perusta ja  yhteinen lapsikäsitys</a:t>
              </a:r>
            </a:p>
          </p:txBody>
        </p:sp>
        <p:sp>
          <p:nvSpPr>
            <p:cNvPr id="9" name="Puolivapaa piirto 8"/>
            <p:cNvSpPr/>
            <p:nvPr/>
          </p:nvSpPr>
          <p:spPr>
            <a:xfrm>
              <a:off x="190635" y="951575"/>
              <a:ext cx="2814875" cy="1285263"/>
            </a:xfrm>
            <a:custGeom>
              <a:avLst/>
              <a:gdLst>
                <a:gd name="connsiteX0" fmla="*/ 0 w 2814875"/>
                <a:gd name="connsiteY0" fmla="*/ 169607 h 1017622"/>
                <a:gd name="connsiteX1" fmla="*/ 49677 w 2814875"/>
                <a:gd name="connsiteY1" fmla="*/ 49677 h 1017622"/>
                <a:gd name="connsiteX2" fmla="*/ 169607 w 2814875"/>
                <a:gd name="connsiteY2" fmla="*/ 0 h 1017622"/>
                <a:gd name="connsiteX3" fmla="*/ 2645268 w 2814875"/>
                <a:gd name="connsiteY3" fmla="*/ 0 h 1017622"/>
                <a:gd name="connsiteX4" fmla="*/ 2765198 w 2814875"/>
                <a:gd name="connsiteY4" fmla="*/ 49677 h 1017622"/>
                <a:gd name="connsiteX5" fmla="*/ 2814875 w 2814875"/>
                <a:gd name="connsiteY5" fmla="*/ 169607 h 1017622"/>
                <a:gd name="connsiteX6" fmla="*/ 2814875 w 2814875"/>
                <a:gd name="connsiteY6" fmla="*/ 848015 h 1017622"/>
                <a:gd name="connsiteX7" fmla="*/ 2765198 w 2814875"/>
                <a:gd name="connsiteY7" fmla="*/ 967945 h 1017622"/>
                <a:gd name="connsiteX8" fmla="*/ 2645268 w 2814875"/>
                <a:gd name="connsiteY8" fmla="*/ 1017622 h 1017622"/>
                <a:gd name="connsiteX9" fmla="*/ 169607 w 2814875"/>
                <a:gd name="connsiteY9" fmla="*/ 1017622 h 1017622"/>
                <a:gd name="connsiteX10" fmla="*/ 49677 w 2814875"/>
                <a:gd name="connsiteY10" fmla="*/ 967945 h 1017622"/>
                <a:gd name="connsiteX11" fmla="*/ 0 w 2814875"/>
                <a:gd name="connsiteY11" fmla="*/ 848015 h 1017622"/>
                <a:gd name="connsiteX12" fmla="*/ 0 w 2814875"/>
                <a:gd name="connsiteY12" fmla="*/ 169607 h 1017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14875" h="1017622">
                  <a:moveTo>
                    <a:pt x="0" y="169607"/>
                  </a:moveTo>
                  <a:cubicBezTo>
                    <a:pt x="0" y="124624"/>
                    <a:pt x="17869" y="81484"/>
                    <a:pt x="49677" y="49677"/>
                  </a:cubicBezTo>
                  <a:cubicBezTo>
                    <a:pt x="81485" y="17870"/>
                    <a:pt x="124625" y="0"/>
                    <a:pt x="169607" y="0"/>
                  </a:cubicBezTo>
                  <a:lnTo>
                    <a:pt x="2645268" y="0"/>
                  </a:lnTo>
                  <a:cubicBezTo>
                    <a:pt x="2690251" y="0"/>
                    <a:pt x="2733391" y="17869"/>
                    <a:pt x="2765198" y="49677"/>
                  </a:cubicBezTo>
                  <a:cubicBezTo>
                    <a:pt x="2797005" y="81485"/>
                    <a:pt x="2814875" y="124625"/>
                    <a:pt x="2814875" y="169607"/>
                  </a:cubicBezTo>
                  <a:lnTo>
                    <a:pt x="2814875" y="848015"/>
                  </a:lnTo>
                  <a:cubicBezTo>
                    <a:pt x="2814875" y="892998"/>
                    <a:pt x="2797006" y="936138"/>
                    <a:pt x="2765198" y="967945"/>
                  </a:cubicBezTo>
                  <a:cubicBezTo>
                    <a:pt x="2733390" y="999752"/>
                    <a:pt x="2690250" y="1017622"/>
                    <a:pt x="2645268" y="1017622"/>
                  </a:cubicBezTo>
                  <a:lnTo>
                    <a:pt x="169607" y="1017622"/>
                  </a:lnTo>
                  <a:cubicBezTo>
                    <a:pt x="124624" y="1017622"/>
                    <a:pt x="81484" y="999753"/>
                    <a:pt x="49677" y="967945"/>
                  </a:cubicBezTo>
                  <a:cubicBezTo>
                    <a:pt x="17870" y="936137"/>
                    <a:pt x="0" y="892997"/>
                    <a:pt x="0" y="848015"/>
                  </a:cubicBezTo>
                  <a:lnTo>
                    <a:pt x="0" y="16960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5396" tIns="72536" rIns="95396" bIns="72536" numCol="1" spcCol="1270" anchor="ctr" anchorCtr="0">
              <a:noAutofit/>
            </a:bodyPr>
            <a:lstStyle/>
            <a:p>
              <a:pPr algn="ctr" defTabSz="5334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i-FI" sz="1200" dirty="0"/>
            </a:p>
          </p:txBody>
        </p:sp>
        <p:sp>
          <p:nvSpPr>
            <p:cNvPr id="10" name="Puolivapaa piirto 9"/>
            <p:cNvSpPr/>
            <p:nvPr/>
          </p:nvSpPr>
          <p:spPr>
            <a:xfrm>
              <a:off x="3328922" y="2397428"/>
              <a:ext cx="5436795" cy="998689"/>
            </a:xfrm>
            <a:custGeom>
              <a:avLst/>
              <a:gdLst>
                <a:gd name="connsiteX0" fmla="*/ 0 w 5205873"/>
                <a:gd name="connsiteY0" fmla="*/ 127203 h 1017622"/>
                <a:gd name="connsiteX1" fmla="*/ 4697062 w 5205873"/>
                <a:gd name="connsiteY1" fmla="*/ 127203 h 1017622"/>
                <a:gd name="connsiteX2" fmla="*/ 4697062 w 5205873"/>
                <a:gd name="connsiteY2" fmla="*/ 0 h 1017622"/>
                <a:gd name="connsiteX3" fmla="*/ 5205873 w 5205873"/>
                <a:gd name="connsiteY3" fmla="*/ 508811 h 1017622"/>
                <a:gd name="connsiteX4" fmla="*/ 4697062 w 5205873"/>
                <a:gd name="connsiteY4" fmla="*/ 1017622 h 1017622"/>
                <a:gd name="connsiteX5" fmla="*/ 4697062 w 5205873"/>
                <a:gd name="connsiteY5" fmla="*/ 890419 h 1017622"/>
                <a:gd name="connsiteX6" fmla="*/ 0 w 5205873"/>
                <a:gd name="connsiteY6" fmla="*/ 890419 h 1017622"/>
                <a:gd name="connsiteX7" fmla="*/ 0 w 5205873"/>
                <a:gd name="connsiteY7" fmla="*/ 127203 h 1017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05873" h="1017622">
                  <a:moveTo>
                    <a:pt x="0" y="127203"/>
                  </a:moveTo>
                  <a:lnTo>
                    <a:pt x="4697062" y="127203"/>
                  </a:lnTo>
                  <a:lnTo>
                    <a:pt x="4697062" y="0"/>
                  </a:lnTo>
                  <a:lnTo>
                    <a:pt x="5205873" y="508811"/>
                  </a:lnTo>
                  <a:lnTo>
                    <a:pt x="4697062" y="1017622"/>
                  </a:lnTo>
                  <a:lnTo>
                    <a:pt x="4697062" y="890419"/>
                  </a:lnTo>
                  <a:lnTo>
                    <a:pt x="0" y="890419"/>
                  </a:lnTo>
                  <a:lnTo>
                    <a:pt x="0" y="127203"/>
                  </a:lnTo>
                  <a:close/>
                </a:path>
              </a:pathLst>
            </a:cu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50" tIns="133553" rIns="387958" bIns="133553" numCol="1" spcCol="1270" anchor="t" anchorCtr="0">
              <a:noAutofit/>
            </a:bodyPr>
            <a:lstStyle/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fi-FI" sz="1000" dirty="0"/>
            </a:p>
            <a:p>
              <a:pPr marL="271463" lvl="1" indent="-184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200" b="1" dirty="0" err="1"/>
                <a:t>sote-</a:t>
              </a:r>
              <a:r>
                <a:rPr lang="fi-FI" sz="1200" b="1" dirty="0"/>
                <a:t> kunta –uudistus, asiakaslähtöisyys, tiedon siirtyminen</a:t>
              </a:r>
            </a:p>
            <a:p>
              <a:pPr marL="271463" lvl="1" indent="-184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fi-FI" sz="1200" b="1" dirty="0"/>
            </a:p>
            <a:p>
              <a:pPr marL="271463" lvl="1" indent="-184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fi-FI" sz="1200" b="1" dirty="0"/>
                <a:t>muut toimenpiteet määritellään myöhemmin (VNP, parlamentaarinen valmistelutyö)</a:t>
              </a:r>
            </a:p>
            <a:p>
              <a:pPr marL="271463" lvl="1" indent="-184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fi-FI" sz="1100" dirty="0"/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fi-FI" sz="1000" dirty="0"/>
            </a:p>
          </p:txBody>
        </p:sp>
        <p:sp>
          <p:nvSpPr>
            <p:cNvPr id="11" name="Puolivapaa piirto 10"/>
            <p:cNvSpPr/>
            <p:nvPr/>
          </p:nvSpPr>
          <p:spPr>
            <a:xfrm>
              <a:off x="190635" y="2440099"/>
              <a:ext cx="2861379" cy="873036"/>
            </a:xfrm>
            <a:custGeom>
              <a:avLst/>
              <a:gdLst>
                <a:gd name="connsiteX0" fmla="*/ 0 w 3083230"/>
                <a:gd name="connsiteY0" fmla="*/ 169607 h 1017622"/>
                <a:gd name="connsiteX1" fmla="*/ 49677 w 3083230"/>
                <a:gd name="connsiteY1" fmla="*/ 49677 h 1017622"/>
                <a:gd name="connsiteX2" fmla="*/ 169607 w 3083230"/>
                <a:gd name="connsiteY2" fmla="*/ 0 h 1017622"/>
                <a:gd name="connsiteX3" fmla="*/ 2913623 w 3083230"/>
                <a:gd name="connsiteY3" fmla="*/ 0 h 1017622"/>
                <a:gd name="connsiteX4" fmla="*/ 3033553 w 3083230"/>
                <a:gd name="connsiteY4" fmla="*/ 49677 h 1017622"/>
                <a:gd name="connsiteX5" fmla="*/ 3083230 w 3083230"/>
                <a:gd name="connsiteY5" fmla="*/ 169607 h 1017622"/>
                <a:gd name="connsiteX6" fmla="*/ 3083230 w 3083230"/>
                <a:gd name="connsiteY6" fmla="*/ 848015 h 1017622"/>
                <a:gd name="connsiteX7" fmla="*/ 3033553 w 3083230"/>
                <a:gd name="connsiteY7" fmla="*/ 967945 h 1017622"/>
                <a:gd name="connsiteX8" fmla="*/ 2913623 w 3083230"/>
                <a:gd name="connsiteY8" fmla="*/ 1017622 h 1017622"/>
                <a:gd name="connsiteX9" fmla="*/ 169607 w 3083230"/>
                <a:gd name="connsiteY9" fmla="*/ 1017622 h 1017622"/>
                <a:gd name="connsiteX10" fmla="*/ 49677 w 3083230"/>
                <a:gd name="connsiteY10" fmla="*/ 967945 h 1017622"/>
                <a:gd name="connsiteX11" fmla="*/ 0 w 3083230"/>
                <a:gd name="connsiteY11" fmla="*/ 848015 h 1017622"/>
                <a:gd name="connsiteX12" fmla="*/ 0 w 3083230"/>
                <a:gd name="connsiteY12" fmla="*/ 169607 h 1017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83230" h="1017622">
                  <a:moveTo>
                    <a:pt x="0" y="169607"/>
                  </a:moveTo>
                  <a:cubicBezTo>
                    <a:pt x="0" y="124624"/>
                    <a:pt x="17869" y="81484"/>
                    <a:pt x="49677" y="49677"/>
                  </a:cubicBezTo>
                  <a:cubicBezTo>
                    <a:pt x="81485" y="17870"/>
                    <a:pt x="124625" y="0"/>
                    <a:pt x="169607" y="0"/>
                  </a:cubicBezTo>
                  <a:lnTo>
                    <a:pt x="2913623" y="0"/>
                  </a:lnTo>
                  <a:cubicBezTo>
                    <a:pt x="2958606" y="0"/>
                    <a:pt x="3001746" y="17869"/>
                    <a:pt x="3033553" y="49677"/>
                  </a:cubicBezTo>
                  <a:cubicBezTo>
                    <a:pt x="3065360" y="81485"/>
                    <a:pt x="3083230" y="124625"/>
                    <a:pt x="3083230" y="169607"/>
                  </a:cubicBezTo>
                  <a:lnTo>
                    <a:pt x="3083230" y="848015"/>
                  </a:lnTo>
                  <a:cubicBezTo>
                    <a:pt x="3083230" y="892998"/>
                    <a:pt x="3065361" y="936138"/>
                    <a:pt x="3033553" y="967945"/>
                  </a:cubicBezTo>
                  <a:cubicBezTo>
                    <a:pt x="3001745" y="999752"/>
                    <a:pt x="2958605" y="1017622"/>
                    <a:pt x="2913623" y="1017622"/>
                  </a:cubicBezTo>
                  <a:lnTo>
                    <a:pt x="169607" y="1017622"/>
                  </a:lnTo>
                  <a:cubicBezTo>
                    <a:pt x="124624" y="1017622"/>
                    <a:pt x="81484" y="999753"/>
                    <a:pt x="49677" y="967945"/>
                  </a:cubicBezTo>
                  <a:cubicBezTo>
                    <a:pt x="17870" y="936137"/>
                    <a:pt x="0" y="892997"/>
                    <a:pt x="0" y="848015"/>
                  </a:cubicBezTo>
                  <a:lnTo>
                    <a:pt x="0" y="16960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5396" tIns="72536" rIns="95396" bIns="72536" numCol="1" spcCol="1270" anchor="ctr" anchorCtr="0">
              <a:noAutofit/>
            </a:bodyPr>
            <a:lstStyle/>
            <a:p>
              <a:pPr algn="ctr" defTabSz="5334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600" b="1" dirty="0">
                  <a:solidFill>
                    <a:schemeClr val="bg2">
                      <a:lumMod val="10000"/>
                    </a:schemeClr>
                  </a:solidFill>
                </a:rPr>
                <a:t>Kansallinen ohjaus, lainsäädäntö ja muu johtaminen </a:t>
              </a:r>
              <a:r>
                <a:rPr lang="fi-FI" sz="1600" dirty="0">
                  <a:solidFill>
                    <a:schemeClr val="bg2">
                      <a:lumMod val="10000"/>
                    </a:schemeClr>
                  </a:solidFill>
                </a:rPr>
                <a:t> </a:t>
              </a:r>
            </a:p>
          </p:txBody>
        </p:sp>
        <p:sp>
          <p:nvSpPr>
            <p:cNvPr id="12" name="Puolivapaa piirto 11"/>
            <p:cNvSpPr/>
            <p:nvPr/>
          </p:nvSpPr>
          <p:spPr>
            <a:xfrm>
              <a:off x="3328922" y="3505916"/>
              <a:ext cx="5636851" cy="1152473"/>
            </a:xfrm>
            <a:custGeom>
              <a:avLst/>
              <a:gdLst>
                <a:gd name="connsiteX0" fmla="*/ 0 w 5200789"/>
                <a:gd name="connsiteY0" fmla="*/ 166871 h 1334968"/>
                <a:gd name="connsiteX1" fmla="*/ 4533305 w 5200789"/>
                <a:gd name="connsiteY1" fmla="*/ 166871 h 1334968"/>
                <a:gd name="connsiteX2" fmla="*/ 4533305 w 5200789"/>
                <a:gd name="connsiteY2" fmla="*/ 0 h 1334968"/>
                <a:gd name="connsiteX3" fmla="*/ 5200789 w 5200789"/>
                <a:gd name="connsiteY3" fmla="*/ 667484 h 1334968"/>
                <a:gd name="connsiteX4" fmla="*/ 4533305 w 5200789"/>
                <a:gd name="connsiteY4" fmla="*/ 1334968 h 1334968"/>
                <a:gd name="connsiteX5" fmla="*/ 4533305 w 5200789"/>
                <a:gd name="connsiteY5" fmla="*/ 1168097 h 1334968"/>
                <a:gd name="connsiteX6" fmla="*/ 0 w 5200789"/>
                <a:gd name="connsiteY6" fmla="*/ 1168097 h 1334968"/>
                <a:gd name="connsiteX7" fmla="*/ 0 w 5200789"/>
                <a:gd name="connsiteY7" fmla="*/ 166871 h 1334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00789" h="1334968">
                  <a:moveTo>
                    <a:pt x="0" y="166871"/>
                  </a:moveTo>
                  <a:lnTo>
                    <a:pt x="4533305" y="166871"/>
                  </a:lnTo>
                  <a:lnTo>
                    <a:pt x="4533305" y="0"/>
                  </a:lnTo>
                  <a:lnTo>
                    <a:pt x="5200789" y="667484"/>
                  </a:lnTo>
                  <a:lnTo>
                    <a:pt x="4533305" y="1334968"/>
                  </a:lnTo>
                  <a:lnTo>
                    <a:pt x="4533305" y="1168097"/>
                  </a:lnTo>
                  <a:lnTo>
                    <a:pt x="0" y="1168097"/>
                  </a:lnTo>
                  <a:lnTo>
                    <a:pt x="0" y="166871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85" tIns="173856" rIns="507598" bIns="173856" numCol="1" spcCol="1270" anchor="t" anchorCtr="0">
              <a:noAutofit/>
            </a:bodyPr>
            <a:lstStyle/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fi-FI" sz="1100" dirty="0"/>
            </a:p>
            <a:p>
              <a:pPr marL="358775" lvl="1" indent="-176213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200" b="1" dirty="0"/>
                <a:t>ammattilaisten koulutussisällöt uudistetaan </a:t>
              </a:r>
            </a:p>
            <a:p>
              <a:pPr marL="358775" lvl="1" indent="-176213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200" b="1" dirty="0"/>
                <a:t>täydennyskoulutusta lasten, nuorten ja vanhempien kohtaamiseen</a:t>
              </a:r>
            </a:p>
            <a:p>
              <a:pPr marL="358775" lvl="1" indent="-176213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200" b="1" dirty="0"/>
                <a:t> näyttöön perustuvien varhaisen tuen ja hoidon sekä vanhemmuustaitojen ohjaamisen "työkalupakit" ammattilaisille. </a:t>
              </a:r>
            </a:p>
          </p:txBody>
        </p:sp>
        <p:sp>
          <p:nvSpPr>
            <p:cNvPr id="13" name="Puolivapaa piirto 12"/>
            <p:cNvSpPr/>
            <p:nvPr/>
          </p:nvSpPr>
          <p:spPr>
            <a:xfrm>
              <a:off x="190635" y="3457721"/>
              <a:ext cx="2861379" cy="1176296"/>
            </a:xfrm>
            <a:custGeom>
              <a:avLst/>
              <a:gdLst>
                <a:gd name="connsiteX0" fmla="*/ 0 w 3303819"/>
                <a:gd name="connsiteY0" fmla="*/ 169607 h 1017622"/>
                <a:gd name="connsiteX1" fmla="*/ 49677 w 3303819"/>
                <a:gd name="connsiteY1" fmla="*/ 49677 h 1017622"/>
                <a:gd name="connsiteX2" fmla="*/ 169607 w 3303819"/>
                <a:gd name="connsiteY2" fmla="*/ 0 h 1017622"/>
                <a:gd name="connsiteX3" fmla="*/ 3134212 w 3303819"/>
                <a:gd name="connsiteY3" fmla="*/ 0 h 1017622"/>
                <a:gd name="connsiteX4" fmla="*/ 3254142 w 3303819"/>
                <a:gd name="connsiteY4" fmla="*/ 49677 h 1017622"/>
                <a:gd name="connsiteX5" fmla="*/ 3303819 w 3303819"/>
                <a:gd name="connsiteY5" fmla="*/ 169607 h 1017622"/>
                <a:gd name="connsiteX6" fmla="*/ 3303819 w 3303819"/>
                <a:gd name="connsiteY6" fmla="*/ 848015 h 1017622"/>
                <a:gd name="connsiteX7" fmla="*/ 3254142 w 3303819"/>
                <a:gd name="connsiteY7" fmla="*/ 967945 h 1017622"/>
                <a:gd name="connsiteX8" fmla="*/ 3134212 w 3303819"/>
                <a:gd name="connsiteY8" fmla="*/ 1017622 h 1017622"/>
                <a:gd name="connsiteX9" fmla="*/ 169607 w 3303819"/>
                <a:gd name="connsiteY9" fmla="*/ 1017622 h 1017622"/>
                <a:gd name="connsiteX10" fmla="*/ 49677 w 3303819"/>
                <a:gd name="connsiteY10" fmla="*/ 967945 h 1017622"/>
                <a:gd name="connsiteX11" fmla="*/ 0 w 3303819"/>
                <a:gd name="connsiteY11" fmla="*/ 848015 h 1017622"/>
                <a:gd name="connsiteX12" fmla="*/ 0 w 3303819"/>
                <a:gd name="connsiteY12" fmla="*/ 169607 h 1017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03819" h="1017622">
                  <a:moveTo>
                    <a:pt x="0" y="169607"/>
                  </a:moveTo>
                  <a:cubicBezTo>
                    <a:pt x="0" y="124624"/>
                    <a:pt x="17869" y="81484"/>
                    <a:pt x="49677" y="49677"/>
                  </a:cubicBezTo>
                  <a:cubicBezTo>
                    <a:pt x="81485" y="17870"/>
                    <a:pt x="124625" y="0"/>
                    <a:pt x="169607" y="0"/>
                  </a:cubicBezTo>
                  <a:lnTo>
                    <a:pt x="3134212" y="0"/>
                  </a:lnTo>
                  <a:cubicBezTo>
                    <a:pt x="3179195" y="0"/>
                    <a:pt x="3222335" y="17869"/>
                    <a:pt x="3254142" y="49677"/>
                  </a:cubicBezTo>
                  <a:cubicBezTo>
                    <a:pt x="3285949" y="81485"/>
                    <a:pt x="3303819" y="124625"/>
                    <a:pt x="3303819" y="169607"/>
                  </a:cubicBezTo>
                  <a:lnTo>
                    <a:pt x="3303819" y="848015"/>
                  </a:lnTo>
                  <a:cubicBezTo>
                    <a:pt x="3303819" y="892998"/>
                    <a:pt x="3285950" y="936138"/>
                    <a:pt x="3254142" y="967945"/>
                  </a:cubicBezTo>
                  <a:cubicBezTo>
                    <a:pt x="3222334" y="999752"/>
                    <a:pt x="3179194" y="1017622"/>
                    <a:pt x="3134212" y="1017622"/>
                  </a:cubicBezTo>
                  <a:lnTo>
                    <a:pt x="169607" y="1017622"/>
                  </a:lnTo>
                  <a:cubicBezTo>
                    <a:pt x="124624" y="1017622"/>
                    <a:pt x="81484" y="999753"/>
                    <a:pt x="49677" y="967945"/>
                  </a:cubicBezTo>
                  <a:cubicBezTo>
                    <a:pt x="17870" y="936137"/>
                    <a:pt x="0" y="892997"/>
                    <a:pt x="0" y="848015"/>
                  </a:cubicBezTo>
                  <a:lnTo>
                    <a:pt x="0" y="16960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5396" tIns="72536" rIns="95396" bIns="72536" numCol="1" spcCol="1270" anchor="ctr" anchorCtr="0">
              <a:noAutofit/>
            </a:bodyPr>
            <a:lstStyle/>
            <a:p>
              <a:pPr algn="ctr" defTabSz="5334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b="1" dirty="0">
                  <a:solidFill>
                    <a:schemeClr val="bg2">
                      <a:lumMod val="10000"/>
                    </a:schemeClr>
                  </a:solidFill>
                </a:rPr>
                <a:t>Ammattilaisten koulutus ja työ- menetelmät </a:t>
              </a:r>
            </a:p>
          </p:txBody>
        </p:sp>
      </p:grpSp>
      <p:sp>
        <p:nvSpPr>
          <p:cNvPr id="6" name="Tekstikehys 5"/>
          <p:cNvSpPr txBox="1"/>
          <p:nvPr/>
        </p:nvSpPr>
        <p:spPr>
          <a:xfrm>
            <a:off x="1991544" y="54868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1.    Lapsen oikeuksia vahvistava toimintakulttuuri</a:t>
            </a:r>
          </a:p>
        </p:txBody>
      </p:sp>
      <p:sp>
        <p:nvSpPr>
          <p:cNvPr id="16" name="Suorakulmio 5"/>
          <p:cNvSpPr>
            <a:spLocks noChangeArrowheads="1"/>
          </p:cNvSpPr>
          <p:nvPr/>
        </p:nvSpPr>
        <p:spPr bwMode="auto">
          <a:xfrm>
            <a:off x="8832304" y="548680"/>
            <a:ext cx="1728192" cy="6120680"/>
          </a:xfrm>
          <a:prstGeom prst="rect">
            <a:avLst/>
          </a:prstGeom>
          <a:solidFill>
            <a:schemeClr val="tx2">
              <a:lumMod val="40000"/>
              <a:lumOff val="60000"/>
              <a:alpha val="47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/>
            <a:r>
              <a:rPr lang="fi-FI" sz="1200" b="1" dirty="0">
                <a:latin typeface="PT SANS" charset="0"/>
                <a:cs typeface="Arial" pitchFamily="34" charset="0"/>
              </a:rPr>
              <a:t>Onnistuminen </a:t>
            </a:r>
            <a:endParaRPr lang="fi-FI" sz="1200" dirty="0">
              <a:latin typeface="Times New Roman" pitchFamily="18" charset="0"/>
              <a:cs typeface="Arial" pitchFamily="34" charset="0"/>
            </a:endParaRPr>
          </a:p>
          <a:p>
            <a:pPr algn="ctr" fontAlgn="base"/>
            <a:r>
              <a:rPr lang="fi-FI" sz="1200" b="1" dirty="0">
                <a:latin typeface="PT SANS" charset="0"/>
                <a:cs typeface="Arial" pitchFamily="34" charset="0"/>
              </a:rPr>
              <a:t>2019 – 2025</a:t>
            </a:r>
          </a:p>
          <a:p>
            <a:pPr algn="ctr" fontAlgn="base"/>
            <a:endParaRPr lang="fi-FI" sz="1200" b="1" dirty="0">
              <a:latin typeface="PT SANS" charset="0"/>
              <a:cs typeface="Arial" pitchFamily="34" charset="0"/>
            </a:endParaRPr>
          </a:p>
          <a:p>
            <a:pPr fontAlgn="base"/>
            <a:r>
              <a:rPr lang="fi-FI" sz="1200" b="1" dirty="0">
                <a:latin typeface="PT SANS" charset="0"/>
                <a:cs typeface="Arial" pitchFamily="34" charset="0"/>
              </a:rPr>
              <a:t>Lasten, nuorten ja perheiden hyvinvoinnissa</a:t>
            </a:r>
          </a:p>
          <a:p>
            <a:pPr fontAlgn="base"/>
            <a:endParaRPr lang="fi-FI" sz="900" b="1" dirty="0">
              <a:latin typeface="PT SANS" charset="0"/>
              <a:cs typeface="Arial" pitchFamily="34" charset="0"/>
            </a:endParaRPr>
          </a:p>
          <a:p>
            <a:pPr marL="180975" lvl="1" indent="-180975" defTabSz="444500" fontAlgn="base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itchFamily="34" charset="0"/>
              <a:buChar char="••"/>
            </a:pPr>
            <a:r>
              <a:rPr lang="fi-FI" sz="11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omat voimavarat, elämänhallinta sekä osallisuuden ja kohdatuksi tulemisen kokemukset ovat vahvistuneet</a:t>
            </a:r>
          </a:p>
          <a:p>
            <a:pPr marL="180975" lvl="1" indent="-180975" defTabSz="444500" fontAlgn="base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fi-FI" sz="11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endParaRPr>
          </a:p>
          <a:p>
            <a:pPr marL="180975" lvl="1" indent="-180975" defTabSz="444500" fontAlgn="base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Times New Roman" pitchFamily="18" charset="0"/>
              <a:buChar char="••"/>
            </a:pPr>
            <a:r>
              <a:rPr lang="fi-FI" sz="11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erilaisten lasten ja monimuotoisten perheiden yhdenvertaisuus lisääntyy  - eriarvoisuus vähenee</a:t>
            </a:r>
          </a:p>
          <a:p>
            <a:pPr marL="180975" lvl="1" indent="-180975" defTabSz="444500" fontAlgn="base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Times New Roman" pitchFamily="18" charset="0"/>
              <a:buChar char="••"/>
            </a:pPr>
            <a:endParaRPr lang="fi-FI" sz="10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endParaRPr>
          </a:p>
          <a:p>
            <a:pPr lvl="1" indent="-457200" fontAlgn="base"/>
            <a:r>
              <a:rPr lang="fi-FI" sz="1200" b="1" dirty="0">
                <a:latin typeface="PT SANS" charset="0"/>
                <a:cs typeface="Arial" pitchFamily="34" charset="0"/>
              </a:rPr>
              <a:t>Kustannuksissa</a:t>
            </a:r>
          </a:p>
          <a:p>
            <a:pPr lvl="1" indent="-457200" fontAlgn="base"/>
            <a:endParaRPr lang="fi-FI" sz="900" b="1" dirty="0">
              <a:latin typeface="PT SANS" charset="0"/>
              <a:cs typeface="Arial" pitchFamily="34" charset="0"/>
            </a:endParaRPr>
          </a:p>
          <a:p>
            <a:pPr marL="182563" lvl="1" indent="-182563" fontAlgn="base">
              <a:buFont typeface="Arial" pitchFamily="34" charset="0"/>
              <a:buChar char="•"/>
            </a:pPr>
            <a:r>
              <a:rPr lang="fi-FI" sz="11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huomattavia kustannussäästöjä vähentämällä korjaavien palveluiden tarvetta ja huoltajuuskiistoja</a:t>
            </a:r>
          </a:p>
          <a:p>
            <a:pPr marL="182563" lvl="1" indent="-182563" fontAlgn="base"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fi-FI" sz="11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 vastattu kustannusvaikuttavasti asiakkaiden palvelutarpeisiin vähenevien resurssien oloissa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ikehys 16"/>
          <p:cNvSpPr txBox="1"/>
          <p:nvPr/>
        </p:nvSpPr>
        <p:spPr>
          <a:xfrm>
            <a:off x="1991544" y="188641"/>
            <a:ext cx="4896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b="1" i="1" dirty="0"/>
              <a:t>Lapsi- ja perhepalveluiden muutosohjelma  2016-2019 #kärkihanke #lape </a:t>
            </a:r>
          </a:p>
        </p:txBody>
      </p:sp>
      <p:sp>
        <p:nvSpPr>
          <p:cNvPr id="14" name="Suorakulmio 13"/>
          <p:cNvSpPr/>
          <p:nvPr/>
        </p:nvSpPr>
        <p:spPr>
          <a:xfrm>
            <a:off x="1775520" y="1124744"/>
            <a:ext cx="2232248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334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400" b="1" dirty="0">
                <a:solidFill>
                  <a:schemeClr val="bg2">
                    <a:lumMod val="10000"/>
                  </a:schemeClr>
                </a:solidFill>
              </a:rPr>
              <a:t>Lapsen oikeus ja tieto</a:t>
            </a:r>
          </a:p>
          <a:p>
            <a:pPr algn="ctr" defTabSz="5334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400" b="1" dirty="0" err="1">
                <a:solidFill>
                  <a:schemeClr val="bg2">
                    <a:lumMod val="10000"/>
                  </a:schemeClr>
                </a:solidFill>
              </a:rPr>
              <a:t>perustainen</a:t>
            </a:r>
            <a:r>
              <a:rPr lang="fi-FI" sz="1400" b="1" dirty="0">
                <a:solidFill>
                  <a:schemeClr val="bg2">
                    <a:lumMod val="10000"/>
                  </a:schemeClr>
                </a:solidFill>
              </a:rPr>
              <a:t>  päätöksenteko</a:t>
            </a:r>
          </a:p>
          <a:p>
            <a:pPr algn="ctr" defTabSz="5334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400" b="1" dirty="0">
                <a:solidFill>
                  <a:schemeClr val="bg2">
                    <a:lumMod val="10000"/>
                  </a:schemeClr>
                </a:solidFill>
              </a:rPr>
              <a:t>Valtio, itsehallintoalue</a:t>
            </a:r>
          </a:p>
          <a:p>
            <a:pPr algn="ctr" defTabSz="5334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400" b="1" dirty="0">
                <a:solidFill>
                  <a:schemeClr val="bg2">
                    <a:lumMod val="10000"/>
                  </a:schemeClr>
                </a:solidFill>
              </a:rPr>
              <a:t>kunnat</a:t>
            </a:r>
          </a:p>
        </p:txBody>
      </p:sp>
    </p:spTree>
    <p:extLst>
      <p:ext uri="{BB962C8B-B14F-4D97-AF65-F5344CB8AC3E}">
        <p14:creationId xmlns:p14="http://schemas.microsoft.com/office/powerpoint/2010/main" val="233900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Ryhmä 2"/>
          <p:cNvGrpSpPr/>
          <p:nvPr/>
        </p:nvGrpSpPr>
        <p:grpSpPr>
          <a:xfrm>
            <a:off x="1623252" y="620688"/>
            <a:ext cx="7065036" cy="5976666"/>
            <a:chOff x="471780" y="3739716"/>
            <a:chExt cx="8504555" cy="2668541"/>
          </a:xfrm>
        </p:grpSpPr>
        <p:sp>
          <p:nvSpPr>
            <p:cNvPr id="11" name="Puolivapaa piirto 10"/>
            <p:cNvSpPr/>
            <p:nvPr/>
          </p:nvSpPr>
          <p:spPr>
            <a:xfrm>
              <a:off x="3699505" y="3739716"/>
              <a:ext cx="5205873" cy="1397472"/>
            </a:xfrm>
            <a:custGeom>
              <a:avLst/>
              <a:gdLst>
                <a:gd name="connsiteX0" fmla="*/ 0 w 5205873"/>
                <a:gd name="connsiteY0" fmla="*/ 114314 h 914515"/>
                <a:gd name="connsiteX1" fmla="*/ 4748616 w 5205873"/>
                <a:gd name="connsiteY1" fmla="*/ 114314 h 914515"/>
                <a:gd name="connsiteX2" fmla="*/ 4748616 w 5205873"/>
                <a:gd name="connsiteY2" fmla="*/ 0 h 914515"/>
                <a:gd name="connsiteX3" fmla="*/ 5205873 w 5205873"/>
                <a:gd name="connsiteY3" fmla="*/ 457258 h 914515"/>
                <a:gd name="connsiteX4" fmla="*/ 4748616 w 5205873"/>
                <a:gd name="connsiteY4" fmla="*/ 914515 h 914515"/>
                <a:gd name="connsiteX5" fmla="*/ 4748616 w 5205873"/>
                <a:gd name="connsiteY5" fmla="*/ 800201 h 914515"/>
                <a:gd name="connsiteX6" fmla="*/ 0 w 5205873"/>
                <a:gd name="connsiteY6" fmla="*/ 800201 h 914515"/>
                <a:gd name="connsiteX7" fmla="*/ 0 w 5205873"/>
                <a:gd name="connsiteY7" fmla="*/ 114314 h 914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05873" h="914515">
                  <a:moveTo>
                    <a:pt x="0" y="114314"/>
                  </a:moveTo>
                  <a:lnTo>
                    <a:pt x="4748616" y="114314"/>
                  </a:lnTo>
                  <a:lnTo>
                    <a:pt x="4748616" y="0"/>
                  </a:lnTo>
                  <a:lnTo>
                    <a:pt x="5205873" y="457258"/>
                  </a:lnTo>
                  <a:lnTo>
                    <a:pt x="4748616" y="914515"/>
                  </a:lnTo>
                  <a:lnTo>
                    <a:pt x="4748616" y="800201"/>
                  </a:lnTo>
                  <a:lnTo>
                    <a:pt x="0" y="800201"/>
                  </a:lnTo>
                  <a:lnTo>
                    <a:pt x="0" y="114314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50" tIns="120664" rIns="349293" bIns="120664" numCol="1" spcCol="1270" anchor="t" anchorCtr="0">
              <a:noAutofit/>
            </a:bodyPr>
            <a:lstStyle/>
            <a:p>
              <a:pPr marL="180975" lvl="1" indent="-180975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fi-FI" sz="1000" dirty="0"/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fi-FI" sz="1000" dirty="0"/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400" b="1" dirty="0"/>
                <a:t>Valtioneuvoston linjaus keväällä 2016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400" b="1" dirty="0"/>
                <a:t>maakunnalliset muutosohjelmat/kokeilut 2017 -2018 alusta, 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400" b="1" dirty="0"/>
                <a:t>verkostoidaan matalan kynnyksen tukea (perhekeskusmallin kehitystyö)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400" b="1" dirty="0">
                  <a:solidFill>
                    <a:srgbClr val="FF0000"/>
                  </a:solidFill>
                </a:rPr>
                <a:t>Lastensuojelu ja muut erityistason palvelut asiakkaiden tarpeiden mukaisiksi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400" b="1" dirty="0"/>
                <a:t>toimiva vaativien palveluiden kokonaisuus (osaamis- ja tukikeskukset) vaikeasti oireileville lapsille ja nuorille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fi-FI" sz="1000" b="1" dirty="0"/>
            </a:p>
          </p:txBody>
        </p:sp>
        <p:sp>
          <p:nvSpPr>
            <p:cNvPr id="12" name="Puolivapaa piirto 11"/>
            <p:cNvSpPr/>
            <p:nvPr/>
          </p:nvSpPr>
          <p:spPr>
            <a:xfrm>
              <a:off x="488610" y="3964773"/>
              <a:ext cx="2993343" cy="1127124"/>
            </a:xfrm>
            <a:custGeom>
              <a:avLst/>
              <a:gdLst>
                <a:gd name="connsiteX0" fmla="*/ 0 w 2993342"/>
                <a:gd name="connsiteY0" fmla="*/ 152422 h 914515"/>
                <a:gd name="connsiteX1" fmla="*/ 44644 w 2993342"/>
                <a:gd name="connsiteY1" fmla="*/ 44643 h 914515"/>
                <a:gd name="connsiteX2" fmla="*/ 152423 w 2993342"/>
                <a:gd name="connsiteY2" fmla="*/ 0 h 914515"/>
                <a:gd name="connsiteX3" fmla="*/ 2840920 w 2993342"/>
                <a:gd name="connsiteY3" fmla="*/ 0 h 914515"/>
                <a:gd name="connsiteX4" fmla="*/ 2948699 w 2993342"/>
                <a:gd name="connsiteY4" fmla="*/ 44644 h 914515"/>
                <a:gd name="connsiteX5" fmla="*/ 2993342 w 2993342"/>
                <a:gd name="connsiteY5" fmla="*/ 152423 h 914515"/>
                <a:gd name="connsiteX6" fmla="*/ 2993342 w 2993342"/>
                <a:gd name="connsiteY6" fmla="*/ 762093 h 914515"/>
                <a:gd name="connsiteX7" fmla="*/ 2948699 w 2993342"/>
                <a:gd name="connsiteY7" fmla="*/ 869872 h 914515"/>
                <a:gd name="connsiteX8" fmla="*/ 2840920 w 2993342"/>
                <a:gd name="connsiteY8" fmla="*/ 914515 h 914515"/>
                <a:gd name="connsiteX9" fmla="*/ 152422 w 2993342"/>
                <a:gd name="connsiteY9" fmla="*/ 914515 h 914515"/>
                <a:gd name="connsiteX10" fmla="*/ 44643 w 2993342"/>
                <a:gd name="connsiteY10" fmla="*/ 869872 h 914515"/>
                <a:gd name="connsiteX11" fmla="*/ 0 w 2993342"/>
                <a:gd name="connsiteY11" fmla="*/ 762093 h 914515"/>
                <a:gd name="connsiteX12" fmla="*/ 0 w 2993342"/>
                <a:gd name="connsiteY12" fmla="*/ 152422 h 914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93342" h="914515">
                  <a:moveTo>
                    <a:pt x="0" y="152422"/>
                  </a:moveTo>
                  <a:cubicBezTo>
                    <a:pt x="0" y="111997"/>
                    <a:pt x="16059" y="73228"/>
                    <a:pt x="44644" y="44643"/>
                  </a:cubicBezTo>
                  <a:cubicBezTo>
                    <a:pt x="73229" y="16058"/>
                    <a:pt x="111998" y="0"/>
                    <a:pt x="152423" y="0"/>
                  </a:cubicBezTo>
                  <a:lnTo>
                    <a:pt x="2840920" y="0"/>
                  </a:lnTo>
                  <a:cubicBezTo>
                    <a:pt x="2881345" y="0"/>
                    <a:pt x="2920114" y="16059"/>
                    <a:pt x="2948699" y="44644"/>
                  </a:cubicBezTo>
                  <a:cubicBezTo>
                    <a:pt x="2977284" y="73229"/>
                    <a:pt x="2993342" y="111998"/>
                    <a:pt x="2993342" y="152423"/>
                  </a:cubicBezTo>
                  <a:lnTo>
                    <a:pt x="2993342" y="762093"/>
                  </a:lnTo>
                  <a:cubicBezTo>
                    <a:pt x="2993342" y="802518"/>
                    <a:pt x="2977283" y="841287"/>
                    <a:pt x="2948699" y="869872"/>
                  </a:cubicBezTo>
                  <a:cubicBezTo>
                    <a:pt x="2920114" y="898457"/>
                    <a:pt x="2881345" y="914515"/>
                    <a:pt x="2840920" y="914515"/>
                  </a:cubicBezTo>
                  <a:lnTo>
                    <a:pt x="152422" y="914515"/>
                  </a:lnTo>
                  <a:cubicBezTo>
                    <a:pt x="111997" y="914515"/>
                    <a:pt x="73228" y="898456"/>
                    <a:pt x="44643" y="869872"/>
                  </a:cubicBezTo>
                  <a:cubicBezTo>
                    <a:pt x="16058" y="841287"/>
                    <a:pt x="0" y="802518"/>
                    <a:pt x="0" y="762093"/>
                  </a:cubicBezTo>
                  <a:lnTo>
                    <a:pt x="0" y="152422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0363" tIns="67503" rIns="90363" bIns="67503" numCol="1" spcCol="1270" anchor="ctr" anchorCtr="0">
              <a:noAutofit/>
            </a:bodyPr>
            <a:lstStyle/>
            <a:p>
              <a:pPr algn="ctr" defTabSz="5334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400" b="1" dirty="0">
                  <a:solidFill>
                    <a:schemeClr val="bg2">
                      <a:lumMod val="10000"/>
                    </a:schemeClr>
                  </a:solidFill>
                </a:rPr>
                <a:t>Kaikki lasten, nuorten ja perheiden palvelut sovitetaan yhteen </a:t>
              </a:r>
            </a:p>
            <a:p>
              <a:pPr algn="ctr" defTabSz="5334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400" b="1" dirty="0">
                  <a:solidFill>
                    <a:schemeClr val="bg2">
                      <a:lumMod val="10000"/>
                    </a:schemeClr>
                  </a:solidFill>
                </a:rPr>
                <a:t>lapsi- ja perhelähtöiseksi  integroiduksi palvelujen kokonaisuudeksi</a:t>
              </a:r>
            </a:p>
          </p:txBody>
        </p:sp>
        <p:sp>
          <p:nvSpPr>
            <p:cNvPr id="13" name="Puolivapaa piirto 12"/>
            <p:cNvSpPr/>
            <p:nvPr/>
          </p:nvSpPr>
          <p:spPr>
            <a:xfrm>
              <a:off x="3765613" y="4865004"/>
              <a:ext cx="5210722" cy="1543253"/>
            </a:xfrm>
            <a:custGeom>
              <a:avLst/>
              <a:gdLst>
                <a:gd name="connsiteX0" fmla="*/ 0 w 5200789"/>
                <a:gd name="connsiteY0" fmla="*/ 203006 h 1624051"/>
                <a:gd name="connsiteX1" fmla="*/ 4388764 w 5200789"/>
                <a:gd name="connsiteY1" fmla="*/ 203006 h 1624051"/>
                <a:gd name="connsiteX2" fmla="*/ 4388764 w 5200789"/>
                <a:gd name="connsiteY2" fmla="*/ 0 h 1624051"/>
                <a:gd name="connsiteX3" fmla="*/ 5200789 w 5200789"/>
                <a:gd name="connsiteY3" fmla="*/ 812026 h 1624051"/>
                <a:gd name="connsiteX4" fmla="*/ 4388764 w 5200789"/>
                <a:gd name="connsiteY4" fmla="*/ 1624051 h 1624051"/>
                <a:gd name="connsiteX5" fmla="*/ 4388764 w 5200789"/>
                <a:gd name="connsiteY5" fmla="*/ 1421045 h 1624051"/>
                <a:gd name="connsiteX6" fmla="*/ 0 w 5200789"/>
                <a:gd name="connsiteY6" fmla="*/ 1421045 h 1624051"/>
                <a:gd name="connsiteX7" fmla="*/ 0 w 5200789"/>
                <a:gd name="connsiteY7" fmla="*/ 203006 h 1624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00789" h="1624051">
                  <a:moveTo>
                    <a:pt x="0" y="203006"/>
                  </a:moveTo>
                  <a:lnTo>
                    <a:pt x="4388764" y="203006"/>
                  </a:lnTo>
                  <a:lnTo>
                    <a:pt x="4388764" y="0"/>
                  </a:lnTo>
                  <a:lnTo>
                    <a:pt x="5200789" y="812026"/>
                  </a:lnTo>
                  <a:lnTo>
                    <a:pt x="4388764" y="1624051"/>
                  </a:lnTo>
                  <a:lnTo>
                    <a:pt x="4388764" y="1421045"/>
                  </a:lnTo>
                  <a:lnTo>
                    <a:pt x="0" y="1421045"/>
                  </a:lnTo>
                  <a:lnTo>
                    <a:pt x="0" y="203006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50" tIns="209356" rIns="615369" bIns="209356" numCol="1" spcCol="1270" anchor="t" anchorCtr="0">
              <a:noAutofit/>
            </a:bodyPr>
            <a:lstStyle/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fi-FI" sz="1000" dirty="0"/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fi-FI" sz="1000" dirty="0"/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200" b="1" dirty="0"/>
                <a:t>tuetaan kuntia voimavarojen suuntaamisessa ennaltaehkäiseviin ja vanhemmuutta tukeviin palveluihin 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200" b="1" dirty="0"/>
                <a:t>vanhemmuuden tuen sähköiset työkalut 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200" b="1" dirty="0"/>
                <a:t>lasten huomioiminen vanhempien palveluissa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200" b="1" dirty="0"/>
                <a:t> erotilanteen palveluilla vahvistetaan sovinnollisuutta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200" b="1" dirty="0"/>
                <a:t> varhaiskasvatus ja koulu  lapsen hyvinvoinnin tukena mm. kiusaamisen ehkäisyä ja puuttumista tehostetaan, koulun toimintakulttuurin muutosta tuetaan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200" b="1" dirty="0"/>
                <a:t>selvitetään nuorten palveluiden kehittämistarpeet</a:t>
              </a:r>
            </a:p>
            <a:p>
              <a:pPr marL="269875" lvl="1" indent="-182563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i-FI" sz="1200" b="1" dirty="0"/>
                <a:t>viedään käytäntöön perheystävällisen työpaikan toimintamallia </a:t>
              </a:r>
            </a:p>
          </p:txBody>
        </p:sp>
        <p:sp>
          <p:nvSpPr>
            <p:cNvPr id="14" name="Puolivapaa piirto 13"/>
            <p:cNvSpPr/>
            <p:nvPr/>
          </p:nvSpPr>
          <p:spPr>
            <a:xfrm>
              <a:off x="471780" y="5154363"/>
              <a:ext cx="3120473" cy="1157440"/>
            </a:xfrm>
            <a:custGeom>
              <a:avLst/>
              <a:gdLst>
                <a:gd name="connsiteX0" fmla="*/ 0 w 3467193"/>
                <a:gd name="connsiteY0" fmla="*/ 204968 h 1229785"/>
                <a:gd name="connsiteX1" fmla="*/ 60034 w 3467193"/>
                <a:gd name="connsiteY1" fmla="*/ 60034 h 1229785"/>
                <a:gd name="connsiteX2" fmla="*/ 204968 w 3467193"/>
                <a:gd name="connsiteY2" fmla="*/ 0 h 1229785"/>
                <a:gd name="connsiteX3" fmla="*/ 3262225 w 3467193"/>
                <a:gd name="connsiteY3" fmla="*/ 0 h 1229785"/>
                <a:gd name="connsiteX4" fmla="*/ 3407159 w 3467193"/>
                <a:gd name="connsiteY4" fmla="*/ 60034 h 1229785"/>
                <a:gd name="connsiteX5" fmla="*/ 3467193 w 3467193"/>
                <a:gd name="connsiteY5" fmla="*/ 204968 h 1229785"/>
                <a:gd name="connsiteX6" fmla="*/ 3467193 w 3467193"/>
                <a:gd name="connsiteY6" fmla="*/ 1024817 h 1229785"/>
                <a:gd name="connsiteX7" fmla="*/ 3407159 w 3467193"/>
                <a:gd name="connsiteY7" fmla="*/ 1169751 h 1229785"/>
                <a:gd name="connsiteX8" fmla="*/ 3262225 w 3467193"/>
                <a:gd name="connsiteY8" fmla="*/ 1229785 h 1229785"/>
                <a:gd name="connsiteX9" fmla="*/ 204968 w 3467193"/>
                <a:gd name="connsiteY9" fmla="*/ 1229785 h 1229785"/>
                <a:gd name="connsiteX10" fmla="*/ 60034 w 3467193"/>
                <a:gd name="connsiteY10" fmla="*/ 1169751 h 1229785"/>
                <a:gd name="connsiteX11" fmla="*/ 0 w 3467193"/>
                <a:gd name="connsiteY11" fmla="*/ 1024817 h 1229785"/>
                <a:gd name="connsiteX12" fmla="*/ 0 w 3467193"/>
                <a:gd name="connsiteY12" fmla="*/ 204968 h 1229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67193" h="1229785">
                  <a:moveTo>
                    <a:pt x="0" y="204968"/>
                  </a:moveTo>
                  <a:cubicBezTo>
                    <a:pt x="0" y="150607"/>
                    <a:pt x="21595" y="98473"/>
                    <a:pt x="60034" y="60034"/>
                  </a:cubicBezTo>
                  <a:cubicBezTo>
                    <a:pt x="98473" y="21595"/>
                    <a:pt x="150607" y="0"/>
                    <a:pt x="204968" y="0"/>
                  </a:cubicBezTo>
                  <a:lnTo>
                    <a:pt x="3262225" y="0"/>
                  </a:lnTo>
                  <a:cubicBezTo>
                    <a:pt x="3316586" y="0"/>
                    <a:pt x="3368720" y="21595"/>
                    <a:pt x="3407159" y="60034"/>
                  </a:cubicBezTo>
                  <a:cubicBezTo>
                    <a:pt x="3445598" y="98473"/>
                    <a:pt x="3467193" y="150607"/>
                    <a:pt x="3467193" y="204968"/>
                  </a:cubicBezTo>
                  <a:lnTo>
                    <a:pt x="3467193" y="1024817"/>
                  </a:lnTo>
                  <a:cubicBezTo>
                    <a:pt x="3467193" y="1079178"/>
                    <a:pt x="3445598" y="1131312"/>
                    <a:pt x="3407159" y="1169751"/>
                  </a:cubicBezTo>
                  <a:cubicBezTo>
                    <a:pt x="3368720" y="1208190"/>
                    <a:pt x="3316586" y="1229785"/>
                    <a:pt x="3262225" y="1229785"/>
                  </a:cubicBezTo>
                  <a:lnTo>
                    <a:pt x="204968" y="1229785"/>
                  </a:lnTo>
                  <a:cubicBezTo>
                    <a:pt x="150607" y="1229785"/>
                    <a:pt x="98473" y="1208190"/>
                    <a:pt x="60034" y="1169751"/>
                  </a:cubicBezTo>
                  <a:cubicBezTo>
                    <a:pt x="21595" y="1131312"/>
                    <a:pt x="0" y="1079178"/>
                    <a:pt x="0" y="1024817"/>
                  </a:cubicBezTo>
                  <a:lnTo>
                    <a:pt x="0" y="204968"/>
                  </a:lnTo>
                  <a:close/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0363" tIns="67503" rIns="90363" bIns="67503" numCol="1" spcCol="1270" anchor="ctr" anchorCtr="0">
              <a:noAutofit/>
            </a:bodyPr>
            <a:lstStyle/>
            <a:p>
              <a:pPr algn="ctr" defTabSz="5334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400" b="1" dirty="0">
                  <a:solidFill>
                    <a:schemeClr val="bg2">
                      <a:lumMod val="10000"/>
                    </a:schemeClr>
                  </a:solidFill>
                </a:rPr>
                <a:t>Oikea-aikainen palvelujen saatavuus parantunee </a:t>
              </a:r>
            </a:p>
            <a:p>
              <a:pPr algn="ctr" defTabSz="5334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400" b="1" dirty="0">
                  <a:solidFill>
                    <a:schemeClr val="bg2">
                      <a:lumMod val="10000"/>
                    </a:schemeClr>
                  </a:solidFill>
                </a:rPr>
                <a:t>Painopiste  korjaavista palveluista kaikille yhteisiin yleisiin ja ennaltaehkäiseviin palveluihin sekä varhaiseen tukeen ja hoitoon</a:t>
              </a:r>
            </a:p>
          </p:txBody>
        </p:sp>
      </p:grpSp>
      <p:sp>
        <p:nvSpPr>
          <p:cNvPr id="1026" name="Suorakulmio 5"/>
          <p:cNvSpPr>
            <a:spLocks noChangeArrowheads="1"/>
          </p:cNvSpPr>
          <p:nvPr/>
        </p:nvSpPr>
        <p:spPr bwMode="auto">
          <a:xfrm>
            <a:off x="8800800" y="332656"/>
            <a:ext cx="1763688" cy="6264696"/>
          </a:xfrm>
          <a:prstGeom prst="rect">
            <a:avLst/>
          </a:prstGeom>
          <a:solidFill>
            <a:schemeClr val="tx2">
              <a:lumMod val="40000"/>
              <a:lumOff val="60000"/>
              <a:alpha val="47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/>
            <a:r>
              <a:rPr lang="fi-FI" sz="1000" b="1" dirty="0">
                <a:latin typeface="PT SANS" charset="0"/>
                <a:cs typeface="Arial" pitchFamily="34" charset="0"/>
              </a:rPr>
              <a:t>Onnistuminen</a:t>
            </a:r>
            <a:r>
              <a:rPr lang="fi-FI" sz="1000" b="1" dirty="0">
                <a:solidFill>
                  <a:srgbClr val="FFFFFF"/>
                </a:solidFill>
                <a:latin typeface="PT SANS" charset="0"/>
                <a:cs typeface="Arial" pitchFamily="34" charset="0"/>
              </a:rPr>
              <a:t> </a:t>
            </a:r>
            <a:endParaRPr lang="fi-FI" sz="1000" dirty="0">
              <a:latin typeface="Times New Roman" pitchFamily="18" charset="0"/>
              <a:cs typeface="Arial" pitchFamily="34" charset="0"/>
            </a:endParaRPr>
          </a:p>
          <a:p>
            <a:pPr algn="ctr" fontAlgn="base"/>
            <a:r>
              <a:rPr lang="fi-FI" sz="1000" b="1" dirty="0">
                <a:latin typeface="PT SANS" charset="0"/>
                <a:cs typeface="Arial" pitchFamily="34" charset="0"/>
              </a:rPr>
              <a:t>2019 – 2025</a:t>
            </a:r>
          </a:p>
          <a:p>
            <a:pPr algn="ctr" fontAlgn="base"/>
            <a:endParaRPr lang="fi-FI" sz="1000" b="1" dirty="0">
              <a:latin typeface="PT SANS" charset="0"/>
              <a:cs typeface="Arial" pitchFamily="34" charset="0"/>
            </a:endParaRPr>
          </a:p>
          <a:p>
            <a:pPr fontAlgn="base"/>
            <a:r>
              <a:rPr lang="fi-FI" sz="1000" b="1" dirty="0">
                <a:latin typeface="PT SANS" charset="0"/>
                <a:cs typeface="Arial" pitchFamily="34" charset="0"/>
              </a:rPr>
              <a:t>Lasten, nuorten ja perheiden hyvinvoinnissa</a:t>
            </a:r>
          </a:p>
          <a:p>
            <a:pPr fontAlgn="base"/>
            <a:endParaRPr lang="fi-FI" sz="900" b="1" dirty="0">
              <a:latin typeface="PT SANS" charset="0"/>
              <a:cs typeface="Arial" pitchFamily="34" charset="0"/>
            </a:endParaRPr>
          </a:p>
          <a:p>
            <a:pPr marL="180975" lvl="1" indent="-180975" defTabSz="444500" fontAlgn="base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itchFamily="34" charset="0"/>
              <a:buChar char="••"/>
            </a:pPr>
            <a:r>
              <a:rPr lang="fi-FI" sz="10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omat voimavarat, elämänhallinta sekä osallisuuden ja kohdatuksi tulemisen kokemukset ovat vahvistuneet</a:t>
            </a:r>
          </a:p>
          <a:p>
            <a:pPr marL="180975" lvl="1" indent="-180975" defTabSz="444500" fontAlgn="base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fi-FI" sz="10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endParaRPr>
          </a:p>
          <a:p>
            <a:pPr marL="180975" lvl="1" indent="-180975" defTabSz="444500" fontAlgn="base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Times New Roman" pitchFamily="18" charset="0"/>
              <a:buChar char="••"/>
            </a:pPr>
            <a:r>
              <a:rPr lang="fi-FI" sz="10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erilaisten lasten ja monimuotoisten perheiden yhdenvertaisuus lisääntyy. Eriarvoisuus vähenee</a:t>
            </a:r>
          </a:p>
          <a:p>
            <a:pPr marL="180975" lvl="1" indent="-180975" defTabSz="444500" fontAlgn="base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Times New Roman" pitchFamily="18" charset="0"/>
              <a:buChar char="••"/>
            </a:pPr>
            <a:endParaRPr lang="fi-FI" sz="10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</a:endParaRPr>
          </a:p>
          <a:p>
            <a:pPr lvl="1" indent="-457200" fontAlgn="base"/>
            <a:r>
              <a:rPr lang="fi-FI" sz="900" b="1" dirty="0">
                <a:latin typeface="PT SANS" charset="0"/>
                <a:cs typeface="Arial" pitchFamily="34" charset="0"/>
              </a:rPr>
              <a:t>Kustannuksissa</a:t>
            </a:r>
          </a:p>
          <a:p>
            <a:pPr lvl="1" indent="-457200" fontAlgn="base"/>
            <a:endParaRPr lang="fi-FI" sz="900" b="1" dirty="0">
              <a:latin typeface="PT SANS" charset="0"/>
              <a:cs typeface="Arial" pitchFamily="34" charset="0"/>
            </a:endParaRPr>
          </a:p>
          <a:p>
            <a:pPr marL="182563" lvl="1" indent="-182563" fontAlgn="base">
              <a:buFont typeface="Arial" pitchFamily="34" charset="0"/>
              <a:buChar char="•"/>
            </a:pPr>
            <a:r>
              <a:rPr lang="fi-FI" sz="10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huomattavia kustannussäästöjä vähentämällä korjaavien palveluiden tarvetta ja huoltajuuskiistoja</a:t>
            </a:r>
          </a:p>
          <a:p>
            <a:pPr marL="182563" lvl="1" indent="-182563" fontAlgn="base"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fi-FI" sz="10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 vastattu kustannusvaikuttavasti asiakkaiden palvelutarpeisiin vähenevien määrärahojen oloissa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kstikehys 14"/>
          <p:cNvSpPr txBox="1"/>
          <p:nvPr/>
        </p:nvSpPr>
        <p:spPr>
          <a:xfrm>
            <a:off x="1919536" y="548680"/>
            <a:ext cx="5995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/>
              <a:t>2. Lapsi- ja perhelähtöiset palvelut</a:t>
            </a:r>
          </a:p>
        </p:txBody>
      </p:sp>
      <p:sp>
        <p:nvSpPr>
          <p:cNvPr id="16" name="Tekstikehys 15"/>
          <p:cNvSpPr txBox="1"/>
          <p:nvPr/>
        </p:nvSpPr>
        <p:spPr>
          <a:xfrm>
            <a:off x="1919536" y="0"/>
            <a:ext cx="6696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i="1" dirty="0"/>
              <a:t>Lapsi – ja perhepalveluiden muutosohjelma  2016-2019</a:t>
            </a:r>
          </a:p>
        </p:txBody>
      </p:sp>
    </p:spTree>
    <p:extLst>
      <p:ext uri="{BB962C8B-B14F-4D97-AF65-F5344CB8AC3E}">
        <p14:creationId xmlns:p14="http://schemas.microsoft.com/office/powerpoint/2010/main" val="1177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8301"/>
          </a:xfrm>
        </p:spPr>
        <p:txBody>
          <a:bodyPr>
            <a:normAutofit/>
          </a:bodyPr>
          <a:lstStyle/>
          <a:p>
            <a:r>
              <a:rPr lang="fi-FI" sz="1800" b="1" dirty="0"/>
              <a:t>LASTENSUOJELUN EDUNVALVONTA</a:t>
            </a:r>
            <a:r>
              <a:rPr lang="fi-FI" sz="1800" dirty="0"/>
              <a:t/>
            </a:r>
            <a:br>
              <a:rPr lang="fi-FI" sz="1800" dirty="0"/>
            </a:br>
            <a:endParaRPr lang="fi-FI" sz="1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361661"/>
            <a:ext cx="10515600" cy="481530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b="1" dirty="0" smtClean="0"/>
              <a:t>LSL </a:t>
            </a:r>
            <a:r>
              <a:rPr lang="fi-FI" b="1" dirty="0"/>
              <a:t>22 §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Edunvalvojan määrääminen huoltajan sijaiseksi</a:t>
            </a:r>
          </a:p>
          <a:p>
            <a:pPr marL="0" indent="0">
              <a:buNone/>
            </a:pPr>
            <a:r>
              <a:rPr lang="fi-FI" dirty="0"/>
              <a:t>Lapselle tulee lastensuojeluasiassa määrätä edunvalvoja käyttämään huoltajan sijasta </a:t>
            </a:r>
            <a:r>
              <a:rPr lang="fi-FI" dirty="0" smtClean="0"/>
              <a:t>lapsen puhevaltaa</a:t>
            </a:r>
            <a:r>
              <a:rPr lang="fi-FI" dirty="0"/>
              <a:t>, jos:</a:t>
            </a:r>
          </a:p>
          <a:p>
            <a:pPr lvl="0"/>
            <a:r>
              <a:rPr lang="fi-FI" dirty="0"/>
              <a:t>on perusteltu syy olettaa, ettei huoltaja voi puolueettomasti valvoa lapsen etua asiassa; ja</a:t>
            </a:r>
          </a:p>
          <a:p>
            <a:pPr lvl="0"/>
            <a:r>
              <a:rPr lang="fi-FI" dirty="0"/>
              <a:t>edunvalvojan määrääminen on tarpeen asian selvittämiseksi tai muutoin lapsen edun turvaamiseksi.</a:t>
            </a:r>
          </a:p>
          <a:p>
            <a:r>
              <a:rPr lang="fi-FI" dirty="0"/>
              <a:t>h</a:t>
            </a:r>
            <a:r>
              <a:rPr lang="fi-FI" dirty="0" smtClean="0"/>
              <a:t>akemuksen </a:t>
            </a:r>
            <a:r>
              <a:rPr lang="fi-FI" dirty="0"/>
              <a:t>edunvalvojan määräämiseksi voi tehdä holhoustoimesta annetussa laissa</a:t>
            </a:r>
          </a:p>
          <a:p>
            <a:r>
              <a:rPr lang="fi-FI" dirty="0"/>
              <a:t>(442/1999) tarkoitettuna holhousviranomaisena toimiva maistraatti, sosiaalihuollosta </a:t>
            </a:r>
            <a:r>
              <a:rPr lang="fi-FI" dirty="0" smtClean="0"/>
              <a:t>vastaava toimielin tai huoltaja itse</a:t>
            </a:r>
            <a:endParaRPr lang="fi-FI" dirty="0"/>
          </a:p>
          <a:p>
            <a:pPr marL="0" indent="0">
              <a:buNone/>
            </a:pPr>
            <a:r>
              <a:rPr lang="fi-FI" b="1" dirty="0" smtClean="0"/>
              <a:t>Valvira</a:t>
            </a:r>
            <a:r>
              <a:rPr lang="fi-FI" b="1" dirty="0"/>
              <a:t>:</a:t>
            </a:r>
            <a:endParaRPr lang="fi-FI" dirty="0"/>
          </a:p>
          <a:p>
            <a:r>
              <a:rPr lang="fi-FI" dirty="0"/>
              <a:t>kunnassa on oltava toimintamalli edunvalvonnan tarpeen arviointiin ja käytettävissä </a:t>
            </a:r>
            <a:r>
              <a:rPr lang="fi-FI" dirty="0" smtClean="0"/>
              <a:t>asiantuntijalista edunvalvojana </a:t>
            </a:r>
            <a:r>
              <a:rPr lang="fi-FI" dirty="0"/>
              <a:t>käytettävissä olevista </a:t>
            </a:r>
            <a:r>
              <a:rPr lang="fi-FI" dirty="0" smtClean="0"/>
              <a:t>henkilöistä</a:t>
            </a:r>
          </a:p>
          <a:p>
            <a:pPr marL="0" indent="0">
              <a:buNone/>
            </a:pPr>
            <a:r>
              <a:rPr lang="fi-FI" dirty="0" smtClean="0"/>
              <a:t>KESKUSTELUUN:  tarpeet EP:llä</a:t>
            </a:r>
          </a:p>
          <a:p>
            <a:pPr marL="0" indent="0">
              <a:buNone/>
            </a:pPr>
            <a:r>
              <a:rPr lang="fi-FI" dirty="0" smtClean="0"/>
              <a:t>lastensuojelun kehittäjäverkoston linjaukset 18.3.2016&gt; mahdollinen </a:t>
            </a:r>
            <a:r>
              <a:rPr lang="fi-FI" dirty="0" err="1" smtClean="0"/>
              <a:t>oskejen</a:t>
            </a:r>
            <a:r>
              <a:rPr lang="fi-FI" dirty="0"/>
              <a:t> </a:t>
            </a:r>
            <a:r>
              <a:rPr lang="fi-FI" dirty="0" smtClean="0"/>
              <a:t>välinen yhteistyö (Koske, </a:t>
            </a:r>
            <a:r>
              <a:rPr lang="fi-FI" dirty="0" err="1" smtClean="0"/>
              <a:t>Pikassos</a:t>
            </a:r>
            <a:r>
              <a:rPr lang="fi-FI" dirty="0" smtClean="0"/>
              <a:t> ja </a:t>
            </a:r>
            <a:r>
              <a:rPr lang="fi-FI" dirty="0" err="1" smtClean="0"/>
              <a:t>SONet</a:t>
            </a:r>
            <a:r>
              <a:rPr lang="fi-FI" dirty="0" smtClean="0"/>
              <a:t> BOTNIA) alueellisten koulutustilaisuuksien järjestämiseksi sekä mahdollisen koordinaatiorakenteen kehittämiseksi 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endParaRPr lang="fi-FI" dirty="0"/>
          </a:p>
          <a:p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440" y="6032684"/>
            <a:ext cx="2520280" cy="4325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874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200" b="1" dirty="0"/>
              <a:t>Lastensuojelun edunvalvonnan </a:t>
            </a:r>
            <a:r>
              <a:rPr lang="fi-FI" sz="3200" b="1" dirty="0" smtClean="0"/>
              <a:t>kehittäminen </a:t>
            </a:r>
            <a:r>
              <a:rPr lang="fi-FI" sz="3200" b="1" dirty="0" err="1" smtClean="0"/>
              <a:t>oskeyhteistyöverkostossa</a:t>
            </a:r>
            <a:r>
              <a:rPr lang="fi-FI" sz="3200" b="1" dirty="0" smtClean="0"/>
              <a:t> – esimerkki koulutusiltapäivän rakenteeksi EP:lle syksyllä 2016?: </a:t>
            </a:r>
            <a:r>
              <a:rPr lang="fi-FI" sz="3200" b="1" dirty="0"/>
              <a:t/>
            </a:r>
            <a:br>
              <a:rPr lang="fi-FI" sz="3200" b="1" dirty="0"/>
            </a:br>
            <a:endParaRPr lang="fi-FI" sz="32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Teemana </a:t>
            </a:r>
            <a:r>
              <a:rPr lang="fi-FI" b="1" dirty="0"/>
              <a:t>Lastensuojelun edunvalvonta lastensuojeluprosessissa</a:t>
            </a:r>
            <a:r>
              <a:rPr lang="fi-FI" dirty="0"/>
              <a:t>: </a:t>
            </a:r>
          </a:p>
          <a:p>
            <a:r>
              <a:rPr lang="fi-FI" dirty="0"/>
              <a:t>Millaisiin lastensuojeluprosesseihin edunvalvojia on haettu? </a:t>
            </a:r>
          </a:p>
          <a:p>
            <a:r>
              <a:rPr lang="fi-FI" dirty="0"/>
              <a:t>Miten edunvalvoja näissä prosesseissa työskentelee? </a:t>
            </a:r>
          </a:p>
          <a:p>
            <a:r>
              <a:rPr lang="fi-FI" dirty="0"/>
              <a:t>Miten edunvalvojan työ näyttäytyy lastensuojelun sosiaalityöntekijälle? </a:t>
            </a:r>
          </a:p>
          <a:p>
            <a:r>
              <a:rPr lang="fi-FI" dirty="0"/>
              <a:t>Koulutus on tarkoitettu Lastensuojelun sosiaalityöntekijöille ja -päälliköille, lastensuojelun edunvalvojille ja lastensuojelun edunvalvonnan prosesseihin liittyville toimijoille sekä lastensuojelun edunvalvonnasta </a:t>
            </a:r>
            <a:r>
              <a:rPr lang="fi-FI" dirty="0" smtClean="0"/>
              <a:t>kiinnostuneille</a:t>
            </a:r>
            <a:r>
              <a:rPr lang="fi-FI" dirty="0"/>
              <a:t> </a:t>
            </a:r>
            <a:r>
              <a:rPr lang="fi-FI" sz="1600" dirty="0" smtClean="0"/>
              <a:t>(mukaillen SOCOM –alueen toiminta)</a:t>
            </a:r>
            <a:endParaRPr lang="fi-FI" sz="1600" dirty="0"/>
          </a:p>
          <a:p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231" y="6095643"/>
            <a:ext cx="2520280" cy="4325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435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8666"/>
          </a:xfrm>
        </p:spPr>
        <p:txBody>
          <a:bodyPr>
            <a:normAutofit fontScale="90000"/>
          </a:bodyPr>
          <a:lstStyle/>
          <a:p>
            <a:r>
              <a:rPr lang="fi-FI" b="1" dirty="0" smtClean="0"/>
              <a:t>HANKEKATSAUS:</a:t>
            </a:r>
            <a:br>
              <a:rPr lang="fi-FI" b="1" dirty="0" smtClean="0"/>
            </a:br>
            <a:r>
              <a:rPr lang="fi-FI" sz="2700" b="1" dirty="0" smtClean="0"/>
              <a:t>Kansa koulu –hanke</a:t>
            </a:r>
            <a:br>
              <a:rPr lang="fi-FI" sz="2700" b="1" dirty="0" smtClean="0"/>
            </a:br>
            <a:endParaRPr lang="fi-FI" sz="27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013792"/>
            <a:ext cx="10515600" cy="5163171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Kansa-Koulu-hanke 1.8.2015–30.6.2018 on alueellisesti kattavan sosiaalialan osaamiskeskusverkoston valtakunnallinen yhteishanke. Hallinnoijana toimii </a:t>
            </a:r>
            <a:r>
              <a:rPr lang="fi-FI" dirty="0" err="1" smtClean="0"/>
              <a:t>Kaakkois</a:t>
            </a:r>
            <a:r>
              <a:rPr lang="fi-FI" dirty="0" smtClean="0"/>
              <a:t>-Suomen sosiaalialan osaamiskeskus Oy, </a:t>
            </a:r>
            <a:r>
              <a:rPr lang="fi-FI" dirty="0" err="1" smtClean="0"/>
              <a:t>Socom</a:t>
            </a:r>
            <a:r>
              <a:rPr lang="fi-FI" dirty="0" smtClean="0"/>
              <a:t>. </a:t>
            </a:r>
          </a:p>
          <a:p>
            <a:r>
              <a:rPr lang="fi-FI" dirty="0" smtClean="0"/>
              <a:t>Sosiaalihuollon asiakasasiakirjalain toimeenpanohanke ja tukee sosiaalialan organisaatioiden valmiutta liittyä valtakunnalliseen sosiaalihuollon asiakastiedon arkistoon. </a:t>
            </a:r>
          </a:p>
          <a:p>
            <a:r>
              <a:rPr lang="fi-FI" dirty="0" smtClean="0"/>
              <a:t>Hankkeessa edistetään määrämuotoisen kirjaamisen käyttöönottoa sekä kansallisten luokitusten ja asiakasasiakirjarakenteiden toimeenpanoa asiakastietojärjestelmiin, niin että ne noudattavat sosiaalihuollon asiakasasiakirjalain vaatimuksia.</a:t>
            </a:r>
          </a:p>
          <a:p>
            <a:r>
              <a:rPr lang="fi-FI" dirty="0" smtClean="0"/>
              <a:t>Tavoitteena on, että </a:t>
            </a:r>
            <a:r>
              <a:rPr lang="fi-FI" dirty="0" err="1" smtClean="0"/>
              <a:t>SONet</a:t>
            </a:r>
            <a:r>
              <a:rPr lang="fi-FI" dirty="0" smtClean="0"/>
              <a:t> </a:t>
            </a:r>
            <a:r>
              <a:rPr lang="fi-FI" dirty="0" err="1" smtClean="0"/>
              <a:t>BOTNIAn</a:t>
            </a:r>
            <a:r>
              <a:rPr lang="fi-FI" dirty="0" smtClean="0"/>
              <a:t> alueen aluekoordinaattori aloittaa työnsä 1.4.2016. vastaa hankkeen aluetyön organisoinnista </a:t>
            </a:r>
            <a:r>
              <a:rPr lang="fi-FI" dirty="0" err="1" smtClean="0"/>
              <a:t>SONet</a:t>
            </a:r>
            <a:r>
              <a:rPr lang="fi-FI" dirty="0" smtClean="0"/>
              <a:t> </a:t>
            </a:r>
            <a:r>
              <a:rPr lang="fi-FI" dirty="0" err="1" smtClean="0"/>
              <a:t>BOTNIAn</a:t>
            </a:r>
            <a:r>
              <a:rPr lang="fi-FI" dirty="0" smtClean="0"/>
              <a:t> toiminta-alueella (Pohjanmaa, </a:t>
            </a:r>
            <a:r>
              <a:rPr lang="fi-FI" dirty="0" err="1" smtClean="0"/>
              <a:t>Keski</a:t>
            </a:r>
            <a:r>
              <a:rPr lang="fi-FI" dirty="0" smtClean="0"/>
              <a:t>-Pohjanmaa ja Etelä-Pohjanmaa). </a:t>
            </a:r>
          </a:p>
          <a:p>
            <a:r>
              <a:rPr lang="fi-FI" dirty="0" smtClean="0"/>
              <a:t>Käytännössä tehtävä toteutuu yhteistyössä </a:t>
            </a:r>
            <a:r>
              <a:rPr lang="fi-FI" dirty="0" err="1" smtClean="0"/>
              <a:t>SONet</a:t>
            </a:r>
            <a:r>
              <a:rPr lang="fi-FI" dirty="0" smtClean="0"/>
              <a:t> </a:t>
            </a:r>
            <a:r>
              <a:rPr lang="fi-FI" dirty="0" err="1" smtClean="0"/>
              <a:t>BOTNIAn</a:t>
            </a:r>
            <a:r>
              <a:rPr lang="fi-FI" dirty="0" smtClean="0"/>
              <a:t> vakinaisen henkilöstön kanssa. </a:t>
            </a:r>
          </a:p>
          <a:p>
            <a:r>
              <a:rPr lang="fi-FI" dirty="0" err="1" smtClean="0"/>
              <a:t>SONet</a:t>
            </a:r>
            <a:r>
              <a:rPr lang="fi-FI" dirty="0" smtClean="0"/>
              <a:t> BOTNIA järjestää 7.4.2016 asiakasasiakirjalain </a:t>
            </a:r>
            <a:r>
              <a:rPr lang="fi-FI" dirty="0"/>
              <a:t>koulutuksen </a:t>
            </a:r>
            <a:r>
              <a:rPr lang="fi-FI" dirty="0">
                <a:hlinkClick r:id="rId2"/>
              </a:rPr>
              <a:t>http://</a:t>
            </a:r>
            <a:r>
              <a:rPr lang="fi-FI" dirty="0" smtClean="0">
                <a:hlinkClick r:id="rId2"/>
              </a:rPr>
              <a:t>www.sonetbotnia.fi/tiedostopankki/695/Kansa_koulu_Seinajoki_ohjelma.pdf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926" y="5960706"/>
            <a:ext cx="2520280" cy="4325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566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b="1" dirty="0" smtClean="0"/>
              <a:t>Tiedotettavat asiat:</a:t>
            </a:r>
            <a:endParaRPr lang="fi-FI" sz="2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192696"/>
            <a:ext cx="10515600" cy="4984267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fi-FI" dirty="0"/>
              <a:t>Aikuissosiaalityön päivät Vaasa 2016 ks. alustukset ja työpajaesitykset </a:t>
            </a:r>
            <a:r>
              <a:rPr lang="fi-FI" u="sng" dirty="0">
                <a:hlinkClick r:id="rId2"/>
              </a:rPr>
              <a:t>http://sonetbotnia.fi/toiminta/valtakunnallisest_aikuissosiaalityonpaivat_27.1._28.1.2016_vaasassa.html</a:t>
            </a:r>
            <a:endParaRPr lang="fi-FI" dirty="0"/>
          </a:p>
          <a:p>
            <a:pPr lvl="0"/>
            <a:r>
              <a:rPr lang="fi-FI" dirty="0"/>
              <a:t>Sosiaalialan osaamiskeskusjohtajien kannanotto </a:t>
            </a:r>
            <a:r>
              <a:rPr lang="fi-FI" dirty="0" err="1"/>
              <a:t>sote</a:t>
            </a:r>
            <a:r>
              <a:rPr lang="fi-FI" dirty="0"/>
              <a:t>-alueiden kehittämisrakenteista </a:t>
            </a:r>
            <a:r>
              <a:rPr lang="fi-FI" u="sng" dirty="0">
                <a:hlinkClick r:id="rId3"/>
              </a:rPr>
              <a:t>http://www.socca.fi/uutiset/uutisia/kannanotto_tulevien_sote-alueiden_kehittamis-_ja_tutkimusrakenteista.7023.news</a:t>
            </a:r>
            <a:r>
              <a:rPr lang="fi-FI" dirty="0"/>
              <a:t> Ks. raportti Kauppila Tarja ja Tuulonen Anja (2016) </a:t>
            </a:r>
            <a:r>
              <a:rPr lang="fi-FI" dirty="0" err="1"/>
              <a:t>Sosiaali</a:t>
            </a:r>
            <a:r>
              <a:rPr lang="fi-FI" dirty="0"/>
              <a:t>- ja terveydenhuollon kustannusvaikuttava ja tehokas ohjaus. </a:t>
            </a:r>
            <a:r>
              <a:rPr lang="fi-FI" dirty="0" err="1"/>
              <a:t>Sosiaali</a:t>
            </a:r>
            <a:r>
              <a:rPr lang="fi-FI" dirty="0"/>
              <a:t>- ja terveysministeriön raportteja ja muistioita 2016:5. Helsinki </a:t>
            </a:r>
            <a:r>
              <a:rPr lang="fi-FI" u="sng" dirty="0">
                <a:hlinkClick r:id="rId4"/>
              </a:rPr>
              <a:t>http://www.julkari.fi/bitstream/handle/10024/129810/RAP-2016-05-sos-tervhuollon-kustannusvaikuttava-ja-tehokas-ohjaus.pdf?sequence=3</a:t>
            </a:r>
            <a:endParaRPr lang="fi-FI" dirty="0"/>
          </a:p>
          <a:p>
            <a:pPr lvl="0"/>
            <a:r>
              <a:rPr lang="fi-FI" dirty="0" smtClean="0"/>
              <a:t>Julkaisu </a:t>
            </a:r>
            <a:r>
              <a:rPr lang="fi-FI" dirty="0"/>
              <a:t>(Blomgren, Sanna; Karjalainen, Jouko; Karjalainen, Pekka; Kivipelto, Minna; Saikkonen, Paula; </a:t>
            </a:r>
            <a:r>
              <a:rPr lang="fi-FI" dirty="0" err="1"/>
              <a:t>Saikku</a:t>
            </a:r>
            <a:r>
              <a:rPr lang="fi-FI" dirty="0"/>
              <a:t>, Peppi THL 2016)  Perustoimeentulotuki siirtyy Kelaan - miten asiakas saa sosiaalityön palvelut?  </a:t>
            </a:r>
            <a:r>
              <a:rPr lang="fi-FI" u="sng" dirty="0" smtClean="0">
                <a:hlinkClick r:id="rId5"/>
              </a:rPr>
              <a:t>https</a:t>
            </a:r>
            <a:r>
              <a:rPr lang="fi-FI" u="sng" dirty="0">
                <a:hlinkClick r:id="rId5"/>
              </a:rPr>
              <a:t>://www.thl.fi/fi/-/kuntien-huolehdittava-paljon-apua-tarvitsevien-palveluista-toimeentulotuen-kela-siirrossa</a:t>
            </a:r>
            <a:endParaRPr lang="fi-FI" dirty="0"/>
          </a:p>
          <a:p>
            <a:pPr lvl="0"/>
            <a:r>
              <a:rPr lang="fi-FI" dirty="0"/>
              <a:t>.</a:t>
            </a:r>
            <a:r>
              <a:rPr lang="fi-FI" dirty="0" err="1"/>
              <a:t>SONet</a:t>
            </a:r>
            <a:r>
              <a:rPr lang="fi-FI" dirty="0"/>
              <a:t> </a:t>
            </a:r>
            <a:r>
              <a:rPr lang="fi-FI" dirty="0" err="1"/>
              <a:t>BOTNIAan</a:t>
            </a:r>
            <a:r>
              <a:rPr lang="fi-FI" dirty="0"/>
              <a:t> tulossa </a:t>
            </a:r>
            <a:r>
              <a:rPr lang="fi-FI" dirty="0" err="1"/>
              <a:t>SeAMK</a:t>
            </a:r>
            <a:r>
              <a:rPr lang="fi-FI" dirty="0"/>
              <a:t> Oy:stä hallinnon harjoittelija Noora </a:t>
            </a:r>
            <a:r>
              <a:rPr lang="fi-FI" dirty="0" err="1"/>
              <a:t>Keskisipilä</a:t>
            </a:r>
            <a:r>
              <a:rPr lang="fi-FI" dirty="0"/>
              <a:t> 15.2.2016 alkaen (3kk). </a:t>
            </a:r>
          </a:p>
          <a:p>
            <a:pPr lvl="0"/>
            <a:r>
              <a:rPr lang="fi-FI" dirty="0"/>
              <a:t>Aikuissosiaalityön päivät Vaasa 2016 ks. alustukset ja työpajaesitykset </a:t>
            </a:r>
            <a:r>
              <a:rPr lang="fi-FI" u="sng" dirty="0">
                <a:hlinkClick r:id="rId2"/>
              </a:rPr>
              <a:t>http://sonetbotnia.fi/toiminta/valtakunnallisest_aikuissosiaalityonpaivat_27.1._28.1.2016_vaasassa.html</a:t>
            </a:r>
            <a:endParaRPr lang="fi-FI" dirty="0"/>
          </a:p>
          <a:p>
            <a:pPr lvl="0"/>
            <a:r>
              <a:rPr lang="fi-FI" dirty="0"/>
              <a:t>Sosiaalialan osaamiskeskusjohtajien kannanotto </a:t>
            </a:r>
            <a:r>
              <a:rPr lang="fi-FI" dirty="0" err="1"/>
              <a:t>sote</a:t>
            </a:r>
            <a:r>
              <a:rPr lang="fi-FI" dirty="0"/>
              <a:t>-alueiden kehittämisrakenteista </a:t>
            </a:r>
            <a:r>
              <a:rPr lang="fi-FI" u="sng" dirty="0">
                <a:hlinkClick r:id="rId3"/>
              </a:rPr>
              <a:t>http://www.socca.fi/uutiset/uutisia/kannanotto_tulevien_sote-alueiden_kehittamis-_ja_tutkimusrakenteista.7023.news</a:t>
            </a:r>
            <a:r>
              <a:rPr lang="fi-FI" dirty="0"/>
              <a:t> Ks. raportti Kauppila Tarja ja Tuulonen Anja (2016) </a:t>
            </a:r>
            <a:r>
              <a:rPr lang="fi-FI" dirty="0" err="1"/>
              <a:t>Sosiaali</a:t>
            </a:r>
            <a:r>
              <a:rPr lang="fi-FI" dirty="0"/>
              <a:t>- ja terveydenhuollon kustannusvaikuttava ja tehokas ohjaus. </a:t>
            </a:r>
            <a:r>
              <a:rPr lang="fi-FI" dirty="0" err="1"/>
              <a:t>Sosiaali</a:t>
            </a:r>
            <a:r>
              <a:rPr lang="fi-FI" dirty="0"/>
              <a:t>- ja terveysministeriön raportteja ja muistioita 2016:5. Helsinki </a:t>
            </a:r>
            <a:r>
              <a:rPr lang="fi-FI" u="sng" dirty="0">
                <a:hlinkClick r:id="rId4"/>
              </a:rPr>
              <a:t>http://www.julkari.fi/bitstream/handle/10024/129810/RAP-2016-05-sos-tervhuollon-kustannusvaikuttava-ja-tehokas-ohjaus.pdf?sequence=3</a:t>
            </a:r>
            <a:endParaRPr lang="fi-FI" dirty="0"/>
          </a:p>
          <a:p>
            <a:pPr lvl="0"/>
            <a:r>
              <a:rPr lang="fi-FI" dirty="0" smtClean="0"/>
              <a:t>Julkaisu </a:t>
            </a:r>
            <a:r>
              <a:rPr lang="fi-FI" dirty="0"/>
              <a:t>(Blomgren, Sanna; Karjalainen, Jouko; Karjalainen, Pekka; Kivipelto, Minna; Saikkonen, Paula; </a:t>
            </a:r>
            <a:r>
              <a:rPr lang="fi-FI" dirty="0" err="1"/>
              <a:t>Saikku</a:t>
            </a:r>
            <a:r>
              <a:rPr lang="fi-FI" dirty="0"/>
              <a:t>, Peppi THL 2016)  Perustoimeentulotuki siirtyy Kelaan - miten asiakas saa sosiaalityön palvelut?  </a:t>
            </a:r>
            <a:r>
              <a:rPr lang="fi-FI" u="sng" dirty="0" smtClean="0">
                <a:hlinkClick r:id="rId5"/>
              </a:rPr>
              <a:t>https</a:t>
            </a:r>
            <a:r>
              <a:rPr lang="fi-FI" u="sng" dirty="0">
                <a:hlinkClick r:id="rId5"/>
              </a:rPr>
              <a:t>://www.thl.fi/fi/-/kuntien-huolehdittava-paljon-apua-tarvitsevien-palveluista-toimeentulotuen-kela-siirrossa</a:t>
            </a:r>
            <a:endParaRPr lang="fi-FI" dirty="0"/>
          </a:p>
          <a:p>
            <a:pPr lvl="0"/>
            <a:r>
              <a:rPr lang="fi-FI" dirty="0" err="1" smtClean="0"/>
              <a:t>SONet</a:t>
            </a:r>
            <a:r>
              <a:rPr lang="fi-FI" dirty="0" smtClean="0"/>
              <a:t> </a:t>
            </a:r>
            <a:r>
              <a:rPr lang="fi-FI" dirty="0" err="1"/>
              <a:t>BOTNIAan</a:t>
            </a:r>
            <a:r>
              <a:rPr lang="fi-FI" dirty="0"/>
              <a:t> tulossa </a:t>
            </a:r>
            <a:r>
              <a:rPr lang="fi-FI" dirty="0" err="1"/>
              <a:t>SeAMK</a:t>
            </a:r>
            <a:r>
              <a:rPr lang="fi-FI" dirty="0"/>
              <a:t> Oy:stä hallinnon harjoittelija Noora </a:t>
            </a:r>
            <a:r>
              <a:rPr lang="fi-FI" dirty="0" err="1"/>
              <a:t>Keskisipilä</a:t>
            </a:r>
            <a:r>
              <a:rPr lang="fi-FI" dirty="0"/>
              <a:t> 15.2.2016 alkaen (3kk). 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231" y="6095643"/>
            <a:ext cx="2520280" cy="4325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155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8788"/>
          </a:xfrm>
        </p:spPr>
        <p:txBody>
          <a:bodyPr>
            <a:normAutofit fontScale="90000"/>
          </a:bodyPr>
          <a:lstStyle/>
          <a:p>
            <a:r>
              <a:rPr lang="fi-FI" sz="3100" b="1" dirty="0"/>
              <a:t>Tulevia tilaisuuksia:        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894522"/>
            <a:ext cx="10515600" cy="528244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fi-FI" dirty="0" err="1" smtClean="0"/>
              <a:t>EP.n</a:t>
            </a:r>
            <a:r>
              <a:rPr lang="fi-FI" dirty="0" smtClean="0"/>
              <a:t> </a:t>
            </a:r>
            <a:r>
              <a:rPr lang="fi-FI" dirty="0" err="1"/>
              <a:t>sosiaali</a:t>
            </a:r>
            <a:r>
              <a:rPr lang="fi-FI" dirty="0"/>
              <a:t>- ja perusturvajohdon sekä sosiaalihuollon lähijohdon työkokous erityisteemana Lapsi- ja perhepalvelujen kehittäminen 18.3.2016 Seinäjoki</a:t>
            </a:r>
          </a:p>
          <a:p>
            <a:pPr lvl="0"/>
            <a:r>
              <a:rPr lang="fi-FI" dirty="0" err="1"/>
              <a:t>SONet</a:t>
            </a:r>
            <a:r>
              <a:rPr lang="fi-FI" dirty="0"/>
              <a:t> </a:t>
            </a:r>
            <a:r>
              <a:rPr lang="fi-FI" dirty="0" err="1"/>
              <a:t>BOTNIAn</a:t>
            </a:r>
            <a:r>
              <a:rPr lang="fi-FI" dirty="0"/>
              <a:t> ylimaakunnallinen lastensuojelun kehittäjäverkosto, 18.3.2016 Seinäjoki</a:t>
            </a:r>
          </a:p>
          <a:p>
            <a:pPr lvl="0"/>
            <a:r>
              <a:rPr lang="fi-FI" dirty="0"/>
              <a:t>Sosiaalihuollon asiakasasiakirjalain koulutus, 7.4.2016 Seinäjoki (Kansa koulu -hanke ja </a:t>
            </a:r>
            <a:r>
              <a:rPr lang="fi-FI" dirty="0" err="1"/>
              <a:t>SONet</a:t>
            </a:r>
            <a:r>
              <a:rPr lang="fi-FI" dirty="0"/>
              <a:t> BOTNIA) </a:t>
            </a:r>
            <a:r>
              <a:rPr lang="fi-FI" u="sng" dirty="0">
                <a:hlinkClick r:id="rId2"/>
              </a:rPr>
              <a:t>http://www.sonetbotnia.fi/tiedostopankki/695/Kansa_koulu_Seinajoki_ohjelma.pdf</a:t>
            </a:r>
            <a:endParaRPr lang="fi-FI" dirty="0"/>
          </a:p>
          <a:p>
            <a:pPr lvl="0"/>
            <a:r>
              <a:rPr lang="fi-FI" dirty="0"/>
              <a:t>Palvelutarpeen arvioinnin koulutuksellinen työpaja, Härmän kuntokeskus 15.4.2016</a:t>
            </a:r>
          </a:p>
          <a:p>
            <a:pPr lvl="0"/>
            <a:r>
              <a:rPr lang="fi-FI" dirty="0" err="1"/>
              <a:t>Tervesos</a:t>
            </a:r>
            <a:r>
              <a:rPr lang="fi-FI" dirty="0"/>
              <a:t> -messut Seinäjoki, 18.–19.5.2016 (</a:t>
            </a:r>
            <a:r>
              <a:rPr lang="fi-FI" dirty="0" err="1"/>
              <a:t>SONet</a:t>
            </a:r>
            <a:r>
              <a:rPr lang="fi-FI" dirty="0"/>
              <a:t> BOTNIA, kunnat, </a:t>
            </a:r>
            <a:r>
              <a:rPr lang="fi-FI" dirty="0" err="1"/>
              <a:t>Aksilan</a:t>
            </a:r>
            <a:r>
              <a:rPr lang="fi-FI" dirty="0"/>
              <a:t> yhteistyö?)</a:t>
            </a:r>
          </a:p>
          <a:p>
            <a:pPr lvl="0"/>
            <a:r>
              <a:rPr lang="fi-FI" dirty="0"/>
              <a:t>Aikuissosiaalityön asiantuntijaryhmä 5/2016</a:t>
            </a:r>
          </a:p>
          <a:p>
            <a:pPr lvl="0"/>
            <a:r>
              <a:rPr lang="fi-FI" dirty="0"/>
              <a:t>Kuntien ja terveydenhuollon sosiaalityöntekijöiden työkokous 6/2016 (varalla 8/2016)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231" y="6095643"/>
            <a:ext cx="2520280" cy="4325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9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Kirjaamisvalmentajien valmennus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47637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i-FI" dirty="0" smtClean="0"/>
              <a:t>kohderyhmät </a:t>
            </a:r>
            <a:r>
              <a:rPr lang="fi-FI" dirty="0"/>
              <a:t>on vaiheistettu. 1. vaiheeseen kuuluvat yksityisen tahon toimijoista vain ne, jotka huolehtivat kokonaisvaltaisesti sosiaalihuollon palveluita kunnan ulkoistettua sosiaalipalvelut.</a:t>
            </a:r>
          </a:p>
          <a:p>
            <a:pPr lvl="0"/>
            <a:r>
              <a:rPr lang="fi-FI" dirty="0"/>
              <a:t>erityishuoltopiirit kuuluvat 2. vaiheen valmennukseen</a:t>
            </a:r>
          </a:p>
          <a:p>
            <a:pPr lvl="0"/>
            <a:r>
              <a:rPr lang="fi-FI" dirty="0"/>
              <a:t>oppilaitoksista </a:t>
            </a:r>
            <a:r>
              <a:rPr lang="fi-FI" dirty="0" err="1"/>
              <a:t>amk:t</a:t>
            </a:r>
            <a:r>
              <a:rPr lang="fi-FI" dirty="0"/>
              <a:t> ja ne sosiaalityön koulutusta antavat yliopistot, jotka ovat osoittaneet kiinnostusta Kansa –kouluhankkeen sisältöihin, voivat lähettää halutessaan 1-2 henkilöä kirjaamisvalmentaja –koulutukseen.</a:t>
            </a:r>
          </a:p>
          <a:p>
            <a:pPr lvl="0"/>
            <a:r>
              <a:rPr lang="fi-FI" dirty="0"/>
              <a:t>Kaikki ilmoittautumiset tiedotteessa olevan linkin kautta 1.4. mennessä. Sen jälkeen linkki sulkeutuu.</a:t>
            </a:r>
          </a:p>
          <a:p>
            <a:pPr lvl="0"/>
            <a:r>
              <a:rPr lang="fi-FI" dirty="0"/>
              <a:t>Aluekoordinaattoreilta tai yhteyshenkilöiltä voi kysyä lisätietoja. Kysymykset koottaan yhteen </a:t>
            </a:r>
            <a:r>
              <a:rPr lang="fi-FI" dirty="0" err="1"/>
              <a:t>Ukk-</a:t>
            </a:r>
            <a:r>
              <a:rPr lang="fi-FI" dirty="0"/>
              <a:t>(usein kysytyt kysymykset) –luetteloon ja käytetään hyödyksi hankkeen jatkotiedotuksessa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926" y="5960706"/>
            <a:ext cx="2520280" cy="4325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443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727"/>
          </a:xfrm>
        </p:spPr>
        <p:txBody>
          <a:bodyPr>
            <a:noAutofit/>
          </a:bodyPr>
          <a:lstStyle/>
          <a:p>
            <a:r>
              <a:rPr lang="fi-FI" sz="3600" b="1" dirty="0" smtClean="0"/>
              <a:t>Aluekoordinaattorin tehtävät Kansa koulu –hankkeessa:</a:t>
            </a:r>
            <a:br>
              <a:rPr lang="fi-FI" sz="3600" b="1" dirty="0" smtClean="0"/>
            </a:b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003852"/>
            <a:ext cx="10515600" cy="5173111"/>
          </a:xfrm>
        </p:spPr>
        <p:txBody>
          <a:bodyPr>
            <a:normAutofit/>
          </a:bodyPr>
          <a:lstStyle/>
          <a:p>
            <a:pPr lvl="0"/>
            <a:r>
              <a:rPr lang="fi-FI" dirty="0" smtClean="0"/>
              <a:t>tukee kuntia sosiaalihuollon asiakasasiakirjalain toimeenpanossa</a:t>
            </a:r>
          </a:p>
          <a:p>
            <a:pPr lvl="0"/>
            <a:r>
              <a:rPr lang="fi-FI" dirty="0" smtClean="0"/>
              <a:t>osallistuu sosiaalipalvelujen luokituksen käyttöönottoon pilottiorganisaatiossa</a:t>
            </a:r>
          </a:p>
          <a:p>
            <a:pPr lvl="0"/>
            <a:r>
              <a:rPr lang="fi-FI" dirty="0" smtClean="0"/>
              <a:t>osallistuu kirjaamisvalmentajien kouluttamiseen ja verkoston koordinointiin</a:t>
            </a:r>
          </a:p>
          <a:p>
            <a:pPr lvl="0"/>
            <a:r>
              <a:rPr lang="fi-FI" dirty="0" smtClean="0"/>
              <a:t>järjestää yhdessä kirjaamisvalmentajien kanssa valmennusta alan organisaatioissa toiminta-alueella</a:t>
            </a:r>
          </a:p>
          <a:p>
            <a:pPr lvl="0"/>
            <a:r>
              <a:rPr lang="fi-FI" dirty="0" smtClean="0"/>
              <a:t>osallistuu kirjaamisvalmennusmateriaalin päivittämiseen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745" y="5744449"/>
            <a:ext cx="2520280" cy="4325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805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0188"/>
          </a:xfrm>
        </p:spPr>
        <p:txBody>
          <a:bodyPr>
            <a:normAutofit/>
          </a:bodyPr>
          <a:lstStyle/>
          <a:p>
            <a:r>
              <a:rPr lang="fi-FI" sz="2000" b="1" dirty="0" smtClean="0"/>
              <a:t>Pro SOS –hankkeen fokuksen tarkentaminen 30.4.2016 mennessä:</a:t>
            </a:r>
            <a:endParaRPr lang="fi-FI" sz="2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i-FI" sz="3400" b="1" dirty="0" smtClean="0"/>
              <a:t>Fokusoinnin kulmakivet: </a:t>
            </a:r>
          </a:p>
          <a:p>
            <a:r>
              <a:rPr lang="fi-FI" sz="2900" dirty="0" smtClean="0"/>
              <a:t>kohderyhmänä </a:t>
            </a:r>
            <a:r>
              <a:rPr lang="fi-FI" sz="2900" b="1" dirty="0"/>
              <a:t>sosiaalityön asiakkaat ja erityisesti paljon tukea tarvitsevat ihmiset</a:t>
            </a:r>
          </a:p>
          <a:p>
            <a:r>
              <a:rPr lang="fi-FI" dirty="0" smtClean="0"/>
              <a:t>Sosiaalihuolto</a:t>
            </a:r>
            <a:r>
              <a:rPr lang="fi-FI" b="1" dirty="0" smtClean="0">
                <a:solidFill>
                  <a:srgbClr val="FF0000"/>
                </a:solidFill>
              </a:rPr>
              <a:t>lain toimeenpanon tuki laajasti ja palvelutarpeen arviointi (+ omatyöntekijätoiminta)</a:t>
            </a:r>
          </a:p>
          <a:p>
            <a:r>
              <a:rPr lang="fi-FI" dirty="0" smtClean="0"/>
              <a:t>Edelliseen asiakaslähtöisesti kytkeytyen </a:t>
            </a:r>
            <a:r>
              <a:rPr lang="fi-FI" b="1" dirty="0" smtClean="0">
                <a:solidFill>
                  <a:srgbClr val="FF0000"/>
                </a:solidFill>
              </a:rPr>
              <a:t>kunnallisen sosiaalityön uudet toimintamallit ja ohjaus (asiakaslähtöinen vaikuttava sosiaalityö sekä sosiaaliohjaus </a:t>
            </a:r>
            <a:r>
              <a:rPr lang="fi-FI" dirty="0" smtClean="0"/>
              <a:t>keskiössä). </a:t>
            </a:r>
          </a:p>
          <a:p>
            <a:r>
              <a:rPr lang="fi-FI" dirty="0" smtClean="0"/>
              <a:t>Toimeentulotuen </a:t>
            </a:r>
            <a:r>
              <a:rPr lang="fi-FI" b="1" dirty="0">
                <a:solidFill>
                  <a:srgbClr val="FF0000"/>
                </a:solidFill>
              </a:rPr>
              <a:t>Kela-siirron</a:t>
            </a:r>
            <a:r>
              <a:rPr lang="fi-FI" b="1" dirty="0"/>
              <a:t> mukainen </a:t>
            </a:r>
            <a:r>
              <a:rPr lang="fi-FI" b="1" dirty="0" smtClean="0"/>
              <a:t>kehittäminen, tiedontuotannon </a:t>
            </a:r>
            <a:r>
              <a:rPr lang="fi-FI" b="1" dirty="0"/>
              <a:t>uusien toimintatapojen </a:t>
            </a:r>
            <a:r>
              <a:rPr lang="fi-FI" dirty="0"/>
              <a:t>kehittäminen ja </a:t>
            </a:r>
            <a:r>
              <a:rPr lang="fi-FI" b="1" dirty="0"/>
              <a:t>vaikuttavuuden arviointi </a:t>
            </a:r>
            <a:r>
              <a:rPr lang="fi-FI" dirty="0"/>
              <a:t>ovat mukana </a:t>
            </a:r>
            <a:r>
              <a:rPr lang="fi-FI" b="1" dirty="0"/>
              <a:t>vain sitä kautta, miten ne nousevat esiin kunnallisen sosiaalityön arjen asiakasprosesseissa</a:t>
            </a:r>
            <a:r>
              <a:rPr lang="fi-FI" dirty="0"/>
              <a:t> esimerkiksi, miten toimeentulotuen Kela-siirron aiheuttama tyhjiö kunnallisessa sosiaalityössä ja ohjauksen ongelmat näkyvät arkisten asiakasprosessien tasolla. </a:t>
            </a:r>
            <a:endParaRPr lang="fi-FI" dirty="0" smtClean="0"/>
          </a:p>
          <a:p>
            <a:r>
              <a:rPr lang="fi-FI" b="1" dirty="0" err="1" smtClean="0"/>
              <a:t>Sote</a:t>
            </a:r>
            <a:r>
              <a:rPr lang="fi-FI" b="1" dirty="0" smtClean="0"/>
              <a:t>-integraation </a:t>
            </a:r>
            <a:r>
              <a:rPr lang="fi-FI" b="1" dirty="0"/>
              <a:t>ja maakunnallisten prosessien</a:t>
            </a:r>
            <a:r>
              <a:rPr lang="fi-FI" dirty="0"/>
              <a:t> suuntaista kehitystyötä </a:t>
            </a:r>
            <a:r>
              <a:rPr lang="fi-FI" dirty="0" smtClean="0"/>
              <a:t>pidetään </a:t>
            </a:r>
            <a:r>
              <a:rPr lang="fi-FI" dirty="0"/>
              <a:t>tarpeellisena.  </a:t>
            </a:r>
          </a:p>
          <a:p>
            <a:r>
              <a:rPr lang="fi-FI" dirty="0"/>
              <a:t>Olennaista on prosessien kehittäminen niin, että </a:t>
            </a:r>
            <a:r>
              <a:rPr lang="fi-FI" b="1" dirty="0">
                <a:solidFill>
                  <a:srgbClr val="FF0000"/>
                </a:solidFill>
              </a:rPr>
              <a:t>palvelutarpeen arviointiin valjastetaan sosiaalihuollon tuki, neuvonta ja ohjaus </a:t>
            </a:r>
            <a:r>
              <a:rPr lang="fi-FI" dirty="0"/>
              <a:t>siten, että ihmiset saavat sosiaalityöstä aidosti tukea toiminnalleen</a:t>
            </a:r>
            <a:r>
              <a:rPr lang="fi-FI" dirty="0" smtClean="0"/>
              <a:t>.</a:t>
            </a:r>
          </a:p>
          <a:p>
            <a:r>
              <a:rPr lang="fi-FI" b="1" dirty="0" smtClean="0"/>
              <a:t>Järjestöyhteistyö</a:t>
            </a:r>
            <a:r>
              <a:rPr lang="fi-FI" dirty="0" smtClean="0"/>
              <a:t>n </a:t>
            </a:r>
            <a:r>
              <a:rPr lang="fi-FI" dirty="0"/>
              <a:t>esiin nostamista myös toivottiin ja </a:t>
            </a:r>
            <a:r>
              <a:rPr lang="fi-FI" b="1" dirty="0"/>
              <a:t>julkisen sektorin välittäjärooli</a:t>
            </a:r>
            <a:r>
              <a:rPr lang="fi-FI" dirty="0"/>
              <a:t>a korostettiin niiden </a:t>
            </a:r>
            <a:r>
              <a:rPr lang="fi-FI" b="1" dirty="0"/>
              <a:t>järjestöjen tukena, jotka tuottavat tukea sosiaalihuollon asiakkaille.</a:t>
            </a:r>
            <a:r>
              <a:rPr lang="fi-FI" dirty="0"/>
              <a:t>   </a:t>
            </a:r>
          </a:p>
          <a:p>
            <a:r>
              <a:rPr lang="fi-FI" dirty="0" smtClean="0"/>
              <a:t>STM kehottanut</a:t>
            </a:r>
            <a:r>
              <a:rPr lang="fi-FI" b="1" dirty="0" smtClean="0"/>
              <a:t> </a:t>
            </a:r>
            <a:r>
              <a:rPr lang="fi-FI" b="1" dirty="0"/>
              <a:t>alueellisten rahojen hakemisesta</a:t>
            </a:r>
            <a:r>
              <a:rPr lang="fi-FI" dirty="0"/>
              <a:t> sisällöllisesti samalla hakemuksella niillä osaamiskeskusalueilla, joilla alueellisesti on ESR-rahoitusta runsaasti haettavissa ja nähtiin mahdolliseksi verkostoitua yhteistyöhön päähankkeen kanssa. </a:t>
            </a:r>
          </a:p>
          <a:p>
            <a:r>
              <a:rPr lang="fi-FI" dirty="0" err="1"/>
              <a:t>SONet</a:t>
            </a:r>
            <a:r>
              <a:rPr lang="fi-FI" dirty="0"/>
              <a:t> BOTNIA yhteistyössä </a:t>
            </a:r>
            <a:r>
              <a:rPr lang="fi-FI" dirty="0" err="1"/>
              <a:t>Pikassoksen</a:t>
            </a:r>
            <a:r>
              <a:rPr lang="fi-FI" dirty="0"/>
              <a:t> kanssa laatii kokonaisuutta jäsentävän raamin/pohjapaperin (tavoitteet, toimenpiteet, budjetti) 3.3 </a:t>
            </a:r>
            <a:r>
              <a:rPr lang="fi-FI" dirty="0" err="1"/>
              <a:t>oskejohtajakokoukseen</a:t>
            </a:r>
            <a:r>
              <a:rPr lang="fi-FI" dirty="0"/>
              <a:t>,  jossa käsittelemme kokonaisuutta ja saamaamme hankepalautetta yhdessä.  </a:t>
            </a:r>
          </a:p>
          <a:p>
            <a:r>
              <a:rPr lang="fi-FI" dirty="0"/>
              <a:t>Valmisteluvastuu toteutuu tässä vaiheessa </a:t>
            </a:r>
            <a:r>
              <a:rPr lang="fi-FI" dirty="0" err="1"/>
              <a:t>SONet</a:t>
            </a:r>
            <a:r>
              <a:rPr lang="fi-FI" dirty="0"/>
              <a:t> </a:t>
            </a:r>
            <a:r>
              <a:rPr lang="fi-FI" dirty="0" err="1"/>
              <a:t>BOTNIAn</a:t>
            </a:r>
            <a:r>
              <a:rPr lang="fi-FI" dirty="0"/>
              <a:t> ja </a:t>
            </a:r>
            <a:r>
              <a:rPr lang="fi-FI" dirty="0" err="1"/>
              <a:t>Pikassos</a:t>
            </a:r>
            <a:r>
              <a:rPr lang="fi-FI" dirty="0"/>
              <a:t> Oy:n yhteistyössä. Sosiaalialan osaamiskeskusjohtajat linjaavat kokonaisuutta kokouksessaan 3.3.2016. Tällä kertaa kokonaisuus rakentuu niin, että </a:t>
            </a:r>
            <a:r>
              <a:rPr lang="fi-FI" b="1" dirty="0"/>
              <a:t>kehittäminen on periaatteessa samaa kaikilla alueilla </a:t>
            </a:r>
            <a:r>
              <a:rPr lang="fi-FI" dirty="0"/>
              <a:t>(tosin eri sosiaalityön palvelutarpeen arvioinnin ym. prosessin vaiheita, toiminta- ja ohjausmalleja, menetelmiä jne. erilaisissa toimintaympäristöissä voi valikoitua kehittämisen kohteiksi).  </a:t>
            </a:r>
          </a:p>
          <a:p>
            <a:r>
              <a:rPr lang="fi-FI" dirty="0"/>
              <a:t>Tavoitteena on, että varsinainen </a:t>
            </a:r>
            <a:r>
              <a:rPr lang="fi-FI" dirty="0" smtClean="0"/>
              <a:t>hanke voi </a:t>
            </a:r>
            <a:r>
              <a:rPr lang="fi-FI" dirty="0"/>
              <a:t>käynnistyä </a:t>
            </a:r>
            <a:r>
              <a:rPr lang="fi-FI" b="1" dirty="0"/>
              <a:t>1.8.2016 ja kestää 31.12.2018 </a:t>
            </a:r>
            <a:r>
              <a:rPr lang="fi-FI" dirty="0"/>
              <a:t>asti</a:t>
            </a:r>
            <a:r>
              <a:rPr lang="fi-FI" dirty="0" smtClean="0"/>
              <a:t>. </a:t>
            </a:r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660" y="6261652"/>
            <a:ext cx="2520280" cy="407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795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9391" y="347870"/>
            <a:ext cx="12165496" cy="556591"/>
          </a:xfrm>
        </p:spPr>
        <p:txBody>
          <a:bodyPr>
            <a:normAutofit/>
          </a:bodyPr>
          <a:lstStyle/>
          <a:p>
            <a:r>
              <a:rPr lang="fi-FI" sz="2800" b="1" dirty="0" smtClean="0"/>
              <a:t>Hallituksen kärkihanke </a:t>
            </a:r>
            <a:r>
              <a:rPr lang="fi-FI" sz="2800" b="1" dirty="0" smtClean="0">
                <a:solidFill>
                  <a:srgbClr val="FF0000"/>
                </a:solidFill>
              </a:rPr>
              <a:t>lapsi- ja perhepalvelujen muutosohjelman </a:t>
            </a:r>
            <a:r>
              <a:rPr lang="fi-FI" sz="2800" b="1" dirty="0" smtClean="0"/>
              <a:t>toteuttamiseksi</a:t>
            </a:r>
            <a:endParaRPr lang="fi-FI" sz="28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9391" y="824948"/>
            <a:ext cx="11254409" cy="535201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/>
              <a:t>Lapsi- ja perhepalveluiden muutosohjelman tavoitteet ja toimenpiteet – miten teemme muutosta?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Muutoskokonaisuus </a:t>
            </a:r>
            <a:r>
              <a:rPr lang="fi-FI" dirty="0"/>
              <a:t>I: </a:t>
            </a:r>
            <a:r>
              <a:rPr lang="fi-FI" i="1" dirty="0"/>
              <a:t>Lapsen oikeuksia ja tietoperusteisuutta vahvistava toimintakulttuuri </a:t>
            </a:r>
          </a:p>
          <a:p>
            <a:pPr marL="0" indent="0">
              <a:buNone/>
            </a:pPr>
            <a:r>
              <a:rPr lang="fi-FI" dirty="0" smtClean="0"/>
              <a:t>Muutoskokonaisuus </a:t>
            </a:r>
            <a:r>
              <a:rPr lang="fi-FI" dirty="0"/>
              <a:t>II: </a:t>
            </a:r>
            <a:r>
              <a:rPr lang="fi-FI" i="1" dirty="0"/>
              <a:t>Lapsi- ja perhelähtöiset </a:t>
            </a:r>
            <a:r>
              <a:rPr lang="fi-FI" i="1" dirty="0" smtClean="0"/>
              <a:t>palvelut</a:t>
            </a:r>
          </a:p>
          <a:p>
            <a:pPr marL="0" indent="0">
              <a:buNone/>
            </a:pPr>
            <a:endParaRPr lang="fi-FI" i="1" dirty="0" smtClean="0"/>
          </a:p>
          <a:p>
            <a:r>
              <a:rPr lang="fi-FI" dirty="0"/>
              <a:t>Keväällä maakuntakierros ja tilannearviot</a:t>
            </a:r>
          </a:p>
          <a:p>
            <a:r>
              <a:rPr lang="fi-FI" dirty="0"/>
              <a:t>Syvennetään eri osa-alueiden suunnitelmia</a:t>
            </a:r>
          </a:p>
          <a:p>
            <a:r>
              <a:rPr lang="fi-FI" dirty="0"/>
              <a:t>Ostetaan ulkopuolelta tukea viestintään sekä eri ryhmien osallistamiseen</a:t>
            </a:r>
          </a:p>
          <a:p>
            <a:r>
              <a:rPr lang="fi-FI" dirty="0"/>
              <a:t>Alueellisten pilottien ja muutoksen tuen tarkempi valmistelu kevät 2016</a:t>
            </a:r>
          </a:p>
          <a:p>
            <a:r>
              <a:rPr lang="fi-FI" dirty="0"/>
              <a:t>Sopimukset kumppaneiden kanssa (THL, järjestöt)  valmistelu kevät 2016</a:t>
            </a:r>
          </a:p>
          <a:p>
            <a:r>
              <a:rPr lang="fi-FI" dirty="0"/>
              <a:t>Muutosagentti-valmistelu kevät 2016</a:t>
            </a:r>
          </a:p>
          <a:p>
            <a:r>
              <a:rPr lang="fi-FI" dirty="0"/>
              <a:t>Maakuntakohtainen muutoksen tuki – haku loppukevät 2016</a:t>
            </a:r>
          </a:p>
          <a:p>
            <a:r>
              <a:rPr lang="fi-FI" dirty="0"/>
              <a:t>Alueelliset pilotit ja muutosohjelmat käynnistyvät 2017-</a:t>
            </a:r>
          </a:p>
          <a:p>
            <a:r>
              <a:rPr lang="fi-FI" dirty="0"/>
              <a:t>Otetaan tulokset huomioon ja tehdään valtioneuvostotason linjaukset 2018-2019</a:t>
            </a:r>
          </a:p>
          <a:p>
            <a:r>
              <a:rPr lang="fi-FI" dirty="0"/>
              <a:t>Varmistetaan jatkuvuus 2019 jälkeen: parlamentaarinen valmistelu?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565" y="6271385"/>
            <a:ext cx="2520280" cy="407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803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KÄRKIHANKKEET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4400" dirty="0" smtClean="0"/>
              <a:t>Esittelyssä 19.2.2016 LAPE (Lapsi- ja perhepalveluiden muutosohjelma) </a:t>
            </a:r>
            <a:endParaRPr lang="fi-FI" sz="4400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565" y="6271385"/>
            <a:ext cx="2520280" cy="407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924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orakulmio 21"/>
          <p:cNvSpPr/>
          <p:nvPr/>
        </p:nvSpPr>
        <p:spPr>
          <a:xfrm>
            <a:off x="6145767" y="1734728"/>
            <a:ext cx="17281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100" b="1" dirty="0"/>
              <a:t>Kansallinen ohjaus, lainsäädäntö ja </a:t>
            </a:r>
            <a:r>
              <a:rPr lang="fi-FI" sz="1050" b="1" dirty="0"/>
              <a:t>johtami</a:t>
            </a:r>
            <a:r>
              <a:rPr lang="fi-FI" sz="1100" b="1" dirty="0"/>
              <a:t>nen </a:t>
            </a:r>
            <a:endParaRPr lang="fi-FI" sz="1200" b="1" dirty="0"/>
          </a:p>
        </p:txBody>
      </p:sp>
      <p:sp>
        <p:nvSpPr>
          <p:cNvPr id="11" name="Puzzle1"/>
          <p:cNvSpPr>
            <a:spLocks noEditPoints="1" noChangeArrowheads="1"/>
          </p:cNvSpPr>
          <p:nvPr/>
        </p:nvSpPr>
        <p:spPr bwMode="auto">
          <a:xfrm>
            <a:off x="6312025" y="1412776"/>
            <a:ext cx="3415513" cy="1780722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Puzzle2"/>
          <p:cNvSpPr>
            <a:spLocks noEditPoints="1" noChangeArrowheads="1"/>
          </p:cNvSpPr>
          <p:nvPr/>
        </p:nvSpPr>
        <p:spPr bwMode="auto">
          <a:xfrm>
            <a:off x="4439816" y="2492896"/>
            <a:ext cx="3253380" cy="2108156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FFFFCC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dirty="0"/>
              <a:t>: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23593" y="692696"/>
            <a:ext cx="4705817" cy="5844436"/>
            <a:chOff x="1356" y="556"/>
            <a:chExt cx="2480" cy="3823"/>
          </a:xfrm>
        </p:grpSpPr>
        <p:sp>
          <p:nvSpPr>
            <p:cNvPr id="15" name="Puzzle3"/>
            <p:cNvSpPr>
              <a:spLocks noEditPoints="1" noChangeArrowheads="1"/>
            </p:cNvSpPr>
            <p:nvPr/>
          </p:nvSpPr>
          <p:spPr bwMode="auto">
            <a:xfrm>
              <a:off x="2722" y="556"/>
              <a:ext cx="1114" cy="1608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Puzzle1"/>
            <p:cNvSpPr>
              <a:spLocks noEditPoints="1" noChangeArrowheads="1"/>
            </p:cNvSpPr>
            <p:nvPr/>
          </p:nvSpPr>
          <p:spPr bwMode="auto">
            <a:xfrm>
              <a:off x="1356" y="1032"/>
              <a:ext cx="1800" cy="1132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Puzzle4"/>
            <p:cNvSpPr>
              <a:spLocks noEditPoints="1" noChangeArrowheads="1"/>
            </p:cNvSpPr>
            <p:nvPr/>
          </p:nvSpPr>
          <p:spPr bwMode="auto">
            <a:xfrm>
              <a:off x="2718" y="2616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i-FI" sz="1600" b="1" dirty="0"/>
                <a:t>Kumppanuudet ja verkostot</a:t>
              </a:r>
            </a:p>
            <a:p>
              <a:pPr algn="ctr"/>
              <a:endParaRPr lang="fi-FI" sz="1100" b="1" dirty="0"/>
            </a:p>
            <a:p>
              <a:pPr algn="ctr"/>
              <a:endParaRPr lang="fi-FI" sz="1100" b="1" dirty="0"/>
            </a:p>
            <a:p>
              <a:pPr algn="ctr"/>
              <a:endParaRPr lang="fi-FI" sz="1100" b="1" dirty="0"/>
            </a:p>
            <a:p>
              <a:pPr algn="ctr"/>
              <a:endParaRPr lang="fi-FI" sz="700" b="1" dirty="0"/>
            </a:p>
          </p:txBody>
        </p:sp>
      </p:grpSp>
      <p:sp>
        <p:nvSpPr>
          <p:cNvPr id="20" name="Suorakulmio 19"/>
          <p:cNvSpPr/>
          <p:nvPr/>
        </p:nvSpPr>
        <p:spPr>
          <a:xfrm>
            <a:off x="2495601" y="2060849"/>
            <a:ext cx="28119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400" b="1" dirty="0" err="1"/>
              <a:t>Digitalisaation</a:t>
            </a:r>
            <a:r>
              <a:rPr lang="fi-FI" sz="1400" b="1" dirty="0"/>
              <a:t> mahdollisuudet</a:t>
            </a:r>
          </a:p>
        </p:txBody>
      </p:sp>
      <p:sp>
        <p:nvSpPr>
          <p:cNvPr id="21" name="Suorakulmio 20"/>
          <p:cNvSpPr/>
          <p:nvPr/>
        </p:nvSpPr>
        <p:spPr>
          <a:xfrm>
            <a:off x="6528048" y="2068891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/>
              <a:t>Hankkeista pysyvään muutokseen</a:t>
            </a:r>
          </a:p>
        </p:txBody>
      </p:sp>
      <p:sp>
        <p:nvSpPr>
          <p:cNvPr id="23" name="Suorakulmio 22"/>
          <p:cNvSpPr/>
          <p:nvPr/>
        </p:nvSpPr>
        <p:spPr>
          <a:xfrm>
            <a:off x="5209663" y="3099880"/>
            <a:ext cx="18722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600" b="1" dirty="0"/>
              <a:t>Lasten, nuorten ja vanhempien osallistuminen </a:t>
            </a:r>
          </a:p>
        </p:txBody>
      </p:sp>
      <p:sp>
        <p:nvSpPr>
          <p:cNvPr id="24" name="Suorakulmio 23"/>
          <p:cNvSpPr/>
          <p:nvPr/>
        </p:nvSpPr>
        <p:spPr>
          <a:xfrm>
            <a:off x="4944884" y="4471032"/>
            <a:ext cx="2160239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i-FI" sz="1100" b="1" dirty="0"/>
          </a:p>
          <a:p>
            <a:pPr algn="ctr"/>
            <a:endParaRPr lang="fi-FI" sz="1100" b="1" dirty="0"/>
          </a:p>
          <a:p>
            <a:pPr algn="ctr"/>
            <a:endParaRPr lang="fi-FI" sz="1100" b="1" dirty="0"/>
          </a:p>
          <a:p>
            <a:pPr algn="ctr"/>
            <a:endParaRPr lang="fi-FI" sz="800" b="1" dirty="0"/>
          </a:p>
        </p:txBody>
      </p:sp>
      <p:sp>
        <p:nvSpPr>
          <p:cNvPr id="25" name="Tekstikehys 24"/>
          <p:cNvSpPr txBox="1"/>
          <p:nvPr/>
        </p:nvSpPr>
        <p:spPr>
          <a:xfrm>
            <a:off x="2063553" y="188641"/>
            <a:ext cx="5582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i="1" dirty="0"/>
              <a:t>Lapsi- ja perhepalveluiden muutosohjelma  2016-2019 </a:t>
            </a:r>
          </a:p>
          <a:p>
            <a:endParaRPr lang="fi-FI" sz="1600" b="1" i="1" dirty="0"/>
          </a:p>
          <a:p>
            <a:r>
              <a:rPr lang="fi-FI" sz="1600" b="1" i="1" dirty="0"/>
              <a:t>MUUTOKSEN LÄHTÖKOHTIA</a:t>
            </a:r>
          </a:p>
        </p:txBody>
      </p:sp>
      <p:sp>
        <p:nvSpPr>
          <p:cNvPr id="26" name="Suorakulmio 25"/>
          <p:cNvSpPr/>
          <p:nvPr/>
        </p:nvSpPr>
        <p:spPr>
          <a:xfrm>
            <a:off x="5303912" y="1412776"/>
            <a:ext cx="15121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b="1" dirty="0" err="1"/>
              <a:t>Kunta-itsehallintoalue</a:t>
            </a:r>
            <a:endParaRPr lang="fi-FI" b="1" dirty="0"/>
          </a:p>
        </p:txBody>
      </p:sp>
      <p:sp>
        <p:nvSpPr>
          <p:cNvPr id="27" name="Puzzle4"/>
          <p:cNvSpPr>
            <a:spLocks noEditPoints="1" noChangeArrowheads="1"/>
          </p:cNvSpPr>
          <p:nvPr/>
        </p:nvSpPr>
        <p:spPr bwMode="auto">
          <a:xfrm>
            <a:off x="6975359" y="2454807"/>
            <a:ext cx="2034128" cy="2695198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sz="1400" dirty="0"/>
          </a:p>
        </p:txBody>
      </p:sp>
      <p:sp>
        <p:nvSpPr>
          <p:cNvPr id="16" name="Suorakulmio 15"/>
          <p:cNvSpPr/>
          <p:nvPr/>
        </p:nvSpPr>
        <p:spPr>
          <a:xfrm>
            <a:off x="6865847" y="3176049"/>
            <a:ext cx="22322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600" b="1" dirty="0"/>
              <a:t>Yksi asiakas-</a:t>
            </a:r>
          </a:p>
          <a:p>
            <a:pPr algn="ctr"/>
            <a:r>
              <a:rPr lang="fi-FI" sz="1600" b="1" dirty="0"/>
              <a:t>Yksi tieto-</a:t>
            </a:r>
          </a:p>
          <a:p>
            <a:pPr algn="ctr"/>
            <a:endParaRPr lang="fi-FI" sz="1600" b="1" dirty="0"/>
          </a:p>
          <a:p>
            <a:pPr algn="ctr"/>
            <a:endParaRPr lang="fi-FI" sz="1600" b="1" dirty="0"/>
          </a:p>
          <a:p>
            <a:pPr algn="ctr"/>
            <a:r>
              <a:rPr lang="fi-FI" sz="1600" b="1" dirty="0"/>
              <a:t>Yksi suunnitelm</a:t>
            </a:r>
            <a:r>
              <a:rPr lang="fi-FI" sz="1400" b="1" dirty="0"/>
              <a:t>a</a:t>
            </a:r>
          </a:p>
        </p:txBody>
      </p:sp>
      <p:sp>
        <p:nvSpPr>
          <p:cNvPr id="19" name="Puzzle4"/>
          <p:cNvSpPr>
            <a:spLocks noEditPoints="1" noChangeArrowheads="1"/>
          </p:cNvSpPr>
          <p:nvPr/>
        </p:nvSpPr>
        <p:spPr bwMode="auto">
          <a:xfrm>
            <a:off x="3071665" y="2420889"/>
            <a:ext cx="2092521" cy="2657109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sz="1600" b="1" dirty="0" err="1"/>
              <a:t>Monitoimijainen</a:t>
            </a:r>
            <a:endParaRPr lang="fi-FI" sz="1600" b="1" dirty="0"/>
          </a:p>
          <a:p>
            <a:endParaRPr lang="fi-FI" sz="1400" b="1" dirty="0"/>
          </a:p>
          <a:p>
            <a:endParaRPr lang="fi-FI" sz="1400" b="1" dirty="0"/>
          </a:p>
          <a:p>
            <a:endParaRPr lang="fi-FI" sz="1400" b="1" dirty="0"/>
          </a:p>
          <a:p>
            <a:r>
              <a:rPr lang="fi-FI" sz="1600" b="1" dirty="0" err="1"/>
              <a:t>Palvelueko</a:t>
            </a:r>
            <a:endParaRPr lang="fi-FI" sz="1600" b="1" dirty="0"/>
          </a:p>
          <a:p>
            <a:r>
              <a:rPr lang="fi-FI" sz="1600" b="1" dirty="0"/>
              <a:t>systeemi</a:t>
            </a:r>
          </a:p>
        </p:txBody>
      </p:sp>
      <p:sp>
        <p:nvSpPr>
          <p:cNvPr id="36" name="Puzzle1"/>
          <p:cNvSpPr>
            <a:spLocks noEditPoints="1" noChangeArrowheads="1"/>
          </p:cNvSpPr>
          <p:nvPr/>
        </p:nvSpPr>
        <p:spPr bwMode="auto">
          <a:xfrm>
            <a:off x="6240017" y="4437112"/>
            <a:ext cx="3415513" cy="1780722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b="1" dirty="0"/>
              <a:t>0-6</a:t>
            </a:r>
          </a:p>
          <a:p>
            <a:r>
              <a:rPr lang="fi-FI" b="1" dirty="0"/>
              <a:t>7-15</a:t>
            </a:r>
          </a:p>
          <a:p>
            <a:r>
              <a:rPr lang="fi-FI" b="1" dirty="0"/>
              <a:t>Yli 16 v</a:t>
            </a:r>
          </a:p>
        </p:txBody>
      </p:sp>
      <p:sp>
        <p:nvSpPr>
          <p:cNvPr id="37" name="Puzzle1"/>
          <p:cNvSpPr>
            <a:spLocks noEditPoints="1" noChangeArrowheads="1"/>
          </p:cNvSpPr>
          <p:nvPr/>
        </p:nvSpPr>
        <p:spPr bwMode="auto">
          <a:xfrm>
            <a:off x="2423593" y="4437112"/>
            <a:ext cx="3343505" cy="1780722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  <a:p>
            <a:endParaRPr lang="fi-FI" b="1" dirty="0"/>
          </a:p>
          <a:p>
            <a:r>
              <a:rPr lang="fi-FI" sz="1600" b="1" dirty="0"/>
              <a:t>Tietoperustaisuus</a:t>
            </a:r>
          </a:p>
        </p:txBody>
      </p:sp>
    </p:spTree>
    <p:extLst>
      <p:ext uri="{BB962C8B-B14F-4D97-AF65-F5344CB8AC3E}">
        <p14:creationId xmlns:p14="http://schemas.microsoft.com/office/powerpoint/2010/main" val="495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Lapsi –ja perhepalvelujen muutosohjelma-lastensuojelu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Palveluiden ongelmia kartoitettu useissa selvityksissä ja hankkeissa… lasten, nuorten ja perheiden palveluiden hajanaisuus heikentää niiden vaikuttavuutta, lisää erityispalvelujen käyttöä eikä tarjoa lapsille ja perheille heidän tarvitsemaansa tukea ajoissa</a:t>
            </a:r>
          </a:p>
          <a:p>
            <a:r>
              <a:rPr lang="fi-FI" dirty="0" smtClean="0"/>
              <a:t>Tiedon kulun puutteet ammattilaisten välillä</a:t>
            </a:r>
          </a:p>
          <a:p>
            <a:r>
              <a:rPr lang="fi-FI" dirty="0" smtClean="0"/>
              <a:t>Puutteita lapsen ja nuoren  mielipiteen selvittämisessä, kuulemisessa ja kohtaamisessa</a:t>
            </a:r>
          </a:p>
          <a:p>
            <a:r>
              <a:rPr lang="fi-FI" dirty="0" smtClean="0"/>
              <a:t>Suurimmat ongelmat tilanteissa, jossa lapsi, </a:t>
            </a:r>
            <a:r>
              <a:rPr lang="fi-FI" dirty="0" err="1" smtClean="0"/>
              <a:t>nuoru</a:t>
            </a:r>
            <a:r>
              <a:rPr lang="fi-FI" dirty="0" smtClean="0"/>
              <a:t> tai perhe tarvitsee useita eri palveluita</a:t>
            </a:r>
          </a:p>
          <a:p>
            <a:r>
              <a:rPr lang="fi-FI" dirty="0" smtClean="0"/>
              <a:t>Huostaanottojen taustalla paitsi lasten, nuorten ja perheiden vaikeita tilanteita, myös palvelujärjestelmän kyvyttömyyttä auttaa (THL/</a:t>
            </a:r>
            <a:r>
              <a:rPr lang="fi-FI" dirty="0" err="1" smtClean="0"/>
              <a:t>HuosTa</a:t>
            </a:r>
            <a:r>
              <a:rPr lang="fi-FI" dirty="0" smtClean="0"/>
              <a:t>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171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1854</Words>
  <Application>Microsoft Office PowerPoint</Application>
  <PresentationFormat>Laajakuva</PresentationFormat>
  <Paragraphs>321</Paragraphs>
  <Slides>21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PT SANS</vt:lpstr>
      <vt:lpstr>Symbol</vt:lpstr>
      <vt:lpstr>Times New Roman</vt:lpstr>
      <vt:lpstr>Office-teema</vt:lpstr>
      <vt:lpstr>Etelä-Pohjanmaan alueellinen ohjausryhmä </vt:lpstr>
      <vt:lpstr>HANKEKATSAUS: Kansa koulu –hanke </vt:lpstr>
      <vt:lpstr>Kirjaamisvalmentajien valmennus</vt:lpstr>
      <vt:lpstr>Aluekoordinaattorin tehtävät Kansa koulu –hankkeessa: </vt:lpstr>
      <vt:lpstr>Pro SOS –hankkeen fokuksen tarkentaminen 30.4.2016 mennessä:</vt:lpstr>
      <vt:lpstr>Hallituksen kärkihanke lapsi- ja perhepalvelujen muutosohjelman toteuttamiseksi</vt:lpstr>
      <vt:lpstr>KÄRKIHANKKEET</vt:lpstr>
      <vt:lpstr>PowerPoint-esitys</vt:lpstr>
      <vt:lpstr>Lapsi –ja perhepalvelujen muutosohjelma-lastensuojelu</vt:lpstr>
      <vt:lpstr>PowerPoint-esitys</vt:lpstr>
      <vt:lpstr>PowerPoint-esitys</vt:lpstr>
      <vt:lpstr>PowerPoint-esitys</vt:lpstr>
      <vt:lpstr>Ajankohtaista  -tutkimusperustaisen kehittämisen toimintamalli lastensuojeluun 2016-2018 THL:n, sosiaalialan osaamiskeskusten ja laajan toimijaverkoston yhteistyönä:</vt:lpstr>
      <vt:lpstr>Ehdotus mallinnettavista yhteistyötä edellyttävistä menettelytavoista (THL + työryhmä):</vt:lpstr>
      <vt:lpstr>PowerPoint-esitys</vt:lpstr>
      <vt:lpstr>PowerPoint-esitys</vt:lpstr>
      <vt:lpstr>PowerPoint-esitys</vt:lpstr>
      <vt:lpstr>LASTENSUOJELUN EDUNVALVONTA </vt:lpstr>
      <vt:lpstr>Lastensuojelun edunvalvonnan kehittäminen oskeyhteistyöverkostossa – esimerkki koulutusiltapäivän rakenteeksi EP:lle syksyllä 2016?:  </vt:lpstr>
      <vt:lpstr>Tiedotettavat asiat:</vt:lpstr>
      <vt:lpstr>Tulevia tilaisuuksia:         </vt:lpstr>
    </vt:vector>
  </TitlesOfParts>
  <Company>Seinäjoen koulutuskuntayhtymä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Hankekatsaus</dc:title>
  <dc:creator>Saarijärvi, Anne</dc:creator>
  <cp:lastModifiedBy>Saarijärvi, Anne</cp:lastModifiedBy>
  <cp:revision>26</cp:revision>
  <cp:lastPrinted>2016-02-19T05:44:59Z</cp:lastPrinted>
  <dcterms:created xsi:type="dcterms:W3CDTF">2016-02-11T05:32:31Z</dcterms:created>
  <dcterms:modified xsi:type="dcterms:W3CDTF">2016-04-12T07:09:16Z</dcterms:modified>
</cp:coreProperties>
</file>