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32"/>
  </p:notesMasterIdLst>
  <p:sldIdLst>
    <p:sldId id="269" r:id="rId4"/>
    <p:sldId id="271" r:id="rId5"/>
    <p:sldId id="274" r:id="rId6"/>
    <p:sldId id="275" r:id="rId7"/>
    <p:sldId id="276" r:id="rId8"/>
    <p:sldId id="306" r:id="rId9"/>
    <p:sldId id="307" r:id="rId10"/>
    <p:sldId id="308" r:id="rId11"/>
    <p:sldId id="277" r:id="rId12"/>
    <p:sldId id="278" r:id="rId13"/>
    <p:sldId id="279" r:id="rId14"/>
    <p:sldId id="280" r:id="rId15"/>
    <p:sldId id="281" r:id="rId16"/>
    <p:sldId id="282" r:id="rId17"/>
    <p:sldId id="287" r:id="rId18"/>
    <p:sldId id="316" r:id="rId19"/>
    <p:sldId id="286" r:id="rId20"/>
    <p:sldId id="288" r:id="rId21"/>
    <p:sldId id="311" r:id="rId22"/>
    <p:sldId id="309" r:id="rId23"/>
    <p:sldId id="297" r:id="rId24"/>
    <p:sldId id="313" r:id="rId25"/>
    <p:sldId id="314" r:id="rId26"/>
    <p:sldId id="318" r:id="rId27"/>
    <p:sldId id="321" r:id="rId28"/>
    <p:sldId id="322" r:id="rId29"/>
    <p:sldId id="319" r:id="rId30"/>
    <p:sldId id="320" r:id="rId31"/>
  </p:sldIdLst>
  <p:sldSz cx="9144000" cy="6858000" type="screen4x3"/>
  <p:notesSz cx="6789738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12858A"/>
    <a:srgbClr val="84B817"/>
    <a:srgbClr val="E97F02"/>
    <a:srgbClr val="BD1550"/>
    <a:srgbClr val="8A9B0F"/>
    <a:srgbClr val="490A3D"/>
    <a:srgbClr val="A51A44"/>
    <a:srgbClr val="ABBD29"/>
    <a:srgbClr val="C8D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>
      <p:cViewPr varScale="1">
        <p:scale>
          <a:sx n="42" d="100"/>
          <a:sy n="42" d="100"/>
        </p:scale>
        <p:origin x="61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-4424" y="-112"/>
      </p:cViewPr>
      <p:guideLst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A65220-514D-4443-9C82-0D366192B2C1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AC04FE29-64EE-4E83-BDFD-D4E84AC5D628}">
      <dgm:prSet phldrT="[Teksti]"/>
      <dgm:spPr/>
      <dgm:t>
        <a:bodyPr/>
        <a:lstStyle/>
        <a:p>
          <a:r>
            <a:rPr lang="fi-FI" dirty="0" smtClean="0">
              <a:solidFill>
                <a:schemeClr val="tx1"/>
              </a:solidFill>
            </a:rPr>
            <a:t>PDSA</a:t>
          </a:r>
          <a:endParaRPr lang="fi-FI" dirty="0">
            <a:solidFill>
              <a:schemeClr val="tx1"/>
            </a:solidFill>
          </a:endParaRPr>
        </a:p>
      </dgm:t>
    </dgm:pt>
    <dgm:pt modelId="{98A74F64-7F3D-49C5-B88E-28AAF890DEB4}" type="parTrans" cxnId="{9AAAEE19-170B-4C8F-962B-112969467F76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12159FF1-4DDB-438E-B96A-758D051E10CB}" type="sibTrans" cxnId="{9AAAEE19-170B-4C8F-962B-112969467F76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FF533211-AC10-4B83-87D5-6FFBDBC9D1D6}">
      <dgm:prSet phldrT="[Teksti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i-FI" sz="2300" dirty="0" smtClean="0">
            <a:solidFill>
              <a:schemeClr val="tx1"/>
            </a:solidFill>
          </a:endParaRPr>
        </a:p>
        <a:p>
          <a:endParaRPr lang="fi-FI" sz="2300" dirty="0" smtClean="0">
            <a:solidFill>
              <a:schemeClr val="tx1"/>
            </a:solidFill>
          </a:endParaRPr>
        </a:p>
        <a:p>
          <a:endParaRPr lang="fi-FI" sz="2400" b="1" dirty="0" smtClean="0">
            <a:solidFill>
              <a:schemeClr val="tx1"/>
            </a:solidFill>
          </a:endParaRPr>
        </a:p>
        <a:p>
          <a:r>
            <a:rPr lang="fi-FI" sz="2400" b="1" dirty="0" smtClean="0">
              <a:solidFill>
                <a:schemeClr val="tx1"/>
              </a:solidFill>
            </a:rPr>
            <a:t>4.Act</a:t>
          </a:r>
          <a:endParaRPr lang="fi-FI" sz="2400" b="1" dirty="0">
            <a:solidFill>
              <a:schemeClr val="tx1"/>
            </a:solidFill>
          </a:endParaRPr>
        </a:p>
      </dgm:t>
    </dgm:pt>
    <dgm:pt modelId="{FDD19BA4-4450-4AF1-A378-B003BEC66D9E}" type="parTrans" cxnId="{2378C267-3C81-44AA-8253-7F2D678517A5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456BDA17-2984-4EB0-ABCA-D15D59548D2B}" type="sibTrans" cxnId="{2378C267-3C81-44AA-8253-7F2D678517A5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DB2B0606-9D52-417F-BE79-9962143A907E}">
      <dgm:prSet phldrT="[Teksti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i-FI" sz="1400" dirty="0" smtClean="0">
            <a:solidFill>
              <a:schemeClr val="tx1"/>
            </a:solidFill>
          </a:endParaRPr>
        </a:p>
        <a:p>
          <a:endParaRPr lang="fi-FI" sz="2400" b="1" dirty="0" smtClean="0">
            <a:solidFill>
              <a:schemeClr val="tx1"/>
            </a:solidFill>
          </a:endParaRPr>
        </a:p>
        <a:p>
          <a:endParaRPr lang="fi-FI" sz="2400" b="1" dirty="0" smtClean="0">
            <a:solidFill>
              <a:schemeClr val="tx1"/>
            </a:solidFill>
          </a:endParaRPr>
        </a:p>
        <a:p>
          <a:endParaRPr lang="fi-FI" sz="2400" b="1" dirty="0" smtClean="0">
            <a:solidFill>
              <a:schemeClr val="tx1"/>
            </a:solidFill>
          </a:endParaRPr>
        </a:p>
        <a:p>
          <a:r>
            <a:rPr lang="fi-FI" sz="2400" b="1" smtClean="0">
              <a:solidFill>
                <a:schemeClr val="tx1"/>
              </a:solidFill>
            </a:rPr>
            <a:t>1.Plan</a:t>
          </a:r>
          <a:endParaRPr lang="fi-FI" sz="2400" b="1" dirty="0">
            <a:solidFill>
              <a:schemeClr val="tx1"/>
            </a:solidFill>
          </a:endParaRPr>
        </a:p>
      </dgm:t>
    </dgm:pt>
    <dgm:pt modelId="{77573D43-036D-416A-8020-B6AFC9C3E108}" type="parTrans" cxnId="{77E80361-83B4-4682-8956-9ED564DEE86C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F7A76ED6-1F60-483B-981B-B4D737F01266}" type="sibTrans" cxnId="{77E80361-83B4-4682-8956-9ED564DEE86C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19F9FEB4-6921-4C28-A9BC-74F3FD0D0CEA}">
      <dgm:prSet phldrT="[Teksti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i-FI" sz="2300" dirty="0" smtClean="0">
            <a:solidFill>
              <a:schemeClr val="tx1"/>
            </a:solidFill>
          </a:endParaRPr>
        </a:p>
        <a:p>
          <a:endParaRPr lang="fi-FI" sz="2400" b="1" dirty="0" smtClean="0">
            <a:solidFill>
              <a:schemeClr val="tx1"/>
            </a:solidFill>
          </a:endParaRPr>
        </a:p>
        <a:p>
          <a:r>
            <a:rPr lang="fi-FI" sz="2400" b="1" dirty="0" smtClean="0">
              <a:solidFill>
                <a:schemeClr val="tx1"/>
              </a:solidFill>
            </a:rPr>
            <a:t>     2.Do</a:t>
          </a:r>
          <a:endParaRPr lang="fi-FI" sz="2400" b="1" dirty="0">
            <a:solidFill>
              <a:schemeClr val="tx1"/>
            </a:solidFill>
          </a:endParaRPr>
        </a:p>
      </dgm:t>
    </dgm:pt>
    <dgm:pt modelId="{C0506F9B-2A2B-402F-9D6F-BAFD297D8DEC}" type="parTrans" cxnId="{B90F9FD0-8811-4C7B-BEEC-CCB707461B3A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25888327-EECF-47D4-A28F-F2FAD99A7440}" type="sibTrans" cxnId="{B90F9FD0-8811-4C7B-BEEC-CCB707461B3A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7BBF2A3A-7024-4EAC-9BA8-2BC4BED1D2B2}">
      <dgm:prSet phldrT="[Teksti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fi-FI" sz="2300" dirty="0" smtClean="0">
            <a:solidFill>
              <a:schemeClr val="tx1"/>
            </a:solidFill>
          </a:endParaRPr>
        </a:p>
        <a:p>
          <a:endParaRPr lang="fi-FI" sz="2300" dirty="0" smtClean="0">
            <a:solidFill>
              <a:schemeClr val="tx1"/>
            </a:solidFill>
          </a:endParaRPr>
        </a:p>
        <a:p>
          <a:endParaRPr lang="fi-FI" sz="2400" b="1" dirty="0" smtClean="0">
            <a:solidFill>
              <a:schemeClr val="tx1"/>
            </a:solidFill>
          </a:endParaRPr>
        </a:p>
        <a:p>
          <a:r>
            <a:rPr lang="fi-FI" sz="2400" b="1" dirty="0" smtClean="0">
              <a:solidFill>
                <a:schemeClr val="tx1"/>
              </a:solidFill>
            </a:rPr>
            <a:t>3.Study</a:t>
          </a:r>
          <a:endParaRPr lang="fi-FI" sz="2400" b="1" dirty="0">
            <a:solidFill>
              <a:schemeClr val="tx1"/>
            </a:solidFill>
          </a:endParaRPr>
        </a:p>
      </dgm:t>
    </dgm:pt>
    <dgm:pt modelId="{290EA1B9-011A-4945-AFEE-CB520E8E906E}" type="sibTrans" cxnId="{4BE840D1-044A-487C-A7E2-93FD8107AA9A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8C7999A3-96A6-4EFA-B73C-70B36764C406}" type="parTrans" cxnId="{4BE840D1-044A-487C-A7E2-93FD8107AA9A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9E7FE54F-3BBD-4E59-93C4-DDFCAAC17D38}" type="pres">
      <dgm:prSet presAssocID="{2CA65220-514D-4443-9C82-0D366192B2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5EA12FE7-BCA1-4F0E-AAA5-4B49EE4AF3CE}" type="pres">
      <dgm:prSet presAssocID="{AC04FE29-64EE-4E83-BDFD-D4E84AC5D628}" presName="centerShape" presStyleLbl="node0" presStyleIdx="0" presStyleCnt="1" custScaleY="38891"/>
      <dgm:spPr/>
      <dgm:t>
        <a:bodyPr/>
        <a:lstStyle/>
        <a:p>
          <a:endParaRPr lang="fi-FI"/>
        </a:p>
      </dgm:t>
    </dgm:pt>
    <dgm:pt modelId="{15E3BD86-D644-4FF4-9192-5F0953CC5D22}" type="pres">
      <dgm:prSet presAssocID="{FF533211-AC10-4B83-87D5-6FFBDBC9D1D6}" presName="node" presStyleLbl="node1" presStyleIdx="0" presStyleCnt="4" custScaleX="171779" custScaleY="160790" custRadScaleRad="82524" custRadScaleInc="600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2903CBC-8B27-4EFA-97B0-2A00D79B9293}" type="pres">
      <dgm:prSet presAssocID="{FF533211-AC10-4B83-87D5-6FFBDBC9D1D6}" presName="dummy" presStyleCnt="0"/>
      <dgm:spPr/>
    </dgm:pt>
    <dgm:pt modelId="{DD5B55C3-464A-49AB-9E4A-9B11F3C0532A}" type="pres">
      <dgm:prSet presAssocID="{456BDA17-2984-4EB0-ABCA-D15D59548D2B}" presName="sibTrans" presStyleLbl="sibTrans2D1" presStyleIdx="0" presStyleCnt="4"/>
      <dgm:spPr/>
      <dgm:t>
        <a:bodyPr/>
        <a:lstStyle/>
        <a:p>
          <a:endParaRPr lang="fi-FI"/>
        </a:p>
      </dgm:t>
    </dgm:pt>
    <dgm:pt modelId="{D5838C62-985B-4E2C-B1CF-F20C39328E8D}" type="pres">
      <dgm:prSet presAssocID="{DB2B0606-9D52-417F-BE79-9962143A907E}" presName="node" presStyleLbl="node1" presStyleIdx="1" presStyleCnt="4" custScaleX="174624" custScaleY="127122" custRadScaleRad="121453" custRadScaleInc="508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FAE36A8-7935-41BE-BA13-A1F1A3D11A98}" type="pres">
      <dgm:prSet presAssocID="{DB2B0606-9D52-417F-BE79-9962143A907E}" presName="dummy" presStyleCnt="0"/>
      <dgm:spPr/>
    </dgm:pt>
    <dgm:pt modelId="{8597B249-A30D-4E32-AF2F-8733866FC086}" type="pres">
      <dgm:prSet presAssocID="{F7A76ED6-1F60-483B-981B-B4D737F01266}" presName="sibTrans" presStyleLbl="sibTrans2D1" presStyleIdx="1" presStyleCnt="4"/>
      <dgm:spPr/>
      <dgm:t>
        <a:bodyPr/>
        <a:lstStyle/>
        <a:p>
          <a:endParaRPr lang="fi-FI"/>
        </a:p>
      </dgm:t>
    </dgm:pt>
    <dgm:pt modelId="{81FA79AA-814C-4C91-B5B3-C28E4E111532}" type="pres">
      <dgm:prSet presAssocID="{19F9FEB4-6921-4C28-A9BC-74F3FD0D0CEA}" presName="node" presStyleLbl="node1" presStyleIdx="2" presStyleCnt="4" custScaleX="170508" custScaleY="145688" custRadScaleRad="88312" custRadScaleInc="-344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FAD9534-11D7-47C5-BFC4-0E437EBDDBFD}" type="pres">
      <dgm:prSet presAssocID="{19F9FEB4-6921-4C28-A9BC-74F3FD0D0CEA}" presName="dummy" presStyleCnt="0"/>
      <dgm:spPr/>
    </dgm:pt>
    <dgm:pt modelId="{21D41BED-9D41-46BF-887D-B6CBB0E53040}" type="pres">
      <dgm:prSet presAssocID="{25888327-EECF-47D4-A28F-F2FAD99A7440}" presName="sibTrans" presStyleLbl="sibTrans2D1" presStyleIdx="2" presStyleCnt="4"/>
      <dgm:spPr/>
      <dgm:t>
        <a:bodyPr/>
        <a:lstStyle/>
        <a:p>
          <a:endParaRPr lang="fi-FI"/>
        </a:p>
      </dgm:t>
    </dgm:pt>
    <dgm:pt modelId="{D2FC614A-FA92-4020-9A86-81BC1C772E5D}" type="pres">
      <dgm:prSet presAssocID="{7BBF2A3A-7024-4EAC-9BA8-2BC4BED1D2B2}" presName="node" presStyleLbl="node1" presStyleIdx="3" presStyleCnt="4" custScaleX="158890" custScaleY="150882" custRadScaleRad="108777" custRadScaleInc="-169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F28A291-0AAC-46B5-BB27-E5DF0F3ADDCB}" type="pres">
      <dgm:prSet presAssocID="{7BBF2A3A-7024-4EAC-9BA8-2BC4BED1D2B2}" presName="dummy" presStyleCnt="0"/>
      <dgm:spPr/>
    </dgm:pt>
    <dgm:pt modelId="{7FBB66B9-19D6-44D1-A6AB-AD6B5DCBC51F}" type="pres">
      <dgm:prSet presAssocID="{290EA1B9-011A-4945-AFEE-CB520E8E906E}" presName="sibTrans" presStyleLbl="sibTrans2D1" presStyleIdx="3" presStyleCnt="4"/>
      <dgm:spPr/>
      <dgm:t>
        <a:bodyPr/>
        <a:lstStyle/>
        <a:p>
          <a:endParaRPr lang="fi-FI"/>
        </a:p>
      </dgm:t>
    </dgm:pt>
  </dgm:ptLst>
  <dgm:cxnLst>
    <dgm:cxn modelId="{4BE840D1-044A-487C-A7E2-93FD8107AA9A}" srcId="{AC04FE29-64EE-4E83-BDFD-D4E84AC5D628}" destId="{7BBF2A3A-7024-4EAC-9BA8-2BC4BED1D2B2}" srcOrd="3" destOrd="0" parTransId="{8C7999A3-96A6-4EFA-B73C-70B36764C406}" sibTransId="{290EA1B9-011A-4945-AFEE-CB520E8E906E}"/>
    <dgm:cxn modelId="{C5295E37-45F8-4340-B73D-53F39F3D3AFE}" type="presOf" srcId="{DB2B0606-9D52-417F-BE79-9962143A907E}" destId="{D5838C62-985B-4E2C-B1CF-F20C39328E8D}" srcOrd="0" destOrd="0" presId="urn:microsoft.com/office/officeart/2005/8/layout/radial6"/>
    <dgm:cxn modelId="{20F6CE0D-D0ED-42AB-8AA9-ED6EE7F4C964}" type="presOf" srcId="{290EA1B9-011A-4945-AFEE-CB520E8E906E}" destId="{7FBB66B9-19D6-44D1-A6AB-AD6B5DCBC51F}" srcOrd="0" destOrd="0" presId="urn:microsoft.com/office/officeart/2005/8/layout/radial6"/>
    <dgm:cxn modelId="{77E80361-83B4-4682-8956-9ED564DEE86C}" srcId="{AC04FE29-64EE-4E83-BDFD-D4E84AC5D628}" destId="{DB2B0606-9D52-417F-BE79-9962143A907E}" srcOrd="1" destOrd="0" parTransId="{77573D43-036D-416A-8020-B6AFC9C3E108}" sibTransId="{F7A76ED6-1F60-483B-981B-B4D737F01266}"/>
    <dgm:cxn modelId="{6B8C37B1-E1A5-4671-ABE4-C6F2E87ED8A3}" type="presOf" srcId="{25888327-EECF-47D4-A28F-F2FAD99A7440}" destId="{21D41BED-9D41-46BF-887D-B6CBB0E53040}" srcOrd="0" destOrd="0" presId="urn:microsoft.com/office/officeart/2005/8/layout/radial6"/>
    <dgm:cxn modelId="{B90F9FD0-8811-4C7B-BEEC-CCB707461B3A}" srcId="{AC04FE29-64EE-4E83-BDFD-D4E84AC5D628}" destId="{19F9FEB4-6921-4C28-A9BC-74F3FD0D0CEA}" srcOrd="2" destOrd="0" parTransId="{C0506F9B-2A2B-402F-9D6F-BAFD297D8DEC}" sibTransId="{25888327-EECF-47D4-A28F-F2FAD99A7440}"/>
    <dgm:cxn modelId="{5C7A3E2B-4364-4697-822B-DA4DA3B1D465}" type="presOf" srcId="{19F9FEB4-6921-4C28-A9BC-74F3FD0D0CEA}" destId="{81FA79AA-814C-4C91-B5B3-C28E4E111532}" srcOrd="0" destOrd="0" presId="urn:microsoft.com/office/officeart/2005/8/layout/radial6"/>
    <dgm:cxn modelId="{FC5EB6CA-980A-4244-90CC-F6D49FACE782}" type="presOf" srcId="{7BBF2A3A-7024-4EAC-9BA8-2BC4BED1D2B2}" destId="{D2FC614A-FA92-4020-9A86-81BC1C772E5D}" srcOrd="0" destOrd="0" presId="urn:microsoft.com/office/officeart/2005/8/layout/radial6"/>
    <dgm:cxn modelId="{76BE61F0-095A-46E2-BAFE-1BE215237DA5}" type="presOf" srcId="{FF533211-AC10-4B83-87D5-6FFBDBC9D1D6}" destId="{15E3BD86-D644-4FF4-9192-5F0953CC5D22}" srcOrd="0" destOrd="0" presId="urn:microsoft.com/office/officeart/2005/8/layout/radial6"/>
    <dgm:cxn modelId="{8EBBC39E-D150-4DBA-9C9B-EC5C046CE5A4}" type="presOf" srcId="{AC04FE29-64EE-4E83-BDFD-D4E84AC5D628}" destId="{5EA12FE7-BCA1-4F0E-AAA5-4B49EE4AF3CE}" srcOrd="0" destOrd="0" presId="urn:microsoft.com/office/officeart/2005/8/layout/radial6"/>
    <dgm:cxn modelId="{9AAAEE19-170B-4C8F-962B-112969467F76}" srcId="{2CA65220-514D-4443-9C82-0D366192B2C1}" destId="{AC04FE29-64EE-4E83-BDFD-D4E84AC5D628}" srcOrd="0" destOrd="0" parTransId="{98A74F64-7F3D-49C5-B88E-28AAF890DEB4}" sibTransId="{12159FF1-4DDB-438E-B96A-758D051E10CB}"/>
    <dgm:cxn modelId="{22E6402F-0259-4429-B3B2-04C5E057A90E}" type="presOf" srcId="{F7A76ED6-1F60-483B-981B-B4D737F01266}" destId="{8597B249-A30D-4E32-AF2F-8733866FC086}" srcOrd="0" destOrd="0" presId="urn:microsoft.com/office/officeart/2005/8/layout/radial6"/>
    <dgm:cxn modelId="{EED591C4-0DE4-42F4-873E-1B91E96BAEE8}" type="presOf" srcId="{2CA65220-514D-4443-9C82-0D366192B2C1}" destId="{9E7FE54F-3BBD-4E59-93C4-DDFCAAC17D38}" srcOrd="0" destOrd="0" presId="urn:microsoft.com/office/officeart/2005/8/layout/radial6"/>
    <dgm:cxn modelId="{47212654-C61D-44C2-84CB-2D8FF6BA65E1}" type="presOf" srcId="{456BDA17-2984-4EB0-ABCA-D15D59548D2B}" destId="{DD5B55C3-464A-49AB-9E4A-9B11F3C0532A}" srcOrd="0" destOrd="0" presId="urn:microsoft.com/office/officeart/2005/8/layout/radial6"/>
    <dgm:cxn modelId="{2378C267-3C81-44AA-8253-7F2D678517A5}" srcId="{AC04FE29-64EE-4E83-BDFD-D4E84AC5D628}" destId="{FF533211-AC10-4B83-87D5-6FFBDBC9D1D6}" srcOrd="0" destOrd="0" parTransId="{FDD19BA4-4450-4AF1-A378-B003BEC66D9E}" sibTransId="{456BDA17-2984-4EB0-ABCA-D15D59548D2B}"/>
    <dgm:cxn modelId="{18385FD4-971B-4A34-B637-32C78B43630B}" type="presParOf" srcId="{9E7FE54F-3BBD-4E59-93C4-DDFCAAC17D38}" destId="{5EA12FE7-BCA1-4F0E-AAA5-4B49EE4AF3CE}" srcOrd="0" destOrd="0" presId="urn:microsoft.com/office/officeart/2005/8/layout/radial6"/>
    <dgm:cxn modelId="{DB39251A-8296-4092-B195-D8A436E17A08}" type="presParOf" srcId="{9E7FE54F-3BBD-4E59-93C4-DDFCAAC17D38}" destId="{15E3BD86-D644-4FF4-9192-5F0953CC5D22}" srcOrd="1" destOrd="0" presId="urn:microsoft.com/office/officeart/2005/8/layout/radial6"/>
    <dgm:cxn modelId="{984FE46C-731A-4C55-B472-046B943F28AD}" type="presParOf" srcId="{9E7FE54F-3BBD-4E59-93C4-DDFCAAC17D38}" destId="{B2903CBC-8B27-4EFA-97B0-2A00D79B9293}" srcOrd="2" destOrd="0" presId="urn:microsoft.com/office/officeart/2005/8/layout/radial6"/>
    <dgm:cxn modelId="{82B76B36-A0A5-44C6-A714-4F87FEAE24C0}" type="presParOf" srcId="{9E7FE54F-3BBD-4E59-93C4-DDFCAAC17D38}" destId="{DD5B55C3-464A-49AB-9E4A-9B11F3C0532A}" srcOrd="3" destOrd="0" presId="urn:microsoft.com/office/officeart/2005/8/layout/radial6"/>
    <dgm:cxn modelId="{8A927362-E779-4198-AFDD-3D0B6C5D7E82}" type="presParOf" srcId="{9E7FE54F-3BBD-4E59-93C4-DDFCAAC17D38}" destId="{D5838C62-985B-4E2C-B1CF-F20C39328E8D}" srcOrd="4" destOrd="0" presId="urn:microsoft.com/office/officeart/2005/8/layout/radial6"/>
    <dgm:cxn modelId="{74EBD397-D0D2-4EF6-BCF1-02DC7017C04C}" type="presParOf" srcId="{9E7FE54F-3BBD-4E59-93C4-DDFCAAC17D38}" destId="{2FAE36A8-7935-41BE-BA13-A1F1A3D11A98}" srcOrd="5" destOrd="0" presId="urn:microsoft.com/office/officeart/2005/8/layout/radial6"/>
    <dgm:cxn modelId="{C344520B-B410-4236-B5AC-6C82150619DF}" type="presParOf" srcId="{9E7FE54F-3BBD-4E59-93C4-DDFCAAC17D38}" destId="{8597B249-A30D-4E32-AF2F-8733866FC086}" srcOrd="6" destOrd="0" presId="urn:microsoft.com/office/officeart/2005/8/layout/radial6"/>
    <dgm:cxn modelId="{13005AC0-F7DC-4A6A-8FB8-61B1E8C19206}" type="presParOf" srcId="{9E7FE54F-3BBD-4E59-93C4-DDFCAAC17D38}" destId="{81FA79AA-814C-4C91-B5B3-C28E4E111532}" srcOrd="7" destOrd="0" presId="urn:microsoft.com/office/officeart/2005/8/layout/radial6"/>
    <dgm:cxn modelId="{0080E2B8-8718-4FAF-9085-9F06B8CB234C}" type="presParOf" srcId="{9E7FE54F-3BBD-4E59-93C4-DDFCAAC17D38}" destId="{3FAD9534-11D7-47C5-BFC4-0E437EBDDBFD}" srcOrd="8" destOrd="0" presId="urn:microsoft.com/office/officeart/2005/8/layout/radial6"/>
    <dgm:cxn modelId="{3F6B3EFC-2BCC-46A0-AD40-960B26C7A82A}" type="presParOf" srcId="{9E7FE54F-3BBD-4E59-93C4-DDFCAAC17D38}" destId="{21D41BED-9D41-46BF-887D-B6CBB0E53040}" srcOrd="9" destOrd="0" presId="urn:microsoft.com/office/officeart/2005/8/layout/radial6"/>
    <dgm:cxn modelId="{F07C1331-D6DD-4187-8D3E-482AFC544A43}" type="presParOf" srcId="{9E7FE54F-3BBD-4E59-93C4-DDFCAAC17D38}" destId="{D2FC614A-FA92-4020-9A86-81BC1C772E5D}" srcOrd="10" destOrd="0" presId="urn:microsoft.com/office/officeart/2005/8/layout/radial6"/>
    <dgm:cxn modelId="{05529506-81CB-4C16-B085-E49A8353E541}" type="presParOf" srcId="{9E7FE54F-3BBD-4E59-93C4-DDFCAAC17D38}" destId="{9F28A291-0AAC-46B5-BB27-E5DF0F3ADDCB}" srcOrd="11" destOrd="0" presId="urn:microsoft.com/office/officeart/2005/8/layout/radial6"/>
    <dgm:cxn modelId="{0E8E4192-4C39-4AA7-8A8F-88558F6742EE}" type="presParOf" srcId="{9E7FE54F-3BBD-4E59-93C4-DDFCAAC17D38}" destId="{7FBB66B9-19D6-44D1-A6AB-AD6B5DCBC51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5947" y="1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EE5DD-14CE-475A-93C6-84F387FFC5E8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5947" y="943160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57A68-B95A-498B-8FA1-D6E958C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4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83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0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microsoft.com/office/2007/relationships/hdphoto" Target="../media/hdphoto2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39552" y="3804443"/>
            <a:ext cx="5328592" cy="74994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400" baseline="0">
                <a:solidFill>
                  <a:srgbClr val="84B817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</a:lstStyle>
          <a:p>
            <a:r>
              <a:rPr lang="en-US" dirty="0" err="1" smtClean="0"/>
              <a:t>Pääotsikko</a:t>
            </a:r>
            <a:endParaRPr lang="en-US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39552" y="4581128"/>
            <a:ext cx="5328592" cy="591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rgbClr val="12858A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Alaotsikko</a:t>
            </a:r>
            <a:endParaRPr lang="fr-FR" dirty="0" smtClean="0"/>
          </a:p>
        </p:txBody>
      </p:sp>
      <p:pic>
        <p:nvPicPr>
          <p:cNvPr id="3" name="Kuva 2" descr="koristepalkki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" t="24294" r="4292"/>
          <a:stretch/>
        </p:blipFill>
        <p:spPr>
          <a:xfrm>
            <a:off x="1" y="0"/>
            <a:ext cx="9144000" cy="3087775"/>
          </a:xfrm>
          <a:prstGeom prst="rect">
            <a:avLst/>
          </a:prstGeom>
        </p:spPr>
      </p:pic>
      <p:pic>
        <p:nvPicPr>
          <p:cNvPr id="6" name="Kuva 5" descr="Parempi arki - logo .jpg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7356" y1="77015" x2="77356" y2="77015"/>
                        <a14:foregroundMark x1="71149" y1="77654" x2="71149" y2="77654"/>
                        <a14:foregroundMark x1="51609" y1="80208" x2="51609" y2="80208"/>
                        <a14:foregroundMark x1="38736" y1="75020" x2="38736" y2="75020"/>
                        <a14:foregroundMark x1="29655" y1="79649" x2="29655" y2="79649"/>
                        <a14:foregroundMark x1="15057" y1="79888" x2="15057" y2="79888"/>
                        <a14:foregroundMark x1="89885" y1="78771" x2="89885" y2="78771"/>
                        <a14:foregroundMark x1="89885" y1="70950" x2="89885" y2="70950"/>
                        <a14:foregroundMark x1="86897" y1="91780" x2="86897" y2="91780"/>
                        <a14:foregroundMark x1="88161" y1="85954" x2="88161" y2="85954"/>
                        <a14:foregroundMark x1="52069" y1="91141" x2="52069" y2="91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068960"/>
            <a:ext cx="2232248" cy="3214738"/>
          </a:xfrm>
          <a:prstGeom prst="rect">
            <a:avLst/>
          </a:prstGeom>
        </p:spPr>
      </p:pic>
      <p:pic>
        <p:nvPicPr>
          <p:cNvPr id="7" name="Kuva 6" descr="STM_KASTE_tunnus_paivitetty_190511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93296"/>
            <a:ext cx="172819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0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koristepalkki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0" t="35558" r="-248"/>
          <a:stretch/>
        </p:blipFill>
        <p:spPr>
          <a:xfrm flipH="1">
            <a:off x="5070858" y="0"/>
            <a:ext cx="4073142" cy="2628343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>
            <a:off x="467544" y="6334942"/>
            <a:ext cx="6912768" cy="0"/>
          </a:xfrm>
          <a:prstGeom prst="line">
            <a:avLst/>
          </a:prstGeom>
          <a:ln w="38100" cmpd="sng">
            <a:solidFill>
              <a:srgbClr val="128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 descr="Parempi arki - logo .jpg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7356" y1="77015" x2="77356" y2="77015"/>
                        <a14:foregroundMark x1="71149" y1="77654" x2="71149" y2="77654"/>
                        <a14:foregroundMark x1="51609" y1="80208" x2="51609" y2="80208"/>
                        <a14:foregroundMark x1="38736" y1="75020" x2="38736" y2="75020"/>
                        <a14:foregroundMark x1="29655" y1="79649" x2="29655" y2="79649"/>
                        <a14:foregroundMark x1="15057" y1="79888" x2="15057" y2="79888"/>
                        <a14:foregroundMark x1="89885" y1="78771" x2="89885" y2="78771"/>
                        <a14:foregroundMark x1="89885" y1="70950" x2="89885" y2="70950"/>
                        <a14:foregroundMark x1="86897" y1="91780" x2="86897" y2="91780"/>
                        <a14:foregroundMark x1="88161" y1="85954" x2="88161" y2="85954"/>
                        <a14:foregroundMark x1="52069" y1="91141" x2="52069" y2="91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606750"/>
            <a:ext cx="1232230" cy="177457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620688"/>
            <a:ext cx="8229600" cy="7969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84B817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</a:lstStyle>
          <a:p>
            <a:r>
              <a:rPr lang="en-US" dirty="0" err="1" smtClean="0"/>
              <a:t>Pääotsikko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12858A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>
              <a:defRPr sz="2000">
                <a:solidFill>
                  <a:srgbClr val="12858A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2pPr>
            <a:lvl3pPr>
              <a:defRPr sz="1800">
                <a:solidFill>
                  <a:srgbClr val="12858A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3pPr>
            <a:lvl4pPr>
              <a:defRPr sz="1600">
                <a:solidFill>
                  <a:srgbClr val="12858A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4pPr>
            <a:lvl5pPr>
              <a:defRPr sz="1600" baseline="0">
                <a:solidFill>
                  <a:srgbClr val="12858A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5pPr>
          </a:lstStyle>
          <a:p>
            <a:pPr lvl="0"/>
            <a:r>
              <a:rPr lang="en-US" dirty="0" err="1" smtClean="0"/>
              <a:t>Teksti</a:t>
            </a:r>
            <a:r>
              <a:rPr lang="en-US" dirty="0" smtClean="0"/>
              <a:t> </a:t>
            </a:r>
            <a:r>
              <a:rPr lang="en-US" dirty="0" err="1" smtClean="0"/>
              <a:t>tähän</a:t>
            </a:r>
            <a:endParaRPr lang="en-US" dirty="0" smtClean="0"/>
          </a:p>
          <a:p>
            <a:pPr lvl="1"/>
            <a:r>
              <a:rPr lang="en-US" dirty="0" err="1" smtClean="0"/>
              <a:t>Toisen</a:t>
            </a:r>
            <a:r>
              <a:rPr lang="en-US" dirty="0" smtClean="0"/>
              <a:t> </a:t>
            </a:r>
            <a:r>
              <a:rPr lang="en-US" dirty="0" err="1" smtClean="0"/>
              <a:t>tason</a:t>
            </a:r>
            <a:r>
              <a:rPr lang="en-US" dirty="0" smtClean="0"/>
              <a:t> </a:t>
            </a:r>
            <a:r>
              <a:rPr lang="en-US" dirty="0" err="1" smtClean="0"/>
              <a:t>teksti</a:t>
            </a:r>
            <a:endParaRPr lang="en-US" dirty="0" smtClean="0"/>
          </a:p>
          <a:p>
            <a:pPr lvl="2"/>
            <a:r>
              <a:rPr lang="en-US" dirty="0" err="1" smtClean="0"/>
              <a:t>Kolmannen</a:t>
            </a:r>
            <a:r>
              <a:rPr lang="en-US" dirty="0" smtClean="0"/>
              <a:t> </a:t>
            </a:r>
            <a:r>
              <a:rPr lang="en-US" dirty="0" err="1" smtClean="0"/>
              <a:t>tason</a:t>
            </a:r>
            <a:r>
              <a:rPr lang="en-US" dirty="0" smtClean="0"/>
              <a:t> </a:t>
            </a:r>
            <a:r>
              <a:rPr lang="en-US" dirty="0" err="1" smtClean="0"/>
              <a:t>teksti</a:t>
            </a:r>
            <a:endParaRPr lang="en-US" dirty="0" smtClean="0"/>
          </a:p>
          <a:p>
            <a:pPr lvl="3"/>
            <a:r>
              <a:rPr lang="en-US" dirty="0" err="1" smtClean="0"/>
              <a:t>Neljännen</a:t>
            </a:r>
            <a:r>
              <a:rPr lang="en-US" dirty="0" smtClean="0"/>
              <a:t> </a:t>
            </a:r>
            <a:r>
              <a:rPr lang="en-US" dirty="0" err="1" smtClean="0"/>
              <a:t>tason</a:t>
            </a:r>
            <a:r>
              <a:rPr lang="en-US" dirty="0" smtClean="0"/>
              <a:t> </a:t>
            </a:r>
            <a:r>
              <a:rPr lang="en-US" dirty="0" err="1" smtClean="0"/>
              <a:t>teksti</a:t>
            </a:r>
            <a:endParaRPr lang="en-US" dirty="0" smtClean="0"/>
          </a:p>
          <a:p>
            <a:pPr lvl="4"/>
            <a:r>
              <a:rPr lang="en-US" dirty="0" err="1" smtClean="0"/>
              <a:t>Viidennen</a:t>
            </a:r>
            <a:r>
              <a:rPr lang="en-US" dirty="0" smtClean="0"/>
              <a:t> </a:t>
            </a:r>
            <a:r>
              <a:rPr lang="en-US" dirty="0" err="1" smtClean="0"/>
              <a:t>tason</a:t>
            </a:r>
            <a:r>
              <a:rPr lang="en-US" dirty="0" smtClean="0"/>
              <a:t> </a:t>
            </a:r>
            <a:r>
              <a:rPr lang="en-US" dirty="0" err="1" smtClean="0"/>
              <a:t>teksti</a:t>
            </a:r>
            <a:endParaRPr lang="fr-FR" dirty="0"/>
          </a:p>
        </p:txBody>
      </p:sp>
      <p:pic>
        <p:nvPicPr>
          <p:cNvPr id="9" name="Kuva 8" descr="STM_KASTE_tunnus_paivitetty_190511.pd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53336"/>
            <a:ext cx="108012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12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66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nokyla.fi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3.png"/><Relationship Id="rId3" Type="http://schemas.openxmlformats.org/officeDocument/2006/relationships/image" Target="../media/image5.emf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1.jpeg"/><Relationship Id="rId5" Type="http://schemas.openxmlformats.org/officeDocument/2006/relationships/image" Target="../media/image7.png"/><Relationship Id="rId10" Type="http://schemas.openxmlformats.org/officeDocument/2006/relationships/image" Target="../media/image10.jpeg"/><Relationship Id="rId4" Type="http://schemas.openxmlformats.org/officeDocument/2006/relationships/image" Target="../media/image6.jpeg"/><Relationship Id="rId9" Type="http://schemas.openxmlformats.org/officeDocument/2006/relationships/image" Target="../media/image9.jpeg"/><Relationship Id="rId14" Type="http://schemas.microsoft.com/office/2007/relationships/hdphoto" Target="../media/hdphoto5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Parempi Arki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9552" y="4581128"/>
            <a:ext cx="5328592" cy="1080120"/>
          </a:xfrm>
        </p:spPr>
        <p:txBody>
          <a:bodyPr>
            <a:normAutofit/>
          </a:bodyPr>
          <a:lstStyle/>
          <a:p>
            <a:r>
              <a:rPr lang="fi-FI" dirty="0" err="1" smtClean="0"/>
              <a:t>Aksilan</a:t>
            </a:r>
            <a:r>
              <a:rPr lang="fi-FI" dirty="0" smtClean="0"/>
              <a:t> ohjausryhmä</a:t>
            </a:r>
          </a:p>
          <a:p>
            <a:r>
              <a:rPr lang="fi-FI" dirty="0" smtClean="0"/>
              <a:t>21.1.2016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70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Jatkotyöskentely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 dirty="0" smtClean="0"/>
              <a:t>Pidetään </a:t>
            </a:r>
            <a:r>
              <a:rPr lang="fi-FI" dirty="0" err="1" smtClean="0"/>
              <a:t>sos-pth-esh</a:t>
            </a:r>
            <a:r>
              <a:rPr lang="fi-FI" dirty="0" smtClean="0"/>
              <a:t> yhteiset tunnistamisen herätteet</a:t>
            </a:r>
          </a:p>
          <a:p>
            <a:pPr>
              <a:spcAft>
                <a:spcPts val="600"/>
              </a:spcAft>
            </a:pPr>
            <a:r>
              <a:rPr lang="fi-FI" dirty="0" smtClean="0"/>
              <a:t>Jatketaan tunnisteiden täsmentämistä sektorikohtaisesti, mitä voi esim. tulla tietojärjestelmistä (</a:t>
            </a:r>
            <a:r>
              <a:rPr lang="fi-FI" dirty="0" err="1" smtClean="0"/>
              <a:t>lääkekorvaukset…yms</a:t>
            </a:r>
            <a:r>
              <a:rPr lang="fi-FI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fi-FI" dirty="0" smtClean="0"/>
              <a:t>Fyysinen muoto: pieni, suuri, pyöreä….</a:t>
            </a:r>
          </a:p>
          <a:p>
            <a:pPr>
              <a:spcAft>
                <a:spcPts val="600"/>
              </a:spcAft>
            </a:pPr>
            <a:r>
              <a:rPr lang="fi-FI" dirty="0" smtClean="0"/>
              <a:t>Tämä työ jatkuu kevään 2016 aikana</a:t>
            </a:r>
          </a:p>
          <a:p>
            <a:pPr marL="457200" lvl="1" indent="0">
              <a:buNone/>
            </a:pP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20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2352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fi-FI" sz="4000" dirty="0"/>
              <a:t>Yhteinen hoito- ja palvelusuunnitelma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82352" y="1556792"/>
            <a:ext cx="7988190" cy="456937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fi-FI" dirty="0" err="1" smtClean="0"/>
              <a:t>STM:n</a:t>
            </a:r>
            <a:r>
              <a:rPr lang="fi-FI" dirty="0" smtClean="0"/>
              <a:t> ja </a:t>
            </a:r>
            <a:r>
              <a:rPr lang="fi-FI" dirty="0" err="1" smtClean="0"/>
              <a:t>THL:n</a:t>
            </a:r>
            <a:r>
              <a:rPr lang="fi-FI" dirty="0" smtClean="0"/>
              <a:t> koordinoimana kehitetty kesän-syksyn 2015 aikana </a:t>
            </a:r>
          </a:p>
          <a:p>
            <a:r>
              <a:rPr lang="fi-FI" dirty="0" smtClean="0"/>
              <a:t>Parempi Arki-tiimi kehitti yhteistä suunnitelmaa eteenpäin</a:t>
            </a:r>
          </a:p>
          <a:p>
            <a:pPr lvl="1"/>
            <a:r>
              <a:rPr lang="fi-FI" dirty="0" smtClean="0"/>
              <a:t>Pohja esiteltiin integraatiohankkeiden tapaamisessa 9.12.2015</a:t>
            </a:r>
          </a:p>
          <a:p>
            <a:pPr lvl="1"/>
            <a:r>
              <a:rPr lang="fi-FI" dirty="0" smtClean="0"/>
              <a:t>Pidettiin hyvänä</a:t>
            </a:r>
          </a:p>
          <a:p>
            <a:pPr lvl="1">
              <a:spcAft>
                <a:spcPts val="600"/>
              </a:spcAft>
            </a:pPr>
            <a:r>
              <a:rPr lang="fi-FI" dirty="0" smtClean="0"/>
              <a:t>Kommentointi jatkuu Innokylässä ( </a:t>
            </a:r>
            <a:r>
              <a:rPr lang="fi-FI" dirty="0" smtClean="0">
                <a:hlinkClick r:id="rId2"/>
              </a:rPr>
              <a:t>www.innokyla.fi</a:t>
            </a:r>
            <a:r>
              <a:rPr lang="fi-FI" dirty="0" smtClean="0"/>
              <a:t> -&gt; Toiminnallinen soteintegraatio)</a:t>
            </a:r>
          </a:p>
          <a:p>
            <a:r>
              <a:rPr lang="fi-FI" dirty="0"/>
              <a:t>T</a:t>
            </a:r>
            <a:r>
              <a:rPr lang="fi-FI" dirty="0" smtClean="0"/>
              <a:t>oimintatapa yhteisen suunnitelman suhteen </a:t>
            </a:r>
          </a:p>
          <a:p>
            <a:pPr lvl="1">
              <a:spcAft>
                <a:spcPts val="600"/>
              </a:spcAft>
            </a:pPr>
            <a:r>
              <a:rPr lang="fi-FI" dirty="0"/>
              <a:t>O</a:t>
            </a:r>
            <a:r>
              <a:rPr lang="fi-FI" dirty="0" smtClean="0"/>
              <a:t>rganisaatiot päättävät itse sähköisen muodon</a:t>
            </a:r>
          </a:p>
          <a:p>
            <a:r>
              <a:rPr lang="fi-FI" dirty="0" smtClean="0"/>
              <a:t>Versiota testattu Sosiaalityön asiakasraadissa Tampereella,  Palaute hyvää: </a:t>
            </a:r>
          </a:p>
          <a:p>
            <a:pPr lvl="1"/>
            <a:r>
              <a:rPr lang="fi-FI" dirty="0" smtClean="0"/>
              <a:t>Positiivinen lähestymistapa, asiakaslähtöinen</a:t>
            </a:r>
          </a:p>
          <a:p>
            <a:pPr marL="0" indent="0"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06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767755"/>
          </a:xfrm>
        </p:spPr>
        <p:txBody>
          <a:bodyPr>
            <a:noAutofit/>
          </a:bodyPr>
          <a:lstStyle/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Hoito- ja 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palvelusuunnitelman otsikointi</a:t>
            </a:r>
            <a:b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ja ohjeistus, ehdotus 9.12.2015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767755"/>
            <a:ext cx="8712968" cy="582959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Suunnitelman </a:t>
            </a:r>
            <a:r>
              <a:rPr lang="fi-FI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laatimiseen </a:t>
            </a:r>
            <a:r>
              <a:rPr lang="fi-FI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osallistuneet henkilöt</a:t>
            </a:r>
            <a:endParaRPr lang="fi-FI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Suunnitelman vastuuhenkilö</a:t>
            </a:r>
            <a:endParaRPr lang="fi-FI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Päiväys </a:t>
            </a:r>
            <a:endParaRPr lang="fi-FI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Asiakkaan tarve</a:t>
            </a:r>
          </a:p>
          <a:p>
            <a:pPr lvl="1"/>
            <a:r>
              <a:rPr lang="fi-FI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Muodostuu yhdestä tai useammasta asiakkaan tunnistamasta tarpeesta. Sosiaali- ja terveydenhuollon ammattilaiset toimivat tukena tarpeiden tunnistamisessa. </a:t>
            </a:r>
            <a:endParaRPr lang="fi-FI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Asiakkaan tavoitteet</a:t>
            </a:r>
          </a:p>
          <a:p>
            <a:pPr lvl="1"/>
            <a:r>
              <a:rPr lang="fi-FI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Muutos</a:t>
            </a:r>
            <a:r>
              <a:rPr lang="fi-FI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jota asiakas tavoittelee terveydentilassaan tai arjessa pärjäämisessään. Muutokseen pyritään asettamalla konkreettisia osatavoitteita, joita voidaan seurata. Sosiaali- ja terveydenhuollon ammattilaiset toimivat tukena tavoitetta </a:t>
            </a:r>
            <a:r>
              <a:rPr lang="fi-FI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asetettaessa.</a:t>
            </a:r>
          </a:p>
          <a:p>
            <a:pPr marL="57150" indent="0">
              <a:buNone/>
            </a:pPr>
            <a:r>
              <a:rPr lang="fi-FI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Suunnitelman toteutumista tukevia asioita </a:t>
            </a:r>
            <a:endParaRPr lang="fi-FI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/>
            <a:r>
              <a:rPr lang="fi-FI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asiat henkilön terveydessä, voimavaroissa, elämäntilanteessa ym., jotka tukevat suunnitelman/muutoksen toteutusta.</a:t>
            </a:r>
          </a:p>
          <a:p>
            <a:pPr marL="0" indent="0">
              <a:buNone/>
            </a:pPr>
            <a:r>
              <a:rPr lang="fi-FI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Suunnitelman </a:t>
            </a:r>
            <a:r>
              <a:rPr lang="fi-FI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toteutus ja keinot </a:t>
            </a:r>
            <a:endParaRPr lang="fi-FI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i-FI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Sisältää asiakkaan itsensä suunnittelemat keinot muutoksen toteuttamiseksi. Sosiaali- ja terveydenhuollon ammattilaiset tukevat suunnitelman toteutusta. </a:t>
            </a:r>
          </a:p>
          <a:p>
            <a:pPr marL="0" indent="0">
              <a:buNone/>
            </a:pPr>
            <a:r>
              <a:rPr lang="fi-FI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Seuranta </a:t>
            </a:r>
            <a:r>
              <a:rPr lang="fi-FI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 arviointi </a:t>
            </a:r>
            <a:endParaRPr lang="fi-FI" sz="2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i-FI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Miten </a:t>
            </a:r>
            <a:r>
              <a:rPr lang="fi-FI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henkilö itse seuraa ja arvioi omaa edistymistään muutoksessa. Sovitaan yhdessä asiakkaan sekä sosiaali- ja terveydenhuollon henkilöstön kanssa millä aikavälillä asiakkaan tilannetta arvioidaan. </a:t>
            </a:r>
            <a:endParaRPr lang="fi-FI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fi-FI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fi-FI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Lisätiedot: lääkitys, diagnoosit, hoito- ja palvelukontaktit</a:t>
            </a:r>
          </a:p>
          <a:p>
            <a:pPr marL="57150" indent="0">
              <a:buNone/>
            </a:pPr>
            <a:r>
              <a:rPr lang="fi-FI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Muuta huomioitavaa</a:t>
            </a:r>
          </a:p>
          <a:p>
            <a:pPr marL="57150" indent="0">
              <a:buNone/>
            </a:pPr>
            <a:r>
              <a:rPr lang="fi-FI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Suunnitelma toimitettu asiakkaalle	</a:t>
            </a:r>
            <a:endParaRPr lang="fi-FI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029" y="6093296"/>
            <a:ext cx="2952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flipV="1">
            <a:off x="107504" y="0"/>
            <a:ext cx="8229600" cy="105574"/>
          </a:xfrm>
        </p:spPr>
        <p:txBody>
          <a:bodyPr>
            <a:noAutofit/>
          </a:bodyPr>
          <a:lstStyle/>
          <a:p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endParaRPr lang="fi-FI" b="1" dirty="0" smtClean="0"/>
          </a:p>
          <a:p>
            <a:endParaRPr lang="fi-FI" b="1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56184" y="112773"/>
            <a:ext cx="8836296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Asiakkaan </a:t>
            </a:r>
            <a:r>
              <a:rPr lang="fi-FI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tarve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Lähtökohtana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on henkilön itsensä kokema tarve, hänen ilmoittamansa palvelujen piiriin hakeutumisen 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syy.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Asiakas on jo erilaisten työkalujen avulla pohtinut omaa tilaansa ja miettinyt tarpeitaan ja tavoitteitaan</a:t>
            </a:r>
          </a:p>
          <a:p>
            <a:pPr lvl="0"/>
            <a:r>
              <a:rPr lang="fi-FI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Miten </a:t>
            </a:r>
            <a:r>
              <a:rPr lang="fi-FI" sz="1400" i="1" dirty="0">
                <a:latin typeface="Arial" panose="020B0604020202020204" pitchFamily="34" charset="0"/>
                <a:cs typeface="Arial" panose="020B0604020202020204" pitchFamily="34" charset="0"/>
              </a:rPr>
              <a:t>voin auttaa?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i-FI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Mitä </a:t>
            </a:r>
            <a:r>
              <a:rPr lang="fi-FI" sz="1400" i="1" dirty="0">
                <a:latin typeface="Arial" panose="020B0604020202020204" pitchFamily="34" charset="0"/>
                <a:cs typeface="Arial" panose="020B0604020202020204" pitchFamily="34" charset="0"/>
              </a:rPr>
              <a:t>ajatuksia omahoitolomake (tai vastaava) herätti?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Asiakkaan tavoitteet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Tavoite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kirjataan asiakkaan omin 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sanoin.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Asiakkaan 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tavoitteet ohjaavat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kaikkien ammattilaisten 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toimintaa.</a:t>
            </a:r>
          </a:p>
          <a:p>
            <a:pPr lvl="0"/>
            <a:r>
              <a:rPr lang="fi-FI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Kertoisitko </a:t>
            </a:r>
            <a:r>
              <a:rPr lang="fi-FI" sz="1400" i="1" dirty="0">
                <a:latin typeface="Arial" panose="020B0604020202020204" pitchFamily="34" charset="0"/>
                <a:cs typeface="Arial" panose="020B0604020202020204" pitchFamily="34" charset="0"/>
              </a:rPr>
              <a:t>miten voit nyt ja miten haluaisit voida vuoden päästä</a:t>
            </a:r>
            <a:r>
              <a:rPr lang="fi-FI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" indent="0">
              <a:buNone/>
            </a:pPr>
            <a:r>
              <a:rPr lang="fi-FI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Suunnitelman </a:t>
            </a:r>
            <a:r>
              <a:rPr lang="fi-FI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toteutumista tukevia asioita </a:t>
            </a:r>
            <a:endParaRPr lang="fi-FI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Toteutusta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voivat tukea 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mm.</a:t>
            </a:r>
          </a:p>
          <a:p>
            <a:pPr lvl="0"/>
            <a:r>
              <a:rPr lang="fi-FI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Mitä </a:t>
            </a:r>
            <a:r>
              <a:rPr lang="fi-FI" sz="1400" i="1" dirty="0">
                <a:latin typeface="Arial" panose="020B0604020202020204" pitchFamily="34" charset="0"/>
                <a:cs typeface="Arial" panose="020B0604020202020204" pitchFamily="34" charset="0"/>
              </a:rPr>
              <a:t>teet jo nyt?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i-FI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Mikä </a:t>
            </a:r>
            <a:r>
              <a:rPr lang="fi-FI" sz="1400" i="1" dirty="0">
                <a:latin typeface="Arial" panose="020B0604020202020204" pitchFamily="34" charset="0"/>
                <a:cs typeface="Arial" panose="020B0604020202020204" pitchFamily="34" charset="0"/>
              </a:rPr>
              <a:t>sujuu hyvin?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i-FI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Suunnitelman </a:t>
            </a:r>
            <a:r>
              <a:rPr lang="fi-FI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toteutus ja keinot </a:t>
            </a:r>
            <a:endParaRPr lang="fi-FI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Sisältää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yhdessä sovitut toimenpiteet: konkreettisesti ja mahdollisuuksien mukaan aikataulutetusti, mitä on sovittu asiakkaan kanssa yhteistyössä (esim. läheisneuvonpito 1kk kuluessa, seurantakäynti terveyskeskuksessa 6 kk kuluttua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isältää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erilaisia hyvinvointia tukevia 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asioita.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oi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sisältää myös muita tarvittavia palveluita kuin julkiset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sote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-palvelut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fi-FI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Mikä </a:t>
            </a:r>
            <a:r>
              <a:rPr lang="fi-FI" sz="1400" i="1" dirty="0">
                <a:latin typeface="Arial" panose="020B0604020202020204" pitchFamily="34" charset="0"/>
                <a:cs typeface="Arial" panose="020B0604020202020204" pitchFamily="34" charset="0"/>
              </a:rPr>
              <a:t>auttaa sinua pääsemään tavoitteisiin?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i-FI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Mitä </a:t>
            </a:r>
            <a:r>
              <a:rPr lang="fi-FI" sz="1400" i="1" dirty="0">
                <a:latin typeface="Arial" panose="020B0604020202020204" pitchFamily="34" charset="0"/>
                <a:cs typeface="Arial" panose="020B0604020202020204" pitchFamily="34" charset="0"/>
              </a:rPr>
              <a:t>haluat kokeilla seuraavaksi?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i-FI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Minkälaista </a:t>
            </a:r>
            <a:r>
              <a:rPr lang="fi-FI" sz="1400" i="1" dirty="0">
                <a:latin typeface="Arial" panose="020B0604020202020204" pitchFamily="34" charset="0"/>
                <a:cs typeface="Arial" panose="020B0604020202020204" pitchFamily="34" charset="0"/>
              </a:rPr>
              <a:t>tukea toivoisit?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Seuranta </a:t>
            </a:r>
            <a:r>
              <a:rPr lang="fi-FI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ja arviointi </a:t>
            </a:r>
            <a:endParaRPr lang="fi-FI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isältää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asiakkaan kanssa sovitut tavat seurata ja arvioida tavoitteiden toteutumista ja niihin 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pääsyä.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ovitaan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keneen, koska ja miten asiakas ottaa seuraavan kerran 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yhteyttä.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fi-FI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Mistä </a:t>
            </a:r>
            <a:r>
              <a:rPr lang="fi-FI" sz="1400" i="1" dirty="0">
                <a:latin typeface="Arial" panose="020B0604020202020204" pitchFamily="34" charset="0"/>
                <a:cs typeface="Arial" panose="020B0604020202020204" pitchFamily="34" charset="0"/>
              </a:rPr>
              <a:t>tiedät meneväsi oikeaan suuntaan?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fi-FI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Miten </a:t>
            </a:r>
            <a:r>
              <a:rPr lang="fi-FI" sz="1400" i="1" dirty="0">
                <a:latin typeface="Arial" panose="020B0604020202020204" pitchFamily="34" charset="0"/>
                <a:cs typeface="Arial" panose="020B0604020202020204" pitchFamily="34" charset="0"/>
              </a:rPr>
              <a:t>voit seurata onnistumistasi?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fi-FI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Milloin </a:t>
            </a:r>
            <a:r>
              <a:rPr lang="fi-FI" sz="1400" i="1" dirty="0">
                <a:latin typeface="Arial" panose="020B0604020202020204" pitchFamily="34" charset="0"/>
                <a:cs typeface="Arial" panose="020B0604020202020204" pitchFamily="34" charset="0"/>
              </a:rPr>
              <a:t>tavataan seuraavan kerran?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" y="908720"/>
          <a:ext cx="9143998" cy="5424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341"/>
                <a:gridCol w="2106342"/>
                <a:gridCol w="2106341"/>
                <a:gridCol w="297366"/>
                <a:gridCol w="2527608"/>
              </a:tblGrid>
              <a:tr h="49955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dirty="0" smtClean="0">
                        <a:solidFill>
                          <a:srgbClr val="006666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BD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b="0" dirty="0" smtClean="0">
                        <a:solidFill>
                          <a:srgbClr val="006666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dirty="0" smtClean="0">
                          <a:solidFill>
                            <a:srgbClr val="006666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Yhteiset tunnistamisen</a:t>
                      </a:r>
                      <a:r>
                        <a:rPr lang="fi-FI" sz="1600" b="0" baseline="0" dirty="0" smtClean="0">
                          <a:solidFill>
                            <a:srgbClr val="006666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i-FI" sz="1600" b="0" dirty="0" smtClean="0">
                          <a:solidFill>
                            <a:srgbClr val="006666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kriteerit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dirty="0" smtClean="0">
                          <a:solidFill>
                            <a:srgbClr val="C0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»</a:t>
                      </a:r>
                      <a:r>
                        <a:rPr lang="fi-FI" sz="1600" b="0" baseline="0" dirty="0" smtClean="0">
                          <a:solidFill>
                            <a:srgbClr val="C0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i-FI" sz="1600" b="1" dirty="0" smtClean="0">
                          <a:solidFill>
                            <a:srgbClr val="C0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Asiakkaita tunnistetaan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b="1" dirty="0" smtClean="0">
                        <a:solidFill>
                          <a:srgbClr val="C0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 err="1" smtClean="0">
                          <a:solidFill>
                            <a:srgbClr val="006666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Sosiaali</a:t>
                      </a:r>
                      <a:r>
                        <a:rPr lang="fi-FI" b="1" dirty="0" smtClean="0">
                          <a:solidFill>
                            <a:srgbClr val="006666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 ja terveydenhuollon asiakkaita</a:t>
                      </a:r>
                    </a:p>
                    <a:p>
                      <a:endParaRPr lang="fi-FI" dirty="0"/>
                    </a:p>
                  </a:txBody>
                  <a:tcPr>
                    <a:lnL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BD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8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84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BD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Yhteisasiakkaita</a:t>
                      </a:r>
                      <a:endParaRPr lang="fi-FI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BD2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8922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solidFill>
                            <a:srgbClr val="006666"/>
                          </a:solidFill>
                        </a:rPr>
                        <a:t>Seminaarikierrokset: </a:t>
                      </a:r>
                      <a:r>
                        <a:rPr lang="fi-FI" sz="1800" b="1" dirty="0" smtClean="0">
                          <a:solidFill>
                            <a:srgbClr val="C00000"/>
                          </a:solidFill>
                        </a:rPr>
                        <a:t>yhteisen tekemisen malli</a:t>
                      </a:r>
                      <a:endParaRPr lang="fi-FI" sz="16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7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dirty="0" smtClean="0">
                          <a:solidFill>
                            <a:srgbClr val="006666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Terveys- ja hoitosuunnitelma</a:t>
                      </a:r>
                    </a:p>
                  </a:txBody>
                  <a:tcPr>
                    <a:lnL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BD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Hoito- ja palvelusuunnitelma</a:t>
                      </a:r>
                    </a:p>
                  </a:txBody>
                  <a:tcPr>
                    <a:lnL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dirty="0" smtClean="0">
                          <a:solidFill>
                            <a:srgbClr val="006666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Asiakassuunnitelma</a:t>
                      </a:r>
                    </a:p>
                  </a:txBody>
                  <a:tcPr>
                    <a:lnL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BD29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372">
                <a:tc rowSpan="5">
                  <a:txBody>
                    <a:bodyPr/>
                    <a:lstStyle/>
                    <a:p>
                      <a:pPr algn="ctr"/>
                      <a:endParaRPr lang="fi-FI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>
                          <a:solidFill>
                            <a:srgbClr val="006666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Tarpeet</a:t>
                      </a:r>
                    </a:p>
                  </a:txBody>
                  <a:tcPr>
                    <a:lnL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372">
                <a:tc vMerge="1">
                  <a:txBody>
                    <a:bodyPr/>
                    <a:lstStyle/>
                    <a:p>
                      <a:pPr algn="ctr"/>
                      <a:endParaRPr lang="fi-FI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>
                          <a:solidFill>
                            <a:srgbClr val="006666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Tavoitteet</a:t>
                      </a:r>
                    </a:p>
                  </a:txBody>
                  <a:tcPr>
                    <a:lnL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320">
                <a:tc vMerge="1">
                  <a:txBody>
                    <a:bodyPr/>
                    <a:lstStyle/>
                    <a:p>
                      <a:pPr algn="ctr"/>
                      <a:endParaRPr lang="fi-FI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>
                          <a:solidFill>
                            <a:srgbClr val="006666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Toteuttamiseen vaikuttavia asioita</a:t>
                      </a:r>
                    </a:p>
                  </a:txBody>
                  <a:tcPr>
                    <a:lnL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320">
                <a:tc vMerge="1">
                  <a:txBody>
                    <a:bodyPr/>
                    <a:lstStyle/>
                    <a:p>
                      <a:pPr algn="ctr"/>
                      <a:endParaRPr lang="fi-FI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>
                          <a:solidFill>
                            <a:srgbClr val="006666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Tuki, seuranta ja arviointi</a:t>
                      </a:r>
                    </a:p>
                  </a:txBody>
                  <a:tcPr>
                    <a:lnL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372">
                <a:tc vMerge="1">
                  <a:txBody>
                    <a:bodyPr/>
                    <a:lstStyle/>
                    <a:p>
                      <a:pPr algn="ctr"/>
                      <a:endParaRPr lang="fi-FI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>
                          <a:solidFill>
                            <a:srgbClr val="006666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Vastuuhenkilö, lisätiedot</a:t>
                      </a:r>
                    </a:p>
                  </a:txBody>
                  <a:tcPr>
                    <a:lnL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5292080" y="2204864"/>
            <a:ext cx="0" cy="1152128"/>
          </a:xfrm>
          <a:prstGeom prst="straightConnector1">
            <a:avLst/>
          </a:prstGeom>
          <a:ln w="38100">
            <a:solidFill>
              <a:srgbClr val="ABBD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87624" y="2204864"/>
            <a:ext cx="0" cy="1152128"/>
          </a:xfrm>
          <a:prstGeom prst="straightConnector1">
            <a:avLst/>
          </a:prstGeom>
          <a:ln w="38100">
            <a:solidFill>
              <a:srgbClr val="ABBD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72000" y="3054090"/>
            <a:ext cx="2016224" cy="1438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211960" y="2204864"/>
            <a:ext cx="2376264" cy="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728193" y="1800379"/>
            <a:ext cx="2843807" cy="2376264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Down Arrow 39"/>
          <p:cNvSpPr/>
          <p:nvPr/>
        </p:nvSpPr>
        <p:spPr>
          <a:xfrm>
            <a:off x="2899632" y="2592467"/>
            <a:ext cx="504056" cy="79208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TextBox 41"/>
          <p:cNvSpPr txBox="1"/>
          <p:nvPr/>
        </p:nvSpPr>
        <p:spPr>
          <a:xfrm>
            <a:off x="55316" y="14914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  <a:t>PA-hankkeen tavoitteet - Yhteenveto</a:t>
            </a:r>
            <a:endParaRPr lang="fi-FI" sz="2800" dirty="0">
              <a:ln>
                <a:solidFill>
                  <a:srgbClr val="006666"/>
                </a:solidFill>
              </a:ln>
              <a:solidFill>
                <a:srgbClr val="006666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59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6950"/>
          </a:xfrm>
        </p:spPr>
        <p:txBody>
          <a:bodyPr/>
          <a:lstStyle/>
          <a:p>
            <a:r>
              <a:rPr lang="fi-FI" dirty="0" smtClean="0"/>
              <a:t>Seminaarikierros ja sen sisältö</a:t>
            </a:r>
            <a:endParaRPr lang="fi-FI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292742"/>
              </p:ext>
            </p:extLst>
          </p:nvPr>
        </p:nvGraphicFramePr>
        <p:xfrm>
          <a:off x="395536" y="1014301"/>
          <a:ext cx="8291265" cy="4832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3540"/>
                <a:gridCol w="1467545"/>
                <a:gridCol w="1467545"/>
                <a:gridCol w="1467545"/>
                <a:gridCol w="1467545"/>
                <a:gridCol w="1467545"/>
              </a:tblGrid>
              <a:tr h="262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288" marR="5228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Paja 1</a:t>
                      </a:r>
                      <a:endParaRPr lang="fi-FI" sz="1400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288" marR="52288" marT="0" marB="0">
                    <a:lnL w="12700" cmpd="sng">
                      <a:noFill/>
                    </a:lnL>
                    <a:lnB w="19050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i-FI" sz="1400" i="1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Välitehtävä</a:t>
                      </a:r>
                      <a:endParaRPr lang="fi-FI" sz="1400" i="1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288" marR="52288" marT="0" marB="0">
                    <a:lnB w="19050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Paja 2</a:t>
                      </a:r>
                      <a:endParaRPr lang="fi-FI" sz="1400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288" marR="52288" marT="0" marB="0">
                    <a:lnB w="19050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i-FI" sz="1400" i="1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Välitehtävä</a:t>
                      </a:r>
                      <a:endParaRPr lang="fi-FI" sz="1400" i="1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288" marR="52288" marT="0" marB="0">
                    <a:lnB w="19050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40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Paja 3</a:t>
                      </a:r>
                      <a:endParaRPr lang="fi-FI" sz="1400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288" marR="52288" marT="0" marB="0">
                    <a:lnB w="19050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975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C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C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Tarkoitus</a:t>
                      </a:r>
                      <a:endParaRPr lang="fi-FI" sz="1400" dirty="0">
                        <a:solidFill>
                          <a:srgbClr val="C00000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288" marR="5228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C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C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Kehittämistarpeiden tunnistaminen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C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Työkalujen esittely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i-FI" sz="1050" dirty="0">
                          <a:solidFill>
                            <a:srgbClr val="C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fi-FI" sz="1050" dirty="0">
                        <a:solidFill>
                          <a:srgbClr val="C00000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288" marR="52288" marT="0" marB="0">
                    <a:lnL w="12700" cmpd="sng">
                      <a:noFill/>
                    </a:lnL>
                    <a:lnT w="19050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i="1" dirty="0">
                          <a:solidFill>
                            <a:srgbClr val="C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i="1" dirty="0">
                          <a:solidFill>
                            <a:srgbClr val="C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Nykytilan kartoitus tiiminä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i="1" dirty="0">
                          <a:solidFill>
                            <a:srgbClr val="C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Tavoitteen täsmentäminen </a:t>
                      </a:r>
                      <a:endParaRPr lang="fi-FI" sz="1050" i="1" dirty="0">
                        <a:solidFill>
                          <a:srgbClr val="C00000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288" marR="52288" marT="0" marB="0">
                    <a:lnT w="19050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C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C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Oman toimintamallin kehittäminen </a:t>
                      </a:r>
                      <a:endParaRPr lang="fi-FI" sz="1050" dirty="0">
                        <a:solidFill>
                          <a:srgbClr val="C00000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288" marR="52288" marT="0" marB="0">
                    <a:lnT w="19050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i="1" dirty="0">
                          <a:solidFill>
                            <a:srgbClr val="C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i="1" dirty="0">
                          <a:solidFill>
                            <a:srgbClr val="C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Toimintamallin pilotointi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i="1" dirty="0">
                          <a:solidFill>
                            <a:srgbClr val="C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i="1" dirty="0">
                          <a:solidFill>
                            <a:srgbClr val="C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fi-FI" sz="1050" i="1" dirty="0">
                        <a:solidFill>
                          <a:srgbClr val="C00000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288" marR="52288" marT="0" marB="0">
                    <a:lnT w="19050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C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C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Toimintamallin arviointi ja jatkokehittäminen</a:t>
                      </a:r>
                      <a:endParaRPr lang="fi-FI" sz="1050" dirty="0">
                        <a:solidFill>
                          <a:srgbClr val="C00000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288" marR="52288" marT="0" marB="0">
                    <a:lnT w="19050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169137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Sisältö</a:t>
                      </a:r>
                      <a:endParaRPr lang="fi-FI" sz="1400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288" marR="5228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i-FI" sz="1050" u="sng" dirty="0" smtClean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Päivä </a:t>
                      </a:r>
                      <a:r>
                        <a:rPr lang="fi-FI" sz="1050" u="sng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  <a:endParaRPr lang="fi-FI" sz="1050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Parempi Arki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Yhteistyön työkaluja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Asiakaslähtöisyys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Kehittämisen työkaluja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Nykytilan kartoitus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endParaRPr lang="fi-FI" sz="1050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288" marR="52288" marT="0" marB="0">
                    <a:lnL w="12700" cmpd="sng">
                      <a:noFill/>
                    </a:lnL>
                    <a:lnT w="19050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FFCC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i="1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i="1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i="1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i="1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i="1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i="1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Nykytilanteen ja ongelmien analyysi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i="1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i="1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Tavoitteet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i="1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i="1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Asiakas </a:t>
                      </a:r>
                      <a:r>
                        <a:rPr lang="fi-FI" sz="1050" i="1" dirty="0" smtClean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mukaan</a:t>
                      </a:r>
                      <a:endParaRPr lang="fi-FI" sz="1050" i="1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288" marR="52288" marT="0" marB="0">
                    <a:lnT w="19050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i-FI" sz="1050" u="sng" dirty="0" smtClean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Päivä </a:t>
                      </a:r>
                      <a:r>
                        <a:rPr lang="fi-FI" sz="1050" u="sng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  <a:endParaRPr lang="fi-FI" sz="1050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Kotitehtävien purku ja esittely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kern="1200" dirty="0" smtClean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Muutos kohti tiimityötä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 smtClean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Mittaaminen </a:t>
                      </a:r>
                      <a:r>
                        <a:rPr lang="fi-FI" sz="105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osana järjestelmällistä kehittämistä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Toimintamallin suunnittelu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fi-FI" sz="1050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288" marR="52288" marT="0" marB="0">
                    <a:lnT w="19050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FFCC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i="1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i="1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i="1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i="1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i="1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i="1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Muutostyön toteuttaminen = </a:t>
                      </a:r>
                      <a:r>
                        <a:rPr lang="fi-FI" sz="1050" b="1" i="1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pilotointi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i="1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i="1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 indent="8280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i="1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fi-FI" sz="1050" i="1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288" marR="52288" marT="0" marB="0">
                    <a:lnT w="19050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i-FI" sz="1050" u="sng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Päivä 1</a:t>
                      </a:r>
                      <a:endParaRPr lang="fi-FI" sz="1050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Kehittämistyön arviointi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Toimintamallien esittely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Seuranta ja jatkotoimenpiteet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fi-FI" sz="1050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288" marR="52288" marT="0" marB="0">
                    <a:lnT w="19050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FFCC66"/>
                    </a:solidFill>
                  </a:tcPr>
                </a:tc>
              </a:tr>
              <a:tr h="186175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u="sng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Päivä 2</a:t>
                      </a:r>
                      <a:endParaRPr lang="fi-FI" sz="1050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Lean-peli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Tiimityö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Kehittämisen työkaluja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Tavoitteet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Kehittämistyön arviointi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Välitapaamisista sopiminen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Kotitehtävä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fi-FI" sz="1050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288" marR="52288" marT="0" marB="0">
                    <a:lnL w="12700" cmpd="sng">
                      <a:noFill/>
                    </a:lnL>
                    <a:solidFill>
                      <a:srgbClr val="FFCC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u="sng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Päivä 2</a:t>
                      </a:r>
                      <a:endParaRPr lang="fi-FI" sz="1050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Kotitehtävien purku ja esittely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Toimintamallin suunnittelu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Kotitehtävä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fi-FI" sz="1050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288" marR="52288" marT="0" marB="0">
                    <a:solidFill>
                      <a:srgbClr val="FFCC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u="sng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Päivä 2</a:t>
                      </a:r>
                      <a:endParaRPr lang="fi-FI" sz="1050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Toimintamallien esittely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Kehittämistyön jalkauttaminen: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kuinka meillä eteenpäin?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Seminaarikierroksen arviointi - Mitä viemme siitä kotiin?</a:t>
                      </a:r>
                      <a:endParaRPr lang="fi-FI" sz="1050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288" marR="52288" marT="0" marB="0"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0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Etelä-Pohjanmaa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96751"/>
          <a:ext cx="8229600" cy="55942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/>
                <a:gridCol w="2057400"/>
                <a:gridCol w="2664296"/>
                <a:gridCol w="1450504"/>
              </a:tblGrid>
              <a:tr h="623663">
                <a:tc>
                  <a:txBody>
                    <a:bodyPr/>
                    <a:lstStyle/>
                    <a:p>
                      <a:r>
                        <a:rPr lang="fi-FI" dirty="0" smtClean="0"/>
                        <a:t>Paikka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Valmentaja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Kohderyhmä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Kierrostoive</a:t>
                      </a:r>
                    </a:p>
                    <a:p>
                      <a:endParaRPr lang="fi-FI" dirty="0" smtClean="0"/>
                    </a:p>
                  </a:txBody>
                  <a:tcPr/>
                </a:tc>
              </a:tr>
              <a:tr h="623663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JIK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Anne</a:t>
                      </a:r>
                      <a:r>
                        <a:rPr lang="fi-FI" sz="1400" baseline="0" dirty="0" smtClean="0"/>
                        <a:t> Leinonen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Kurikan pitkäaikaistyöttömät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III</a:t>
                      </a:r>
                      <a:endParaRPr lang="fi-FI" sz="1400" dirty="0"/>
                    </a:p>
                  </a:txBody>
                  <a:tcPr/>
                </a:tc>
              </a:tr>
              <a:tr h="623663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Järvi-Pohjanmaa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Essi </a:t>
                      </a:r>
                      <a:r>
                        <a:rPr lang="fi-FI" sz="1400" dirty="0" err="1" smtClean="0"/>
                        <a:t>Frantti</a:t>
                      </a:r>
                      <a:r>
                        <a:rPr lang="fi-FI" sz="1400" dirty="0" smtClean="0"/>
                        <a:t>, päihdetyöntekijä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Päihde- ja mielenterveys-asiakkaat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II</a:t>
                      </a:r>
                      <a:endParaRPr lang="fi-FI" sz="1400" dirty="0"/>
                    </a:p>
                  </a:txBody>
                  <a:tcPr/>
                </a:tc>
              </a:tr>
              <a:tr h="623663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Kaksineuvoinen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smtClean="0"/>
                        <a:t>Eija Ala-Toppari-Peltola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aseline="0" dirty="0" smtClean="0"/>
                        <a:t> Pitkäaikaist</a:t>
                      </a:r>
                      <a:r>
                        <a:rPr lang="fi-FI" sz="1400" dirty="0" smtClean="0"/>
                        <a:t>yöttömät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IV??</a:t>
                      </a:r>
                      <a:endParaRPr lang="fi-FI" sz="1400" dirty="0"/>
                    </a:p>
                  </a:txBody>
                  <a:tcPr/>
                </a:tc>
              </a:tr>
              <a:tr h="623663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Lapua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Leena Kuivila </a:t>
                      </a:r>
                    </a:p>
                    <a:p>
                      <a:r>
                        <a:rPr lang="fi-FI" sz="1400" smtClean="0"/>
                        <a:t>depressiohoitaja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Mielenterveys-asiakkaat (nuoret)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smtClean="0"/>
                        <a:t>III</a:t>
                      </a:r>
                      <a:endParaRPr lang="fi-FI" sz="1400" dirty="0"/>
                    </a:p>
                  </a:txBody>
                  <a:tcPr/>
                </a:tc>
              </a:tr>
              <a:tr h="623663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Seinäjoki ja Isokyrö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Liisa Mikkola, oh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Moniongelmaiset lapsiperheet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I</a:t>
                      </a:r>
                      <a:endParaRPr lang="fi-FI" sz="1400" dirty="0"/>
                    </a:p>
                  </a:txBody>
                  <a:tcPr/>
                </a:tc>
              </a:tr>
              <a:tr h="623663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Suupohja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Tarja</a:t>
                      </a:r>
                      <a:r>
                        <a:rPr lang="fi-FI" sz="1400" baseline="0" dirty="0" smtClean="0"/>
                        <a:t> Toivonen hoitotyön johtaja</a:t>
                      </a:r>
                    </a:p>
                    <a:p>
                      <a:r>
                        <a:rPr lang="fi-FI" sz="1400" baseline="0" dirty="0" smtClean="0"/>
                        <a:t>Päihdetyön ohjaaja </a:t>
                      </a:r>
                      <a:r>
                        <a:rPr lang="fi-FI" sz="1400" baseline="0" smtClean="0"/>
                        <a:t>Elina Koski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Päihde- ja mielenterveys-asiakkaat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I</a:t>
                      </a:r>
                      <a:endParaRPr lang="fi-FI" sz="1400" dirty="0"/>
                    </a:p>
                  </a:txBody>
                  <a:tcPr/>
                </a:tc>
              </a:tr>
              <a:tr h="890946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ESH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Nivoutuu alueen toiminta-malleihin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7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Otsikko 2"/>
          <p:cNvSpPr>
            <a:spLocks noGrp="1"/>
          </p:cNvSpPr>
          <p:nvPr>
            <p:ph type="title"/>
          </p:nvPr>
        </p:nvSpPr>
        <p:spPr>
          <a:xfrm>
            <a:off x="251520" y="144348"/>
            <a:ext cx="8229600" cy="796950"/>
          </a:xfrm>
        </p:spPr>
        <p:txBody>
          <a:bodyPr/>
          <a:lstStyle/>
          <a:p>
            <a:pPr eaLnBrk="1" hangingPunct="1"/>
            <a:r>
              <a:rPr lang="fi-FI" altLang="fi-FI" dirty="0" smtClean="0"/>
              <a:t>Läpimurtotyöskentely</a:t>
            </a:r>
          </a:p>
        </p:txBody>
      </p:sp>
      <p:sp>
        <p:nvSpPr>
          <p:cNvPr id="29698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i-FI" altLang="fi-FI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6" y="869889"/>
            <a:ext cx="8701666" cy="551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Tekstiruutu 4"/>
          <p:cNvSpPr txBox="1">
            <a:spLocks noChangeArrowheads="1"/>
          </p:cNvSpPr>
          <p:nvPr/>
        </p:nvSpPr>
        <p:spPr bwMode="auto">
          <a:xfrm>
            <a:off x="1397237" y="6278499"/>
            <a:ext cx="296908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100" dirty="0">
                <a:solidFill>
                  <a:srgbClr val="7030A0"/>
                </a:solidFill>
              </a:rPr>
              <a:t>Heinänen T, Mäntyranta T, Maijanen S, Kaila M.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100" dirty="0">
                <a:solidFill>
                  <a:srgbClr val="7030A0"/>
                </a:solidFill>
              </a:rPr>
              <a:t>Läpimurtomallilla terveyshyötyä tuottamaan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100" dirty="0">
                <a:solidFill>
                  <a:srgbClr val="7030A0"/>
                </a:solidFill>
              </a:rPr>
              <a:t>SLL 2011; 66: 1841-45</a:t>
            </a:r>
          </a:p>
        </p:txBody>
      </p:sp>
    </p:spTree>
    <p:extLst>
      <p:ext uri="{BB962C8B-B14F-4D97-AF65-F5344CB8AC3E}">
        <p14:creationId xmlns:p14="http://schemas.microsoft.com/office/powerpoint/2010/main" val="286268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PDSA- kehittämisen jatkuva sykli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68760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72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LEAN-AJATTELU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Kun asiakkaan arvo on määritelty ja tunnistettu arvoa tuottavat ja tuottamattomat aktiviteetit, pyritään eliminoimaan hukka ja järjestämään arvoa tuottavat aktiviteetit mahdollisimman </a:t>
            </a:r>
            <a:r>
              <a:rPr lang="fi-FI" dirty="0" smtClean="0">
                <a:solidFill>
                  <a:srgbClr val="FF0000"/>
                </a:solidFill>
              </a:rPr>
              <a:t>sujuviksi ja laadukkaiksi virtauksiksi</a:t>
            </a:r>
          </a:p>
          <a:p>
            <a:endParaRPr lang="fi-FI" dirty="0">
              <a:solidFill>
                <a:srgbClr val="FF0000"/>
              </a:solidFill>
            </a:endParaRPr>
          </a:p>
          <a:p>
            <a:r>
              <a:rPr lang="fi-FI" dirty="0"/>
              <a:t>Keskeistä toiminnan jatkuva parantaminen</a:t>
            </a:r>
          </a:p>
          <a:p>
            <a:endParaRPr lang="fi-FI" dirty="0"/>
          </a:p>
          <a:p>
            <a:r>
              <a:rPr lang="fi-FI" dirty="0"/>
              <a:t>Kehittämisessä keskeisessä roolissa itse työtä tekevät ihmiset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912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7549" y="1268760"/>
            <a:ext cx="2614766" cy="4525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62923" y="2420888"/>
            <a:ext cx="4517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endParaRPr lang="fi-FI" altLang="fi-FI" dirty="0">
              <a:solidFill>
                <a:srgbClr val="12858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3" y="1790019"/>
            <a:ext cx="870761" cy="937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0" y="3432347"/>
            <a:ext cx="897564" cy="10767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50" t="19550" r="23226" b="36350"/>
          <a:stretch/>
        </p:blipFill>
        <p:spPr>
          <a:xfrm>
            <a:off x="6509061" y="5157192"/>
            <a:ext cx="900100" cy="1080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6370" y="2182360"/>
            <a:ext cx="864096" cy="1152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188" y="3441167"/>
            <a:ext cx="912299" cy="1216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7345" y="998926"/>
            <a:ext cx="904449" cy="1145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85184"/>
            <a:ext cx="897564" cy="1196752"/>
          </a:xfrm>
          <a:prstGeom prst="rect">
            <a:avLst/>
          </a:prstGeom>
        </p:spPr>
      </p:pic>
      <p:sp>
        <p:nvSpPr>
          <p:cNvPr id="13" name="Line Callout 1 12"/>
          <p:cNvSpPr/>
          <p:nvPr/>
        </p:nvSpPr>
        <p:spPr>
          <a:xfrm>
            <a:off x="1240220" y="1790019"/>
            <a:ext cx="2030929" cy="937579"/>
          </a:xfrm>
          <a:prstGeom prst="borderCallout1">
            <a:avLst>
              <a:gd name="adj1" fmla="val 100239"/>
              <a:gd name="adj2" fmla="val 87264"/>
              <a:gd name="adj3" fmla="val 261587"/>
              <a:gd name="adj4" fmla="val 110176"/>
            </a:avLst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 smtClean="0">
                <a:solidFill>
                  <a:schemeClr val="tx2">
                    <a:lumMod val="50000"/>
                  </a:schemeClr>
                </a:solidFill>
              </a:rPr>
              <a:t>Jessica Fagerström</a:t>
            </a:r>
          </a:p>
          <a:p>
            <a:pPr algn="ctr"/>
            <a:r>
              <a:rPr lang="fi-FI" sz="1200" dirty="0" smtClean="0">
                <a:solidFill>
                  <a:schemeClr val="tx2">
                    <a:lumMod val="50000"/>
                  </a:schemeClr>
                </a:solidFill>
              </a:rPr>
              <a:t>Pohjanmaa</a:t>
            </a:r>
          </a:p>
          <a:p>
            <a:pPr algn="ctr"/>
            <a:r>
              <a:rPr lang="fi-FI" sz="1200" dirty="0" smtClean="0">
                <a:solidFill>
                  <a:schemeClr val="tx2">
                    <a:lumMod val="50000"/>
                  </a:schemeClr>
                </a:solidFill>
              </a:rPr>
              <a:t>jessica.fagerstrom@seamk.fi</a:t>
            </a:r>
          </a:p>
          <a:p>
            <a:pPr algn="ctr"/>
            <a:r>
              <a:rPr lang="fi-FI" sz="1200" dirty="0" smtClean="0">
                <a:solidFill>
                  <a:schemeClr val="tx2">
                    <a:lumMod val="50000"/>
                  </a:schemeClr>
                </a:solidFill>
              </a:rPr>
              <a:t>040 830 0478</a:t>
            </a:r>
            <a:endParaRPr lang="fi-FI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1290178" y="3482433"/>
            <a:ext cx="1800470" cy="934249"/>
          </a:xfrm>
          <a:prstGeom prst="borderCallout1">
            <a:avLst>
              <a:gd name="adj1" fmla="val 106952"/>
              <a:gd name="adj2" fmla="val 127422"/>
              <a:gd name="adj3" fmla="val 46427"/>
              <a:gd name="adj4" fmla="val 99935"/>
            </a:avLst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 smtClean="0">
                <a:solidFill>
                  <a:schemeClr val="tx2">
                    <a:lumMod val="50000"/>
                  </a:schemeClr>
                </a:solidFill>
              </a:rPr>
              <a:t>Carita Liljamo</a:t>
            </a:r>
          </a:p>
          <a:p>
            <a:pPr algn="ctr"/>
            <a:r>
              <a:rPr lang="fi-FI" sz="1200" dirty="0" smtClean="0">
                <a:solidFill>
                  <a:schemeClr val="tx2">
                    <a:lumMod val="50000"/>
                  </a:schemeClr>
                </a:solidFill>
              </a:rPr>
              <a:t>Etelä-Pohjanmaa</a:t>
            </a:r>
          </a:p>
          <a:p>
            <a:pPr algn="ctr"/>
            <a:r>
              <a:rPr lang="fi-FI" sz="1200" dirty="0" smtClean="0">
                <a:solidFill>
                  <a:schemeClr val="tx2">
                    <a:lumMod val="50000"/>
                  </a:schemeClr>
                </a:solidFill>
              </a:rPr>
              <a:t>carita.liljamo@lapua.fi</a:t>
            </a:r>
          </a:p>
          <a:p>
            <a:pPr algn="ctr"/>
            <a:r>
              <a:rPr lang="fi-FI" sz="1200" dirty="0" smtClean="0">
                <a:solidFill>
                  <a:schemeClr val="tx2">
                    <a:lumMod val="50000"/>
                  </a:schemeClr>
                </a:solidFill>
              </a:rPr>
              <a:t>044 438 4866</a:t>
            </a:r>
            <a:endParaRPr lang="fi-FI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1211064" y="5171517"/>
            <a:ext cx="2060085" cy="983095"/>
          </a:xfrm>
          <a:prstGeom prst="borderCallout1">
            <a:avLst>
              <a:gd name="adj1" fmla="val 378"/>
              <a:gd name="adj2" fmla="val 127816"/>
              <a:gd name="adj3" fmla="val 52572"/>
              <a:gd name="adj4" fmla="val 99835"/>
            </a:avLst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 smtClean="0">
                <a:solidFill>
                  <a:schemeClr val="tx2">
                    <a:lumMod val="50000"/>
                  </a:schemeClr>
                </a:solidFill>
              </a:rPr>
              <a:t>Satu Raatikainen</a:t>
            </a:r>
          </a:p>
          <a:p>
            <a:pPr algn="ctr"/>
            <a:r>
              <a:rPr lang="fi-FI" sz="1200" dirty="0" smtClean="0">
                <a:solidFill>
                  <a:schemeClr val="tx2">
                    <a:lumMod val="50000"/>
                  </a:schemeClr>
                </a:solidFill>
              </a:rPr>
              <a:t>Kanta-Häme</a:t>
            </a:r>
          </a:p>
          <a:p>
            <a:pPr algn="ctr"/>
            <a:r>
              <a:rPr lang="fi-FI" sz="1200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fi-FI" sz="1200" dirty="0" smtClean="0">
                <a:solidFill>
                  <a:schemeClr val="tx2">
                    <a:lumMod val="50000"/>
                  </a:schemeClr>
                </a:solidFill>
              </a:rPr>
              <a:t>atu.raatikainen@pikassos.fi</a:t>
            </a:r>
          </a:p>
          <a:p>
            <a:pPr algn="ctr"/>
            <a:r>
              <a:rPr lang="fi-FI" sz="1200" dirty="0" smtClean="0">
                <a:solidFill>
                  <a:schemeClr val="tx2">
                    <a:lumMod val="50000"/>
                  </a:schemeClr>
                </a:solidFill>
              </a:rPr>
              <a:t>050 349 5610</a:t>
            </a:r>
            <a:endParaRPr lang="fi-FI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4502221" y="1433414"/>
            <a:ext cx="2032703" cy="864096"/>
          </a:xfrm>
          <a:prstGeom prst="borderCallout1">
            <a:avLst>
              <a:gd name="adj1" fmla="val 100880"/>
              <a:gd name="adj2" fmla="val 28834"/>
              <a:gd name="adj3" fmla="val 404291"/>
              <a:gd name="adj4" fmla="val -42963"/>
            </a:avLst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 smtClean="0">
                <a:solidFill>
                  <a:schemeClr val="tx2">
                    <a:lumMod val="50000"/>
                  </a:schemeClr>
                </a:solidFill>
              </a:rPr>
              <a:t>Tuula Tuominen</a:t>
            </a:r>
          </a:p>
          <a:p>
            <a:pPr algn="ctr"/>
            <a:r>
              <a:rPr lang="fi-FI" sz="1200" dirty="0" smtClean="0">
                <a:solidFill>
                  <a:schemeClr val="tx2">
                    <a:lumMod val="50000"/>
                  </a:schemeClr>
                </a:solidFill>
              </a:rPr>
              <a:t>Tampere</a:t>
            </a:r>
          </a:p>
          <a:p>
            <a:pPr algn="ctr"/>
            <a:r>
              <a:rPr lang="fi-FI" sz="1200" dirty="0" smtClean="0">
                <a:solidFill>
                  <a:schemeClr val="tx2">
                    <a:lumMod val="50000"/>
                  </a:schemeClr>
                </a:solidFill>
              </a:rPr>
              <a:t>tuula.tuominen@tampere.fi</a:t>
            </a:r>
          </a:p>
          <a:p>
            <a:pPr algn="ctr"/>
            <a:r>
              <a:rPr lang="fi-FI" sz="1200" dirty="0" smtClean="0">
                <a:solidFill>
                  <a:schemeClr val="tx2">
                    <a:lumMod val="50000"/>
                  </a:schemeClr>
                </a:solidFill>
              </a:rPr>
              <a:t>040 806 2652</a:t>
            </a:r>
            <a:endParaRPr lang="fi-FI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Line Callout 1 16"/>
          <p:cNvSpPr/>
          <p:nvPr/>
        </p:nvSpPr>
        <p:spPr>
          <a:xfrm>
            <a:off x="5016415" y="2667645"/>
            <a:ext cx="1890023" cy="864096"/>
          </a:xfrm>
          <a:prstGeom prst="borderCallout1">
            <a:avLst>
              <a:gd name="adj1" fmla="val 56656"/>
              <a:gd name="adj2" fmla="val -316"/>
              <a:gd name="adj3" fmla="val 260711"/>
              <a:gd name="adj4" fmla="val -70591"/>
            </a:avLst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 smtClean="0">
                <a:solidFill>
                  <a:schemeClr val="tx2">
                    <a:lumMod val="50000"/>
                  </a:schemeClr>
                </a:solidFill>
              </a:rPr>
              <a:t>Mari Harju</a:t>
            </a:r>
          </a:p>
          <a:p>
            <a:pPr algn="ctr"/>
            <a:r>
              <a:rPr lang="fi-FI" sz="1200" dirty="0" smtClean="0">
                <a:solidFill>
                  <a:schemeClr val="tx2">
                    <a:lumMod val="50000"/>
                  </a:schemeClr>
                </a:solidFill>
              </a:rPr>
              <a:t>Pirkanmaa</a:t>
            </a:r>
          </a:p>
          <a:p>
            <a:pPr algn="ctr"/>
            <a:r>
              <a:rPr lang="fi-FI" sz="1200" dirty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fi-FI" sz="1200" dirty="0" smtClean="0">
                <a:solidFill>
                  <a:schemeClr val="tx2">
                    <a:lumMod val="50000"/>
                  </a:schemeClr>
                </a:solidFill>
              </a:rPr>
              <a:t>ari.harju@tampere.fi</a:t>
            </a:r>
          </a:p>
          <a:p>
            <a:pPr algn="ctr"/>
            <a:r>
              <a:rPr lang="fi-FI" sz="1200" dirty="0" smtClean="0">
                <a:solidFill>
                  <a:schemeClr val="tx2">
                    <a:lumMod val="50000"/>
                  </a:schemeClr>
                </a:solidFill>
              </a:rPr>
              <a:t>040 800 4608</a:t>
            </a:r>
            <a:endParaRPr lang="fi-FI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Line Callout 1 17"/>
          <p:cNvSpPr/>
          <p:nvPr/>
        </p:nvSpPr>
        <p:spPr>
          <a:xfrm>
            <a:off x="5263572" y="3793470"/>
            <a:ext cx="1972724" cy="864096"/>
          </a:xfrm>
          <a:prstGeom prst="borderCallout1">
            <a:avLst>
              <a:gd name="adj1" fmla="val 50339"/>
              <a:gd name="adj2" fmla="val -317"/>
              <a:gd name="adj3" fmla="val 149049"/>
              <a:gd name="adj4" fmla="val -58024"/>
            </a:avLst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 smtClean="0">
                <a:solidFill>
                  <a:schemeClr val="tx2">
                    <a:lumMod val="50000"/>
                  </a:schemeClr>
                </a:solidFill>
              </a:rPr>
              <a:t>Erja </a:t>
            </a:r>
            <a:r>
              <a:rPr lang="fi-FI" sz="1200" b="1" dirty="0" err="1" smtClean="0">
                <a:solidFill>
                  <a:schemeClr val="tx2">
                    <a:lumMod val="50000"/>
                  </a:schemeClr>
                </a:solidFill>
              </a:rPr>
              <a:t>Oksman</a:t>
            </a:r>
            <a:endParaRPr lang="fi-FI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fi-FI" sz="1200" b="1" dirty="0" smtClean="0">
                <a:solidFill>
                  <a:schemeClr val="tx2">
                    <a:lumMod val="50000"/>
                  </a:schemeClr>
                </a:solidFill>
              </a:rPr>
              <a:t>Hankejohtaja</a:t>
            </a:r>
          </a:p>
          <a:p>
            <a:pPr algn="ctr"/>
            <a:r>
              <a:rPr lang="fi-FI" sz="1200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fi-FI" sz="1200" dirty="0" smtClean="0">
                <a:solidFill>
                  <a:schemeClr val="tx2">
                    <a:lumMod val="50000"/>
                  </a:schemeClr>
                </a:solidFill>
              </a:rPr>
              <a:t>rja.oksman@phsotey.fi</a:t>
            </a:r>
          </a:p>
          <a:p>
            <a:pPr algn="ctr"/>
            <a:r>
              <a:rPr lang="fi-FI" sz="1200" dirty="0" smtClean="0">
                <a:solidFill>
                  <a:schemeClr val="tx2">
                    <a:lumMod val="50000"/>
                  </a:schemeClr>
                </a:solidFill>
              </a:rPr>
              <a:t>044 719 5912</a:t>
            </a:r>
            <a:endParaRPr lang="fi-FI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4504837" y="5362675"/>
            <a:ext cx="1872747" cy="864096"/>
          </a:xfrm>
          <a:prstGeom prst="borderCallout1">
            <a:avLst>
              <a:gd name="adj1" fmla="val -203"/>
              <a:gd name="adj2" fmla="val 52154"/>
              <a:gd name="adj3" fmla="val -32585"/>
              <a:gd name="adj4" fmla="val -21283"/>
            </a:avLst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 smtClean="0">
                <a:solidFill>
                  <a:schemeClr val="tx2">
                    <a:lumMod val="50000"/>
                  </a:schemeClr>
                </a:solidFill>
              </a:rPr>
              <a:t>Risto Kuronen</a:t>
            </a:r>
          </a:p>
          <a:p>
            <a:pPr algn="ctr"/>
            <a:r>
              <a:rPr lang="fi-FI" sz="1200" dirty="0" smtClean="0">
                <a:solidFill>
                  <a:schemeClr val="tx2">
                    <a:lumMod val="50000"/>
                  </a:schemeClr>
                </a:solidFill>
              </a:rPr>
              <a:t>Päijät-Häme</a:t>
            </a:r>
          </a:p>
          <a:p>
            <a:pPr algn="ctr"/>
            <a:r>
              <a:rPr lang="fi-FI" sz="1200" dirty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fi-FI" sz="1200" dirty="0" smtClean="0">
                <a:solidFill>
                  <a:schemeClr val="tx2">
                    <a:lumMod val="50000"/>
                  </a:schemeClr>
                </a:solidFill>
              </a:rPr>
              <a:t>isto.kuronen@phsotey.fi</a:t>
            </a:r>
          </a:p>
          <a:p>
            <a:pPr algn="ctr"/>
            <a:r>
              <a:rPr lang="fi-FI" sz="1200" dirty="0" smtClean="0">
                <a:solidFill>
                  <a:schemeClr val="tx2">
                    <a:lumMod val="50000"/>
                  </a:schemeClr>
                </a:solidFill>
              </a:rPr>
              <a:t>044 440 6623</a:t>
            </a:r>
            <a:endParaRPr lang="fi-FI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0596" y="302363"/>
            <a:ext cx="2546535" cy="1055608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tx2">
                    <a:lumMod val="50000"/>
                  </a:schemeClr>
                </a:solidFill>
              </a:rPr>
              <a:t>Hankkeen kehittämistiimi</a:t>
            </a:r>
            <a:endParaRPr lang="fi-FI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4502221" y="44983"/>
            <a:ext cx="2032703" cy="1154162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i-FI" sz="1200" b="1" dirty="0">
                <a:solidFill>
                  <a:prstClr val="black"/>
                </a:solidFill>
              </a:rPr>
              <a:t>Erika </a:t>
            </a:r>
            <a:r>
              <a:rPr lang="fi-FI" sz="1200" b="1" dirty="0" smtClean="0">
                <a:solidFill>
                  <a:prstClr val="black"/>
                </a:solidFill>
              </a:rPr>
              <a:t>Veltheim</a:t>
            </a:r>
          </a:p>
          <a:p>
            <a:pPr lvl="0" algn="ctr"/>
            <a:r>
              <a:rPr lang="fi-FI" sz="1200" dirty="0" smtClean="0">
                <a:solidFill>
                  <a:prstClr val="black"/>
                </a:solidFill>
              </a:rPr>
              <a:t>Tampere erika.veltheim@tampere.fi</a:t>
            </a:r>
            <a:endParaRPr lang="fi-FI" sz="1200" dirty="0">
              <a:solidFill>
                <a:prstClr val="black"/>
              </a:solidFill>
            </a:endParaRPr>
          </a:p>
          <a:p>
            <a:pPr lvl="0" algn="ctr"/>
            <a:r>
              <a:rPr lang="fi-FI" sz="1200" dirty="0" smtClean="0"/>
              <a:t>040 639 </a:t>
            </a:r>
            <a:r>
              <a:rPr lang="fi-FI" sz="1200" dirty="0"/>
              <a:t>7834</a:t>
            </a:r>
            <a:endParaRPr lang="fi-FI" sz="1200" dirty="0" smtClean="0">
              <a:solidFill>
                <a:prstClr val="black"/>
              </a:solidFill>
            </a:endParaRPr>
          </a:p>
          <a:p>
            <a:pPr lvl="0" algn="r"/>
            <a:r>
              <a:rPr lang="fi-FI" sz="1050" dirty="0">
                <a:solidFill>
                  <a:prstClr val="black"/>
                </a:solidFill>
              </a:rPr>
              <a:t> </a:t>
            </a:r>
            <a:r>
              <a:rPr lang="fi-FI" sz="1050" dirty="0" smtClean="0">
                <a:solidFill>
                  <a:prstClr val="black"/>
                </a:solidFill>
              </a:rPr>
              <a:t> Aloitti 1.1.2016 / Kokonaan </a:t>
            </a:r>
            <a:r>
              <a:rPr lang="fi-FI" sz="1050" dirty="0" err="1" smtClean="0">
                <a:solidFill>
                  <a:prstClr val="black"/>
                </a:solidFill>
              </a:rPr>
              <a:t>Tre:n</a:t>
            </a:r>
            <a:r>
              <a:rPr lang="fi-FI" sz="1050" dirty="0" smtClean="0">
                <a:solidFill>
                  <a:prstClr val="black"/>
                </a:solidFill>
              </a:rPr>
              <a:t> </a:t>
            </a:r>
            <a:r>
              <a:rPr lang="fi-FI" sz="1050" dirty="0">
                <a:solidFill>
                  <a:prstClr val="black"/>
                </a:solidFill>
              </a:rPr>
              <a:t>kaupungin </a:t>
            </a:r>
            <a:r>
              <a:rPr lang="fi-FI" sz="1050" dirty="0" smtClean="0">
                <a:solidFill>
                  <a:prstClr val="black"/>
                </a:solidFill>
              </a:rPr>
              <a:t>rahoitus</a:t>
            </a:r>
            <a:endParaRPr lang="fi-FI" sz="1050" dirty="0">
              <a:solidFill>
                <a:prstClr val="black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199" y="39591"/>
            <a:ext cx="880030" cy="89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Seminaarikierrosten työkalut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Lean</a:t>
            </a:r>
          </a:p>
          <a:p>
            <a:r>
              <a:rPr lang="fi-FI" dirty="0" smtClean="0"/>
              <a:t>A3</a:t>
            </a:r>
          </a:p>
          <a:p>
            <a:r>
              <a:rPr lang="fi-FI" dirty="0" smtClean="0"/>
              <a:t>Kalanruoto</a:t>
            </a:r>
          </a:p>
          <a:p>
            <a:r>
              <a:rPr lang="fi-FI" dirty="0" smtClean="0"/>
              <a:t>SMART</a:t>
            </a:r>
          </a:p>
          <a:p>
            <a:r>
              <a:rPr lang="fi-FI" dirty="0" smtClean="0"/>
              <a:t>Kotitehtävät</a:t>
            </a:r>
          </a:p>
          <a:p>
            <a:r>
              <a:rPr lang="fi-FI" dirty="0" smtClean="0"/>
              <a:t>Posteri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7884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79046"/>
            <a:ext cx="8229600" cy="796950"/>
          </a:xfrm>
        </p:spPr>
        <p:txBody>
          <a:bodyPr/>
          <a:lstStyle/>
          <a:p>
            <a:r>
              <a:rPr lang="fi-FI" dirty="0" smtClean="0"/>
              <a:t>A 3 – </a:t>
            </a:r>
            <a:r>
              <a:rPr lang="fi-FI" b="0" i="1" dirty="0" smtClean="0"/>
              <a:t>kehittämisen kuvaamisen väline</a:t>
            </a:r>
            <a:endParaRPr lang="fi-FI" b="0" i="1" dirty="0"/>
          </a:p>
        </p:txBody>
      </p:sp>
      <p:pic>
        <p:nvPicPr>
          <p:cNvPr id="2049" name="Kuva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96" y="5229200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95536" y="1036941"/>
          <a:ext cx="7011192" cy="5322271"/>
        </p:xfrm>
        <a:graphic>
          <a:graphicData uri="http://schemas.openxmlformats.org/drawingml/2006/table">
            <a:tbl>
              <a:tblPr firstRow="1" firstCol="1" bandRow="1"/>
              <a:tblGrid>
                <a:gridCol w="3230900"/>
                <a:gridCol w="412651"/>
                <a:gridCol w="3367641"/>
              </a:tblGrid>
              <a:tr h="38079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i-FI" sz="1600" b="1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A3</a:t>
                      </a:r>
                      <a:r>
                        <a:rPr lang="fi-FI" sz="16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i-FI" sz="1600" b="1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Otsikko</a:t>
                      </a:r>
                      <a:r>
                        <a:rPr lang="fi-FI" sz="1600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(ongelma) – tukikysymykset                                                                    </a:t>
                      </a:r>
                    </a:p>
                  </a:txBody>
                  <a:tcPr marL="47529" marR="47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187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Taustatiedot: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Miksi keskustelette tästä aiheesta?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29" marR="475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9" marR="4752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Kokeiltavat muutokset: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Mitä muutoksia voitaisiin harkita?</a:t>
                      </a:r>
                      <a:b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Miten aiotte valita muutosvaihtoehdot ja miksi?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Miten ajattelette muutoksen vaikuttavan ongelman perussyyhyn, muuttavan nykytilannetta ja vaikuttavan tavoitteen saavuttamiseen?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29" marR="475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32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Nykytilanne: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Missä mennään tällä hetkellä?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Mikä on ongelma?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Mitä? Koska? Kuinka usein? Kuka? Kuinka?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MITÄ, ei miksi!</a:t>
                      </a:r>
                      <a:endParaRPr lang="fi-FI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29" marR="475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9" marR="4752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Suunnitelma: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Miten saamme tietoa em. asioista?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Kuka tekee mitä, milloin ja miten?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Mistä tiedämme, mitä vaikutusta muutoksilla on?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Mikä on kriittinen piste?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Tulokset?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29" marR="475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Tavoite: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Missä meidän pitäisi olla?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Mikä on erityinen muutos, jonka haluatte saavuttaa?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29" marR="475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9" marR="4752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Seuranta: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Jatkotoimenpiteet?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Miten auki jääneet kysymykset voidaan ennakoida?</a:t>
                      </a:r>
                    </a:p>
                  </a:txBody>
                  <a:tcPr marL="47529" marR="475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Ongelman analyysi: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Mitkä ovat ongelman perussyyt?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Mitkä seikat hankaloittavat ja estävät meitä tavoitteeseen pääsyssä?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29" marR="475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9" marR="4752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Varmista jatkuva PDSA-sykli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</a:t>
                      </a:r>
                    </a:p>
                  </a:txBody>
                  <a:tcPr marL="47529" marR="475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4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2134"/>
            <a:ext cx="8229600" cy="796950"/>
          </a:xfrm>
        </p:spPr>
        <p:txBody>
          <a:bodyPr/>
          <a:lstStyle/>
          <a:p>
            <a:r>
              <a:rPr lang="fi-FI" dirty="0" smtClean="0"/>
              <a:t>Kalanruoto, esimerkki</a:t>
            </a:r>
            <a:endParaRPr lang="fi-FI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62" y="1019163"/>
            <a:ext cx="5044819" cy="3792217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8" y="1049084"/>
            <a:ext cx="7272572" cy="49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7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6950"/>
          </a:xfrm>
        </p:spPr>
        <p:txBody>
          <a:bodyPr/>
          <a:lstStyle/>
          <a:p>
            <a:r>
              <a:rPr lang="fi-FI" dirty="0" smtClean="0"/>
              <a:t>SMART-tavoite</a:t>
            </a:r>
            <a:endParaRPr lang="fi-FI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67544" y="817137"/>
          <a:ext cx="6984776" cy="5472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6760"/>
                <a:gridCol w="6268016"/>
              </a:tblGrid>
              <a:tr h="912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800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</a:t>
                      </a:r>
                      <a:endParaRPr lang="fi-FI" sz="2800" dirty="0">
                        <a:solidFill>
                          <a:srgbClr val="12858A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1214" marR="41214" marT="0" marB="0">
                    <a:lnL w="19050" cap="flat" cmpd="sng" algn="ctr">
                      <a:solidFill>
                        <a:srgbClr val="12858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2858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SPECIFIC = tavoite on tarkoin määritelty ja selkeästi rajattu.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b="0" i="1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Hyviä esimerkkikysymyksiä tähän ovat: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b="0" i="1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Mitä tarkalleen ottaen haluatte saada aikaiseksi?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b="0" i="1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Mitkä asiat jäävät tämän tavoitteen ulkopuolelle</a:t>
                      </a:r>
                      <a:r>
                        <a:rPr lang="fi-FI" sz="1000" b="0" i="1" dirty="0" smtClean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?</a:t>
                      </a:r>
                      <a:endParaRPr lang="fi-FI" sz="1000" b="0" i="1" dirty="0">
                        <a:solidFill>
                          <a:srgbClr val="12858A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1214" marR="41214" marT="0" marB="0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2858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2858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81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800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</a:t>
                      </a:r>
                      <a:endParaRPr lang="fi-FI" sz="2800" dirty="0">
                        <a:solidFill>
                          <a:srgbClr val="12858A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1214" marR="41214" marT="0" marB="0">
                    <a:lnL w="19050" cap="flat" cmpd="sng" algn="ctr">
                      <a:solidFill>
                        <a:srgbClr val="12858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MEASURABLE = tavoitteen onnistumisen tulee olla arvioitavissa.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Tärkeätä on, että on yhteinen ennakkokäsitys siitä, milloin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tavoite on toteutunut.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i="1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Hyviä esimerkkikysymyksiä ovat: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i="1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Mistä tiedämme onnistuneemme?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i="1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Mitä tämä konkreettisesti tarkoittaa</a:t>
                      </a:r>
                      <a:r>
                        <a:rPr lang="fi-FI" sz="1000" i="1" dirty="0" smtClean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?</a:t>
                      </a:r>
                      <a:endParaRPr lang="fi-FI" sz="1000" i="1" dirty="0">
                        <a:solidFill>
                          <a:srgbClr val="12858A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1214" marR="41214" marT="0" marB="0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2858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</a:tr>
              <a:tr h="1109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800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</a:t>
                      </a:r>
                      <a:endParaRPr lang="fi-FI" sz="2800" dirty="0">
                        <a:solidFill>
                          <a:srgbClr val="12858A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1214" marR="41214" marT="0" marB="0">
                    <a:lnL w="19050" cap="flat" cmpd="sng" algn="ctr">
                      <a:solidFill>
                        <a:srgbClr val="12858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ACHIEVABLE = tavoite on sellainen, joka on mahdollista saavuttaa.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 on haastava, mutta ei tunnu mahdottomalta.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i="1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Hyviä esimerkkikysymyksiä ovat: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i="1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Kuinka mahdollisena pidätte, että saavutatte tavoitteenne?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i="1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Kuinka todennäköisenä pidätte, että saavutatte tavoitteenne</a:t>
                      </a:r>
                      <a:r>
                        <a:rPr lang="fi-FI" sz="1000" i="1" dirty="0" smtClean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?</a:t>
                      </a:r>
                      <a:endParaRPr lang="fi-FI" sz="1000" i="1" dirty="0">
                        <a:solidFill>
                          <a:srgbClr val="12858A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1214" marR="41214" marT="0" marB="0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2858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84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800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</a:t>
                      </a:r>
                      <a:endParaRPr lang="fi-FI" sz="2800" dirty="0">
                        <a:solidFill>
                          <a:srgbClr val="12858A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1214" marR="41214" marT="0" marB="0">
                    <a:lnL w="19050" cap="flat" cmpd="sng" algn="ctr">
                      <a:solidFill>
                        <a:srgbClr val="12858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RELEVANT = hyvä tavoite on olennainen. Motivaation kannalta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tärkeintä on, että tavoite vie kokonaisuutta selkeästi oikeaan suuntaan.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Hyviä esimerkkikysymyksiä ovat: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Kuinka tärkeä tavoite on meille?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Miltä onnistuminen tämän tavoitteen suhteen tuntuu</a:t>
                      </a:r>
                      <a:r>
                        <a:rPr lang="fi-FI" sz="1000" dirty="0" smtClean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?</a:t>
                      </a:r>
                      <a:endParaRPr lang="fi-FI" sz="1000" dirty="0">
                        <a:solidFill>
                          <a:srgbClr val="12858A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1214" marR="41214" marT="0" marB="0">
                    <a:lnL w="12700" cmpd="sng">
                      <a:noFill/>
                    </a:lnL>
                    <a:lnR w="19050" cap="flat" cmpd="sng" algn="ctr">
                      <a:solidFill>
                        <a:srgbClr val="12858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</a:tr>
              <a:tr h="1084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800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</a:t>
                      </a:r>
                      <a:endParaRPr lang="fi-FI" sz="2800" dirty="0">
                        <a:solidFill>
                          <a:srgbClr val="12858A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1214" marR="41214" marT="0" marB="0">
                    <a:lnL w="19050" cap="flat" cmpd="sng" algn="ctr">
                      <a:solidFill>
                        <a:srgbClr val="12858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12858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TIME BOUND = hyvä tavoite on aikaan sidottu. Tekijöillä on oltava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selkeä käsitys siitä, mihin mennessä tavoitteen on tarkoitus toteutua.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i="1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Hyviä esimerkkikysymyksiä ovat: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i="1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Milloin tämä tavoite on mahdollista saavuttaa?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i="1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Koska on oltava valmista, jotta tavoitteella olisi haluttu vaikutus? </a:t>
                      </a:r>
                    </a:p>
                  </a:txBody>
                  <a:tcPr marL="41214" marR="41214" marT="0" marB="0">
                    <a:lnL w="12700" cmpd="sng">
                      <a:noFill/>
                    </a:lnL>
                    <a:lnR w="19050" cap="flat" cmpd="sng" algn="ctr">
                      <a:solidFill>
                        <a:srgbClr val="12858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12858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2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Välityöskentely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Tiimi ja valmentaja tärkeässä roolissa</a:t>
            </a:r>
          </a:p>
          <a:p>
            <a:r>
              <a:rPr lang="fi-FI" dirty="0" smtClean="0"/>
              <a:t>Oman toimintamallin kehittäminen annettujen työkalujen ja ohjatun välitehtävän avulla</a:t>
            </a:r>
          </a:p>
          <a:p>
            <a:r>
              <a:rPr lang="fi-FI" dirty="0" smtClean="0"/>
              <a:t>Alueen kehittämissuunnittelija mukana välitapaamisissa ja toimii tiimille työrukkasena</a:t>
            </a:r>
          </a:p>
          <a:p>
            <a:r>
              <a:rPr lang="fi-FI" dirty="0" smtClean="0"/>
              <a:t>Asiakas mukaan kehittämiseen</a:t>
            </a:r>
          </a:p>
          <a:p>
            <a:r>
              <a:rPr lang="fi-FI" dirty="0" smtClean="0"/>
              <a:t>Posteri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1519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Kalanruodot/ ammattilaisten esille nostamia asioita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Ammattilaiset eivät tunne toistensa työtä</a:t>
            </a:r>
          </a:p>
          <a:p>
            <a:r>
              <a:rPr lang="fi-FI" dirty="0" smtClean="0"/>
              <a:t>Osaaminen pirstaleista</a:t>
            </a:r>
          </a:p>
          <a:p>
            <a:r>
              <a:rPr lang="fi-FI" dirty="0" smtClean="0"/>
              <a:t>Tiedon kulku ( tietojärjestelmät, salassapito, työtavat)</a:t>
            </a:r>
          </a:p>
          <a:p>
            <a:r>
              <a:rPr lang="fi-FI" dirty="0" smtClean="0"/>
              <a:t>Palvelujen hajanaisuus</a:t>
            </a:r>
          </a:p>
          <a:p>
            <a:r>
              <a:rPr lang="fi-FI" dirty="0" smtClean="0"/>
              <a:t>Asenne</a:t>
            </a:r>
          </a:p>
          <a:p>
            <a:r>
              <a:rPr lang="fi-FI" dirty="0" smtClean="0"/>
              <a:t>Asiakkaan tarve ja kuulluksi tuleminen</a:t>
            </a:r>
          </a:p>
          <a:p>
            <a:r>
              <a:rPr lang="fi-FI" dirty="0" smtClean="0"/>
              <a:t>Sitoutuminen yhteistyöhön</a:t>
            </a:r>
          </a:p>
          <a:p>
            <a:r>
              <a:rPr lang="fi-FI" dirty="0" smtClean="0"/>
              <a:t>Verkostotyö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4145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Kalanruodot / asiakkaiden esille nostamia asioita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Luottamus</a:t>
            </a:r>
          </a:p>
          <a:p>
            <a:r>
              <a:rPr lang="fi-FI" dirty="0" smtClean="0"/>
              <a:t>Ammattilaisten vaihtuvuus</a:t>
            </a:r>
          </a:p>
          <a:p>
            <a:r>
              <a:rPr lang="fi-FI" dirty="0" smtClean="0"/>
              <a:t>Pelko ja häpeä</a:t>
            </a:r>
          </a:p>
          <a:p>
            <a:r>
              <a:rPr lang="fi-FI" dirty="0" smtClean="0"/>
              <a:t>Palveluiden hajanaisuus</a:t>
            </a:r>
          </a:p>
          <a:p>
            <a:r>
              <a:rPr lang="fi-FI" dirty="0" smtClean="0"/>
              <a:t>Kuulluksi tuleminen, tarve</a:t>
            </a:r>
          </a:p>
          <a:p>
            <a:r>
              <a:rPr lang="fi-FI" dirty="0" smtClean="0"/>
              <a:t>Henkilökemiat</a:t>
            </a:r>
          </a:p>
          <a:p>
            <a:r>
              <a:rPr lang="fi-FI" dirty="0" smtClean="0"/>
              <a:t>Lähipiiri</a:t>
            </a:r>
          </a:p>
          <a:p>
            <a:r>
              <a:rPr lang="fi-FI" dirty="0" smtClean="0"/>
              <a:t>Sitoutuminen yhteistyöhön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9985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Sovitut välitapaamiset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Suupohja 		21.1, 16.2, 6.4, 26.4.2016</a:t>
            </a:r>
          </a:p>
          <a:p>
            <a:r>
              <a:rPr lang="fi-FI" dirty="0" smtClean="0"/>
              <a:t>Seinäjoki 		4.2, 24.2, 7.4, 27.4.2016</a:t>
            </a:r>
          </a:p>
          <a:p>
            <a:r>
              <a:rPr lang="fi-FI" dirty="0" smtClean="0"/>
              <a:t>Järvi-Pohjanmaa 4.2, 25.2, 7.4, 28.4.2016</a:t>
            </a:r>
          </a:p>
          <a:p>
            <a:r>
              <a:rPr lang="fi-FI" dirty="0" smtClean="0"/>
              <a:t>Lapua 		18.2, 15.3, 25.4, 16.5.2016</a:t>
            </a:r>
          </a:p>
          <a:p>
            <a:r>
              <a:rPr lang="fi-FI" dirty="0" smtClean="0"/>
              <a:t>JIK			8.3 ja 29.3.2016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9726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Kiitos!</a:t>
            </a:r>
            <a:endParaRPr lang="fi-FI" dirty="0"/>
          </a:p>
        </p:txBody>
      </p:sp>
      <p:pic>
        <p:nvPicPr>
          <p:cNvPr id="1026" name="Picture 2" descr="https://encrypted-tbn2.gstatic.com/images?q=tbn:ANd9GcT5dL1qEnW2FZdJxypxJKxnNZLaxQVm4m-ITJFOL4o_AeEDSvB7O_3SfIa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293925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7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32" y="1436815"/>
            <a:ext cx="2565368" cy="4440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Parempi Arki</a:t>
            </a:r>
            <a:endParaRPr lang="fi-FI" dirty="0"/>
          </a:p>
        </p:txBody>
      </p:sp>
      <p:sp>
        <p:nvSpPr>
          <p:cNvPr id="5" name="Rectangle 4"/>
          <p:cNvSpPr/>
          <p:nvPr/>
        </p:nvSpPr>
        <p:spPr>
          <a:xfrm>
            <a:off x="2862923" y="2420888"/>
            <a:ext cx="4517389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i-FI" sz="2000" dirty="0" smtClean="0">
                <a:solidFill>
                  <a:srgbClr val="1285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1.3.2015 </a:t>
            </a:r>
            <a:r>
              <a:rPr lang="fi-FI" sz="2000" dirty="0">
                <a:solidFill>
                  <a:srgbClr val="1285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fi-FI" sz="2000" dirty="0" smtClean="0">
                <a:solidFill>
                  <a:srgbClr val="1285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31.10.2017</a:t>
            </a:r>
            <a:endParaRPr lang="fi-FI" altLang="fi-FI" sz="2000" dirty="0" smtClean="0">
              <a:solidFill>
                <a:srgbClr val="12858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i-FI" altLang="fi-FI" sz="2000" dirty="0" smtClean="0">
                <a:solidFill>
                  <a:srgbClr val="1285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Kokonaisbudjetti </a:t>
            </a:r>
            <a:r>
              <a:rPr lang="fi-FI" altLang="fi-FI" sz="2000" dirty="0">
                <a:solidFill>
                  <a:srgbClr val="1285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1 266 666 </a:t>
            </a:r>
            <a:r>
              <a:rPr lang="fi-FI" altLang="fi-FI" sz="2000" dirty="0" smtClean="0">
                <a:solidFill>
                  <a:srgbClr val="1285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fi-FI" altLang="fi-FI" dirty="0">
              <a:solidFill>
                <a:srgbClr val="12858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i-FI" altLang="fi-FI" b="1" dirty="0">
                <a:solidFill>
                  <a:srgbClr val="1285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Etelä-Pohjanmaa</a:t>
            </a:r>
          </a:p>
          <a:p>
            <a:pPr marL="742950" lvl="1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i-FI" altLang="fi-FI" b="1" dirty="0">
                <a:solidFill>
                  <a:srgbClr val="1285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Pohjanmaa</a:t>
            </a:r>
          </a:p>
          <a:p>
            <a:pPr marL="742950" lvl="1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i-FI" altLang="fi-FI" b="1" dirty="0">
                <a:solidFill>
                  <a:srgbClr val="1285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Pirkanmaa</a:t>
            </a:r>
            <a:r>
              <a:rPr lang="fi-FI" altLang="fi-FI" dirty="0">
                <a:solidFill>
                  <a:srgbClr val="1285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Tampereen kaupunki, Valkeakoski, Pirkkala</a:t>
            </a:r>
          </a:p>
          <a:p>
            <a:pPr marL="742950" lvl="1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i-FI" altLang="fi-FI" b="1" dirty="0">
                <a:solidFill>
                  <a:srgbClr val="1285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Päijät-Häme</a:t>
            </a:r>
          </a:p>
          <a:p>
            <a:pPr marL="742950" lvl="1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i-FI" altLang="fi-FI" b="1" dirty="0">
                <a:solidFill>
                  <a:srgbClr val="1285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Kanta-Häme</a:t>
            </a:r>
            <a:r>
              <a:rPr lang="fi-FI" altLang="fi-FI" dirty="0">
                <a:solidFill>
                  <a:srgbClr val="1285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Hämeenlinna, </a:t>
            </a:r>
            <a:r>
              <a:rPr lang="fi-FI" altLang="fi-FI" dirty="0" smtClean="0">
                <a:solidFill>
                  <a:srgbClr val="1285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FSHKY</a:t>
            </a:r>
            <a:r>
              <a:rPr lang="fi-FI" altLang="fi-FI" dirty="0">
                <a:solidFill>
                  <a:srgbClr val="1285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Hattula, </a:t>
            </a:r>
            <a:r>
              <a:rPr lang="fi-FI" altLang="fi-FI" dirty="0" smtClean="0">
                <a:solidFill>
                  <a:srgbClr val="1285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Janakkala</a:t>
            </a:r>
          </a:p>
          <a:p>
            <a:pPr marL="742950" lvl="1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i-FI" dirty="0" smtClean="0">
                <a:solidFill>
                  <a:srgbClr val="1285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61 kuntaa</a:t>
            </a:r>
          </a:p>
          <a:p>
            <a:pPr marL="742950" lvl="1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i-FI" dirty="0" smtClean="0">
                <a:solidFill>
                  <a:srgbClr val="1285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Väestöpohja: 1 </a:t>
            </a:r>
            <a:r>
              <a:rPr lang="fi-FI" dirty="0">
                <a:solidFill>
                  <a:srgbClr val="1285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073 </a:t>
            </a:r>
            <a:r>
              <a:rPr lang="fi-FI" dirty="0" smtClean="0">
                <a:solidFill>
                  <a:srgbClr val="1285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216</a:t>
            </a:r>
            <a:endParaRPr lang="fi-FI" altLang="fi-FI" dirty="0">
              <a:solidFill>
                <a:srgbClr val="12858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072" y="1124744"/>
            <a:ext cx="6736248" cy="129614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64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1"/>
          <p:cNvSpPr>
            <a:spLocks noGrp="1"/>
          </p:cNvSpPr>
          <p:nvPr>
            <p:ph type="title"/>
          </p:nvPr>
        </p:nvSpPr>
        <p:spPr>
          <a:xfrm>
            <a:off x="167687" y="476672"/>
            <a:ext cx="8229600" cy="1081088"/>
          </a:xfrm>
        </p:spPr>
        <p:txBody>
          <a:bodyPr rtlCol="0">
            <a:normAutofit fontScale="90000"/>
          </a:bodyPr>
          <a:lstStyle/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fi-FI" altLang="fi-FI" sz="4000" dirty="0" smtClean="0"/>
              <a:t>Hankkeen päättyessä Väli-Suomen alueella on ….</a:t>
            </a:r>
            <a:br>
              <a:rPr lang="fi-FI" altLang="fi-FI" sz="4000" dirty="0" smtClean="0"/>
            </a:br>
            <a:endParaRPr lang="fi-FI" altLang="fi-FI" sz="4000" dirty="0" smtClean="0"/>
          </a:p>
        </p:txBody>
      </p:sp>
      <p:sp>
        <p:nvSpPr>
          <p:cNvPr id="16386" name="Sisällön paikkamerkki 2"/>
          <p:cNvSpPr>
            <a:spLocks noGrp="1"/>
          </p:cNvSpPr>
          <p:nvPr>
            <p:ph idx="1"/>
          </p:nvPr>
        </p:nvSpPr>
        <p:spPr>
          <a:xfrm>
            <a:off x="0" y="1772816"/>
            <a:ext cx="8686800" cy="4896944"/>
          </a:xfrm>
        </p:spPr>
        <p:txBody>
          <a:bodyPr>
            <a:normAutofit/>
          </a:bodyPr>
          <a:lstStyle/>
          <a:p>
            <a:pPr marL="857250" lvl="2" indent="-45720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fi-FI" altLang="fi-FI" sz="2400" dirty="0" smtClean="0"/>
              <a:t>Käytössä yhteiset </a:t>
            </a:r>
            <a:r>
              <a:rPr lang="fi-FI" altLang="fi-FI" sz="2400" dirty="0" err="1" smtClean="0"/>
              <a:t>yhteisasiakkuuden</a:t>
            </a:r>
            <a:r>
              <a:rPr lang="fi-FI" altLang="fi-FI" sz="2400" dirty="0" smtClean="0"/>
              <a:t> </a:t>
            </a:r>
            <a:r>
              <a:rPr lang="fi-FI" altLang="fi-FI" sz="2400" b="1" dirty="0" smtClean="0"/>
              <a:t>kriteerit ja toimintamalli </a:t>
            </a:r>
            <a:r>
              <a:rPr lang="fi-FI" altLang="fi-FI" sz="2400" dirty="0" smtClean="0"/>
              <a:t>paljon palveluja käyttävien asiakkaiden tunnistamiseen</a:t>
            </a:r>
          </a:p>
          <a:p>
            <a:pPr marL="857250" lvl="2" indent="-45720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fi-FI" altLang="fi-FI" sz="2400" dirty="0" smtClean="0"/>
              <a:t>Käytössä </a:t>
            </a:r>
            <a:r>
              <a:rPr lang="fi-FI" altLang="fi-FI" sz="2400" b="1" dirty="0" smtClean="0"/>
              <a:t>asiakaslähtöinen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sosiaali</a:t>
            </a:r>
            <a:r>
              <a:rPr lang="fi-FI" altLang="fi-FI" sz="2400" dirty="0" smtClean="0"/>
              <a:t>- ja terveydenhuollon  hoito- ja palvelu</a:t>
            </a:r>
            <a:r>
              <a:rPr lang="fi-FI" altLang="fi-FI" sz="2400" b="1" dirty="0" smtClean="0"/>
              <a:t>suunnitelma </a:t>
            </a:r>
            <a:r>
              <a:rPr lang="fi-FI" altLang="fi-FI" sz="2400" dirty="0" smtClean="0"/>
              <a:t> </a:t>
            </a:r>
          </a:p>
          <a:p>
            <a:pPr marL="857250" lvl="2" indent="-45720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fi-FI" altLang="fi-FI" sz="2400" dirty="0" smtClean="0"/>
              <a:t>Käytössä </a:t>
            </a:r>
            <a:r>
              <a:rPr lang="fi-FI" altLang="fi-FI" sz="2400" b="1" dirty="0" smtClean="0"/>
              <a:t>yhteistyön toimintamalli  </a:t>
            </a:r>
            <a:r>
              <a:rPr lang="fi-FI" altLang="fi-FI" sz="2400" dirty="0" err="1" smtClean="0"/>
              <a:t>sosiaali</a:t>
            </a:r>
            <a:r>
              <a:rPr lang="fi-FI" altLang="fi-FI" sz="2400" dirty="0" smtClean="0"/>
              <a:t>- ja terveydenhuollon toimijoiden välillä </a:t>
            </a:r>
          </a:p>
          <a:p>
            <a:pPr marL="857250" lvl="2" indent="-457200" eaLnBrk="1" hangingPunct="1">
              <a:buFont typeface="+mj-lt"/>
              <a:buAutoNum type="arabicPeriod"/>
            </a:pPr>
            <a:r>
              <a:rPr lang="fi-FI" altLang="fi-FI" sz="2400" dirty="0" smtClean="0"/>
              <a:t>Toimiva yhteinen </a:t>
            </a:r>
            <a:r>
              <a:rPr lang="fi-FI" altLang="fi-FI" sz="2400" b="1" dirty="0" smtClean="0"/>
              <a:t>palveluohjaus</a:t>
            </a:r>
            <a:endParaRPr lang="fi-FI" altLang="fi-FI" sz="2400" dirty="0"/>
          </a:p>
          <a:p>
            <a:pPr marL="400050" lvl="2" indent="0" eaLnBrk="1" hangingPunct="1">
              <a:spcBef>
                <a:spcPts val="0"/>
              </a:spcBef>
              <a:buNone/>
            </a:pPr>
            <a:r>
              <a:rPr lang="fi-FI" altLang="fi-FI" sz="2400" dirty="0" smtClean="0"/>
              <a:t>	</a:t>
            </a:r>
            <a:r>
              <a:rPr lang="fi-FI" altLang="fi-FI" dirty="0" smtClean="0"/>
              <a:t>(</a:t>
            </a:r>
            <a:r>
              <a:rPr lang="fi-FI" altLang="fi-FI" dirty="0" err="1" smtClean="0"/>
              <a:t>sote</a:t>
            </a:r>
            <a:r>
              <a:rPr lang="fi-FI" altLang="fi-FI" dirty="0" smtClean="0"/>
              <a:t>-integraatio, kunnat ja kolmas sektori)</a:t>
            </a:r>
          </a:p>
          <a:p>
            <a:pPr marL="742950" lvl="2" indent="-342900" eaLnBrk="1" hangingPunct="1">
              <a:buFont typeface="Wingdings" panose="05000000000000000000" pitchFamily="2" charset="2"/>
              <a:buChar char="Ø"/>
            </a:pPr>
            <a:endParaRPr lang="fi-FI" altLang="fi-FI" dirty="0" smtClean="0">
              <a:solidFill>
                <a:srgbClr val="FF0000"/>
              </a:solidFill>
            </a:endParaRPr>
          </a:p>
          <a:p>
            <a:pPr eaLnBrk="1" hangingPunct="1"/>
            <a:endParaRPr lang="fi-FI" altLang="fi-FI" dirty="0" smtClean="0"/>
          </a:p>
          <a:p>
            <a:pPr marL="742950" lvl="2" indent="-342900" eaLnBrk="1" hangingPunct="1">
              <a:buFont typeface="Wingdings" panose="05000000000000000000" pitchFamily="2" charset="2"/>
              <a:buChar char="Ø"/>
            </a:pPr>
            <a:endParaRPr lang="fi-FI" altLang="fi-FI" dirty="0" smtClean="0">
              <a:solidFill>
                <a:srgbClr val="FF0000"/>
              </a:solidFill>
            </a:endParaRPr>
          </a:p>
          <a:p>
            <a:pPr eaLnBrk="1" hangingPunct="1"/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250974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93499"/>
            <a:ext cx="8229600" cy="715221"/>
          </a:xfrm>
        </p:spPr>
        <p:txBody>
          <a:bodyPr>
            <a:normAutofit/>
          </a:bodyPr>
          <a:lstStyle/>
          <a:p>
            <a:r>
              <a:rPr lang="fi-FI" dirty="0"/>
              <a:t>Käytännön toimintaa….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124744"/>
          <a:ext cx="6931457" cy="410062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170817"/>
                <a:gridCol w="2880320"/>
                <a:gridCol w="2880320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i-FI" sz="1600" b="1" dirty="0" smtClean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Aikataulu</a:t>
                      </a:r>
                      <a:r>
                        <a:rPr lang="fi-FI" sz="1600" b="1" dirty="0">
                          <a:solidFill>
                            <a:srgbClr val="12858A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fi-FI" sz="1600" b="1" dirty="0" smtClean="0">
                        <a:solidFill>
                          <a:srgbClr val="12858A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i-FI" dirty="0" smtClean="0">
                          <a:solidFill>
                            <a:srgbClr val="12858A"/>
                          </a:solidFill>
                        </a:rPr>
                        <a:t>Hankkeen toiminta</a:t>
                      </a:r>
                      <a:endParaRPr lang="fi-FI" dirty="0">
                        <a:solidFill>
                          <a:srgbClr val="12858A"/>
                        </a:solidFill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737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fi-FI" sz="1400" b="1" dirty="0" smtClean="0">
                        <a:solidFill>
                          <a:srgbClr val="006666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i-FI" sz="1400" b="1" dirty="0" smtClean="0">
                          <a:solidFill>
                            <a:srgbClr val="006666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Syksy 2015</a:t>
                      </a:r>
                      <a:endParaRPr lang="fi-FI" sz="1400" b="1" dirty="0">
                        <a:solidFill>
                          <a:srgbClr val="006666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rgbClr val="C8D8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fi-FI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fi-FI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Kuinka tunnistat paljon palveluja käyttävän yhteisasiakkaan</a:t>
                      </a:r>
                      <a:r>
                        <a:rPr kumimoji="0" lang="fi-FI" sz="1600" b="1" i="0" u="none" strike="noStrike" kern="0" cap="none" spc="0" normalizeH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–kriteerit ja toimintamalli</a:t>
                      </a:r>
                      <a:r>
                        <a:rPr kumimoji="0" lang="fi-FI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</a:p>
                    <a:p>
                      <a:endParaRPr lang="fi-FI" dirty="0">
                        <a:solidFill>
                          <a:srgbClr val="006666"/>
                        </a:solidFill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rgbClr val="C8D8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Yhteisen hoito- ja palvelusuunnitelman kehittäminen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dirty="0">
                        <a:solidFill>
                          <a:srgbClr val="006666"/>
                        </a:solidFill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rgbClr val="C8D84B"/>
                    </a:solidFill>
                  </a:tcPr>
                </a:tc>
              </a:tr>
              <a:tr h="12343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fi-FI" sz="1400" b="1" dirty="0" smtClean="0">
                        <a:solidFill>
                          <a:srgbClr val="006666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i-FI" sz="1400" b="1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Kevät 2016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fi-FI" sz="1400" b="1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Syksy</a:t>
                      </a:r>
                      <a:r>
                        <a:rPr lang="fi-FI" sz="1400" b="1" baseline="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 2016</a:t>
                      </a:r>
                      <a:endParaRPr lang="fi-FI" sz="14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  <a:defRPr/>
                      </a:pPr>
                      <a:endParaRPr lang="fi-FI" sz="2400" dirty="0" smtClean="0">
                        <a:solidFill>
                          <a:srgbClr val="006666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fi-FI" sz="24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Läpimurto –seminaarikierrokset</a:t>
                      </a:r>
                      <a:endParaRPr lang="fi-FI" sz="24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66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2483768" y="3501008"/>
            <a:ext cx="576064" cy="432048"/>
          </a:xfrm>
          <a:prstGeom prst="downArrow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Down Arrow 4"/>
          <p:cNvSpPr/>
          <p:nvPr/>
        </p:nvSpPr>
        <p:spPr>
          <a:xfrm>
            <a:off x="5580112" y="3501008"/>
            <a:ext cx="576064" cy="432048"/>
          </a:xfrm>
          <a:prstGeom prst="downArrow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239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404664"/>
            <a:ext cx="8625136" cy="720080"/>
          </a:xfrm>
        </p:spPr>
        <p:txBody>
          <a:bodyPr>
            <a:normAutofit fontScale="90000"/>
          </a:bodyPr>
          <a:lstStyle/>
          <a:p>
            <a:pPr lvl="0"/>
            <a:r>
              <a:rPr lang="fi-FI" dirty="0" smtClean="0"/>
              <a:t>Miksi ei </a:t>
            </a:r>
            <a:r>
              <a:rPr lang="fi-FI" dirty="0"/>
              <a:t>ole työkalua/toimintamallia  organisaatiossasi?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700808"/>
            <a:ext cx="7848872" cy="452596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fi-FI" i="1" dirty="0" smtClean="0"/>
              <a:t>”</a:t>
            </a:r>
            <a:r>
              <a:rPr lang="fi-FI" i="1" dirty="0" err="1"/>
              <a:t>Y</a:t>
            </a:r>
            <a:r>
              <a:rPr lang="fi-FI" i="1" dirty="0" err="1" smtClean="0"/>
              <a:t>ksintekemisen</a:t>
            </a:r>
            <a:r>
              <a:rPr lang="fi-FI" i="1" dirty="0" smtClean="0"/>
              <a:t> kulttuuri syvällä systeemissä”</a:t>
            </a:r>
          </a:p>
          <a:p>
            <a:pPr>
              <a:spcAft>
                <a:spcPts val="600"/>
              </a:spcAft>
            </a:pPr>
            <a:r>
              <a:rPr lang="fi-FI" i="1" dirty="0" smtClean="0"/>
              <a:t>”Yhteistoiminnan kehittämiseltä puuttuu ”veturi””</a:t>
            </a:r>
          </a:p>
          <a:p>
            <a:pPr>
              <a:spcAft>
                <a:spcPts val="600"/>
              </a:spcAft>
            </a:pPr>
            <a:r>
              <a:rPr lang="fi-FI" i="1" dirty="0" smtClean="0"/>
              <a:t>”Ajatusmaailma: päivystyksessä hoidetaan vain päivystykselliset asiat ja sitten ihmetellään kun sama potilas käy toistuvasti eri vaivoilla”</a:t>
            </a:r>
          </a:p>
          <a:p>
            <a:pPr>
              <a:spcAft>
                <a:spcPts val="600"/>
              </a:spcAft>
            </a:pPr>
            <a:r>
              <a:rPr lang="fi-FI" i="1" dirty="0" smtClean="0"/>
              <a:t>”Hierarkia estää tunnistamisen: pois käsistä, pois mielestä”</a:t>
            </a:r>
          </a:p>
          <a:p>
            <a:pPr>
              <a:spcAft>
                <a:spcPts val="600"/>
              </a:spcAft>
            </a:pPr>
            <a:r>
              <a:rPr lang="fi-FI" i="1" dirty="0" smtClean="0"/>
              <a:t>”Vaikeita asiakkaita, joihin kukaan ei jaksaisi/haluaisi tarttua”</a:t>
            </a:r>
          </a:p>
          <a:p>
            <a:pPr>
              <a:spcAft>
                <a:spcPts val="600"/>
              </a:spcAft>
            </a:pPr>
            <a:r>
              <a:rPr lang="fi-FI" i="1" dirty="0"/>
              <a:t>”Lainsäädäntö estää”</a:t>
            </a:r>
          </a:p>
          <a:p>
            <a:pPr>
              <a:spcAft>
                <a:spcPts val="600"/>
              </a:spcAft>
            </a:pPr>
            <a:r>
              <a:rPr lang="fi-FI" i="1" dirty="0"/>
              <a:t>”Kehittäminen tapahtuu liian korkealla”</a:t>
            </a:r>
          </a:p>
          <a:p>
            <a:pPr>
              <a:spcAft>
                <a:spcPts val="600"/>
              </a:spcAft>
            </a:pPr>
            <a:r>
              <a:rPr lang="fi-FI" i="1" dirty="0"/>
              <a:t>”Toimijat keskenään vieraita, yhteistyöongelmat, tiimityö yli rajojen puuttuu”</a:t>
            </a:r>
          </a:p>
          <a:p>
            <a:pPr>
              <a:spcAft>
                <a:spcPts val="600"/>
              </a:spcAft>
            </a:pPr>
            <a:endParaRPr lang="fi-FI" dirty="0"/>
          </a:p>
          <a:p>
            <a:endParaRPr lang="fi-FI" dirty="0"/>
          </a:p>
        </p:txBody>
      </p:sp>
      <p:sp>
        <p:nvSpPr>
          <p:cNvPr id="5" name="Kuvaselite-ellipsi 4"/>
          <p:cNvSpPr/>
          <p:nvPr/>
        </p:nvSpPr>
        <p:spPr>
          <a:xfrm>
            <a:off x="6804248" y="404664"/>
            <a:ext cx="2339752" cy="1008112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”</a:t>
            </a:r>
            <a:r>
              <a:rPr lang="fi-FI" i="1" dirty="0" smtClean="0">
                <a:solidFill>
                  <a:schemeClr val="tx1"/>
                </a:solidFill>
              </a:rPr>
              <a:t>Sähköinen tunnistaminen ei riitä”</a:t>
            </a:r>
            <a:endParaRPr lang="fi-FI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Millaisia asiakkaat ovat?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fi-FI" i="1" dirty="0" smtClean="0"/>
              <a:t>”Moniongelmaisia, monisairaita, yksinäisiä, monen toimijan käsissä (jopa 30), usein päihteiden käyttäjiä, taloudelliset ongelmat, elämänhallinta puuttuu, uusavuttomuus, sos. verkoston puute, köyhiä, huono-osaisuus periytyy, aloitekyvyttömyys, kriisiperheet, eroperheitä, </a:t>
            </a:r>
            <a:r>
              <a:rPr lang="fi-FI" i="1" dirty="0" err="1" smtClean="0"/>
              <a:t>mtt-ongelmat</a:t>
            </a:r>
            <a:r>
              <a:rPr lang="fi-FI" i="1" dirty="0" smtClean="0"/>
              <a:t>, yksiasuvat, muistisairaat , pelko, paljon oireita ei sairauksia, </a:t>
            </a:r>
            <a:r>
              <a:rPr lang="fi-FI" i="1" dirty="0" err="1" smtClean="0"/>
              <a:t>arthroosi</a:t>
            </a:r>
            <a:r>
              <a:rPr lang="fi-FI" i="1" dirty="0" smtClean="0"/>
              <a:t>, työuupuneet, traumatisoituneet, ”työtä vieroksuvat”, keski-ikäinen työtön mies, kuolemanpelko, huimaus, ylipaino, kipupotilaat, pelokkaat, google-viisaat, tyytymättömiä, kikkailevia, eivät sitoudu, palveluriippuvainen, </a:t>
            </a:r>
            <a:r>
              <a:rPr lang="fi-FI" i="1" dirty="0"/>
              <a:t>h</a:t>
            </a:r>
            <a:r>
              <a:rPr lang="fi-FI" i="1" dirty="0" smtClean="0"/>
              <a:t>olhoava yhteiskunta”</a:t>
            </a:r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377684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Mitä tunteita ammattilaisille herää paljon palveluja käyttävän yhteisasiakkaan kohdalla….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i="1" dirty="0" smtClean="0"/>
              <a:t>”Turhautuminen, ärsyyntyminen, riittämättömyyden tunne, pelko, voimattomuus, väsymys, kyynisyys, ahdistuminen, viha, epätietoisuus, sääli, </a:t>
            </a:r>
            <a:r>
              <a:rPr lang="fi-FI" i="1" dirty="0"/>
              <a:t>turhautuminen </a:t>
            </a:r>
            <a:r>
              <a:rPr lang="fi-FI" i="1" dirty="0" smtClean="0"/>
              <a:t>systeemiin, surullisuus, epävarmuus, kiukku, myötätunto, kiukku, kädetön olo, halu </a:t>
            </a:r>
            <a:r>
              <a:rPr lang="fi-FI" i="1" dirty="0"/>
              <a:t>laittaa asiakas </a:t>
            </a:r>
            <a:r>
              <a:rPr lang="fi-FI" i="1" dirty="0" smtClean="0"/>
              <a:t>eteenpäin, toisten </a:t>
            </a:r>
            <a:r>
              <a:rPr lang="fi-FI" i="1" dirty="0"/>
              <a:t>syyttely, </a:t>
            </a:r>
            <a:r>
              <a:rPr lang="fi-FI" i="1" dirty="0" err="1" smtClean="0"/>
              <a:t>sos-th</a:t>
            </a:r>
            <a:r>
              <a:rPr lang="fi-FI" i="1" dirty="0" smtClean="0"/>
              <a:t>, voimattomuus, uupumus, </a:t>
            </a:r>
            <a:r>
              <a:rPr lang="fi-FI" i="1" dirty="0" err="1" smtClean="0"/>
              <a:t>kyynisyys,voiton</a:t>
            </a:r>
            <a:r>
              <a:rPr lang="fi-FI" i="1" dirty="0" smtClean="0"/>
              <a:t> </a:t>
            </a:r>
            <a:r>
              <a:rPr lang="fi-FI" i="1" dirty="0"/>
              <a:t>tunne </a:t>
            </a:r>
            <a:r>
              <a:rPr lang="fi-FI" i="1" dirty="0" err="1"/>
              <a:t>onnistumisesta</a:t>
            </a:r>
            <a:r>
              <a:rPr lang="fi-FI" i="1" dirty="0" err="1">
                <a:sym typeface="Wingdings" panose="05000000000000000000" pitchFamily="2" charset="2"/>
              </a:rPr>
              <a:t></a:t>
            </a:r>
            <a:r>
              <a:rPr lang="fi-FI" i="1" dirty="0">
                <a:sym typeface="Wingdings" panose="05000000000000000000" pitchFamily="2" charset="2"/>
              </a:rPr>
              <a:t> työkalu </a:t>
            </a:r>
            <a:r>
              <a:rPr lang="fi-FI" i="1" dirty="0" smtClean="0">
                <a:sym typeface="Wingdings" panose="05000000000000000000" pitchFamily="2" charset="2"/>
              </a:rPr>
              <a:t>käytössä, syvälle sydämeen sattuu, asiakkaan </a:t>
            </a:r>
            <a:r>
              <a:rPr lang="fi-FI" i="1" dirty="0" err="1">
                <a:sym typeface="Wingdings" panose="05000000000000000000" pitchFamily="2" charset="2"/>
              </a:rPr>
              <a:t>väheksyminen-</a:t>
            </a:r>
            <a:r>
              <a:rPr lang="fi-FI" i="1" dirty="0">
                <a:sym typeface="Wingdings" panose="05000000000000000000" pitchFamily="2" charset="2"/>
              </a:rPr>
              <a:t>&gt; </a:t>
            </a:r>
            <a:r>
              <a:rPr lang="fi-FI" i="1" dirty="0" smtClean="0">
                <a:sym typeface="Wingdings" panose="05000000000000000000" pitchFamily="2" charset="2"/>
              </a:rPr>
              <a:t>kiukku, </a:t>
            </a:r>
            <a:r>
              <a:rPr lang="fi-FI" i="1" dirty="0">
                <a:sym typeface="Wingdings" panose="05000000000000000000" pitchFamily="2" charset="2"/>
              </a:rPr>
              <a:t>h</a:t>
            </a:r>
            <a:r>
              <a:rPr lang="fi-FI" i="1" dirty="0" smtClean="0">
                <a:sym typeface="Wingdings" panose="05000000000000000000" pitchFamily="2" charset="2"/>
              </a:rPr>
              <a:t>armitus </a:t>
            </a:r>
            <a:r>
              <a:rPr lang="fi-FI" i="1" dirty="0">
                <a:sym typeface="Wingdings" panose="05000000000000000000" pitchFamily="2" charset="2"/>
              </a:rPr>
              <a:t>asiakkaan </a:t>
            </a:r>
            <a:r>
              <a:rPr lang="fi-FI" i="1" dirty="0" err="1">
                <a:sym typeface="Wingdings" panose="05000000000000000000" pitchFamily="2" charset="2"/>
              </a:rPr>
              <a:t>puolesta-</a:t>
            </a:r>
            <a:r>
              <a:rPr lang="fi-FI" i="1" dirty="0">
                <a:sym typeface="Wingdings" panose="05000000000000000000" pitchFamily="2" charset="2"/>
              </a:rPr>
              <a:t> asiakas väärässä </a:t>
            </a:r>
            <a:r>
              <a:rPr lang="fi-FI" i="1" dirty="0" smtClean="0">
                <a:sym typeface="Wingdings" panose="05000000000000000000" pitchFamily="2" charset="2"/>
              </a:rPr>
              <a:t>paikassa”</a:t>
            </a:r>
            <a:endParaRPr lang="fi-FI" i="1" dirty="0">
              <a:sym typeface="Wingdings" panose="05000000000000000000" pitchFamily="2" charset="2"/>
            </a:endParaRPr>
          </a:p>
          <a:p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11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728192"/>
          </a:xfrm>
        </p:spPr>
        <p:txBody>
          <a:bodyPr>
            <a:normAutofit/>
          </a:bodyPr>
          <a:lstStyle/>
          <a:p>
            <a:r>
              <a:rPr lang="fi-FI" i="1" u="sng" dirty="0" smtClean="0"/>
              <a:t>TUNNISTAMINEN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b="0" dirty="0" smtClean="0"/>
              <a:t>Pilotoinnissa olleet kriteerit: </a:t>
            </a:r>
            <a:br>
              <a:rPr lang="fi-FI" b="0" dirty="0" smtClean="0"/>
            </a:br>
            <a:r>
              <a:rPr lang="fi-FI" b="0" dirty="0" smtClean="0"/>
              <a:t>yleinen muistilista</a:t>
            </a:r>
            <a:endParaRPr lang="fi-FI" b="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7115368" cy="39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70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SAsiakirjanTila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Luonnos</TermName>
          <TermId xmlns="http://schemas.microsoft.com/office/infopath/2007/PartnerControls">cffe4b42-1f25-44f1-b23c-2029c426260a</TermId>
        </TermInfo>
      </Terms>
    </WSAsiakirjanTilaTaxHTField0>
    <TaxCatchAll xmlns="23976095-126b-41fb-bd91-153bc7507280">
      <Value>3</Value>
      <Value>2</Value>
      <Value>1</Value>
    </TaxCatchAll>
    <TaxKeywordTaxHTField xmlns="23976095-126b-41fb-bd91-153bc7507280">
      <Terms xmlns="http://schemas.microsoft.com/office/infopath/2007/PartnerControls"/>
    </TaxKeywordTaxHTField>
    <WSJulkisuusluokka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Julkinen</TermName>
          <TermId xmlns="http://schemas.microsoft.com/office/infopath/2007/PartnerControls">c26db070-54e9-40cf-bac2-3d0c096d80f5</TermId>
        </TermInfo>
      </Terms>
    </WSJulkisuusluokkaTaxHTField0>
    <WSAsiakirjatyyppi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Dokumentti</TermName>
          <TermId xmlns="http://schemas.microsoft.com/office/infopath/2007/PartnerControls">b5b53e4f-9c17-4b16-b8f2-154b296530f0</TermId>
        </TermInfo>
      </Terms>
    </WSAsiakirjatyyppiTaxHTField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ti" ma:contentTypeID="0x0101008F7046C3CEE5F64EA6640276DEB45963" ma:contentTypeVersion="" ma:contentTypeDescription="" ma:contentTypeScope="" ma:versionID="ef2d10e8563c1f48d60333887654ac60">
  <xsd:schema xmlns:xsd="http://www.w3.org/2001/XMLSchema" xmlns:xs="http://www.w3.org/2001/XMLSchema" xmlns:p="http://schemas.microsoft.com/office/2006/metadata/properties" xmlns:ns2="http://schemas.microsoft.com/sharepoint/v3" xmlns:ns3="23976095-126b-41fb-bd91-153bc7507280" targetNamespace="http://schemas.microsoft.com/office/2006/metadata/properties" ma:root="true" ma:fieldsID="34300c7aad2c65bae7a5c0bb0a4a3b21" ns2:_="" ns3:_="">
    <xsd:import namespace="http://schemas.microsoft.com/sharepoint/v3"/>
    <xsd:import namespace="23976095-126b-41fb-bd91-153bc7507280"/>
    <xsd:element name="properties">
      <xsd:complexType>
        <xsd:sequence>
          <xsd:element name="documentManagement">
            <xsd:complexType>
              <xsd:all>
                <xsd:element ref="ns2:WSAsiakirjanTilaTaxHTField0" minOccurs="0"/>
                <xsd:element ref="ns3:TaxCatchAll" minOccurs="0"/>
                <xsd:element ref="ns2:WSAsiakirjatyyppiTaxHTField0" minOccurs="0"/>
                <xsd:element ref="ns2:WSJulkisuusluokkaTaxHTField0" minOccurs="0"/>
                <xsd:element ref="ns3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WSAsiakirjanTilaTaxHTField0" ma:index="1" ma:taxonomy="true" ma:internalName="WSAsiakirjanTilaTaxHTField0" ma:taxonomyFieldName="WSAsiakirjanTila" ma:displayName="Asiakirjan tila" ma:fieldId="{6e135ad1-e7e1-4b5f-a366-1df84d168065}" ma:sspId="15326633-dc7f-44fb-857f-c015186c5499" ma:termSetId="f1a45f4d-6fa2-407b-a2ff-868d1ad17fb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WSAsiakirjatyyppiTaxHTField0" ma:index="4" ma:taxonomy="true" ma:internalName="WSAsiakirjatyyppiTaxHTField0" ma:taxonomyFieldName="WSAsiakirjatyyppi" ma:displayName="Asiakirjatyyppi" ma:fieldId="{a9e3d026-7ba6-4e93-a685-32112e241c68}" ma:sspId="15326633-dc7f-44fb-857f-c015186c5499" ma:termSetId="955f7f30-812f-4a4a-a6c7-be4f8a74fd5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WSJulkisuusluokkaTaxHTField0" ma:index="6" nillable="true" ma:taxonomy="true" ma:internalName="WSJulkisuusluokkaTaxHTField0" ma:taxonomyFieldName="WSJulkisuusluokka" ma:displayName="Julkisuusluokka" ma:default="" ma:fieldId="{efae0bdb-c6e0-481b-b9e6-db8e0c8b27df}" ma:sspId="15326633-dc7f-44fb-857f-c015186c5499" ma:termSetId="e78a871d-e7ec-4057-8fe2-d68562d8d4f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76095-126b-41fb-bd91-153bc7507280" elementFormDefault="qualified">
    <xsd:import namespace="http://schemas.microsoft.com/office/2006/documentManagement/types"/>
    <xsd:import namespace="http://schemas.microsoft.com/office/infopath/2007/PartnerControls"/>
    <xsd:element name="TaxCatchAll" ma:index="2" nillable="true" ma:displayName="Luokituksen Kaikki-sarake" ma:hidden="true" ma:list="{DE72E012-106C-4FA6-9239-621062121B02}" ma:internalName="TaxCatchAll" ma:showField="CatchAllData" ma:web="{cbbefb4e-e929-4f42-9fd5-4794feae4b2b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8" nillable="true" ma:taxonomy="true" ma:internalName="TaxKeywordTaxHTField" ma:taxonomyFieldName="TaxKeyword" ma:displayName="Yrityksen avainsanat" ma:fieldId="{23f27201-bee3-471e-b2e7-b64fd8b7ca38}" ma:taxonomyMulti="true" ma:sspId="15326633-dc7f-44fb-857f-c015186c549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45FACE-6FD9-4C65-B816-BA4D16A0CBC0}">
  <ds:schemaRefs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3976095-126b-41fb-bd91-153bc7507280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0B6396C-CDF8-4014-8CA7-FA0CB7EE00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3976095-126b-41fb-bd91-153bc75072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2659</TotalTime>
  <Words>1294</Words>
  <Application>Microsoft Office PowerPoint</Application>
  <PresentationFormat>Näytössä katseltava diaesitys (4:3)</PresentationFormat>
  <Paragraphs>435</Paragraphs>
  <Slides>28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28</vt:i4>
      </vt:variant>
    </vt:vector>
  </HeadingPairs>
  <TitlesOfParts>
    <vt:vector size="35" baseType="lpstr">
      <vt:lpstr>Arial</vt:lpstr>
      <vt:lpstr>Calibri</vt:lpstr>
      <vt:lpstr>Candara</vt:lpstr>
      <vt:lpstr>Helvetica</vt:lpstr>
      <vt:lpstr>Times New Roman</vt:lpstr>
      <vt:lpstr>Wingdings</vt:lpstr>
      <vt:lpstr>Thème Office</vt:lpstr>
      <vt:lpstr>Parempi Arki</vt:lpstr>
      <vt:lpstr>PowerPoint-esitys</vt:lpstr>
      <vt:lpstr>Parempi Arki</vt:lpstr>
      <vt:lpstr>Hankkeen päättyessä Väli-Suomen alueella on …. </vt:lpstr>
      <vt:lpstr>Käytännön toimintaa….</vt:lpstr>
      <vt:lpstr>Miksi ei ole työkalua/toimintamallia  organisaatiossasi? </vt:lpstr>
      <vt:lpstr>Millaisia asiakkaat ovat?</vt:lpstr>
      <vt:lpstr>Mitä tunteita ammattilaisille herää paljon palveluja käyttävän yhteisasiakkaan kohdalla….</vt:lpstr>
      <vt:lpstr>TUNNISTAMINEN Pilotoinnissa olleet kriteerit:  yleinen muistilista</vt:lpstr>
      <vt:lpstr>Jatkotyöskentely</vt:lpstr>
      <vt:lpstr>Yhteinen hoito- ja palvelusuunnitelma  </vt:lpstr>
      <vt:lpstr>Hoito- ja palvelusuunnitelman otsikointi ja ohjeistus, ehdotus 9.12.2015 </vt:lpstr>
      <vt:lpstr>PowerPoint-esitys</vt:lpstr>
      <vt:lpstr>PowerPoint-esitys</vt:lpstr>
      <vt:lpstr>Seminaarikierros ja sen sisältö</vt:lpstr>
      <vt:lpstr>Etelä-Pohjanmaa</vt:lpstr>
      <vt:lpstr>Läpimurtotyöskentely</vt:lpstr>
      <vt:lpstr>PDSA- kehittämisen jatkuva sykli</vt:lpstr>
      <vt:lpstr>LEAN-AJATTELU</vt:lpstr>
      <vt:lpstr>Seminaarikierrosten työkalut</vt:lpstr>
      <vt:lpstr>A 3 – kehittämisen kuvaamisen väline</vt:lpstr>
      <vt:lpstr>Kalanruoto, esimerkki</vt:lpstr>
      <vt:lpstr>SMART-tavoite</vt:lpstr>
      <vt:lpstr>Välityöskentely</vt:lpstr>
      <vt:lpstr>Kalanruodot/ ammattilaisten esille nostamia asioita</vt:lpstr>
      <vt:lpstr>Kalanruodot / asiakkaiden esille nostamia asioita</vt:lpstr>
      <vt:lpstr>Sovitut välitapaamiset</vt:lpstr>
      <vt:lpstr>Kiitos!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Clean wavy (green)</dc:title>
  <dc:creator>showeet.com</dc:creator>
  <cp:lastModifiedBy>Saarijärvi, Anne</cp:lastModifiedBy>
  <cp:revision>61</cp:revision>
  <cp:lastPrinted>2016-01-08T11:51:00Z</cp:lastPrinted>
  <dcterms:created xsi:type="dcterms:W3CDTF">2012-01-16T12:17:13Z</dcterms:created>
  <dcterms:modified xsi:type="dcterms:W3CDTF">2016-02-19T07:08:45Z</dcterms:modified>
  <cp:category>Templates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0x0101008F7046C3CEE5F64EA6640276DEB45963</vt:lpwstr>
  </property>
  <property fmtid="{D5CDD505-2E9C-101B-9397-08002B2CF9AE}" pid="3" name="TaxKeyword">
    <vt:lpwstr/>
  </property>
  <property fmtid="{D5CDD505-2E9C-101B-9397-08002B2CF9AE}" pid="4" name="WSAsiakirjanTila">
    <vt:lpwstr>1;#Luonnos|cffe4b42-1f25-44f1-b23c-2029c426260a</vt:lpwstr>
  </property>
  <property fmtid="{D5CDD505-2E9C-101B-9397-08002B2CF9AE}" pid="5" name="WSAsiakirjatyyppi">
    <vt:lpwstr>2;#Dokumentti|b5b53e4f-9c17-4b16-b8f2-154b296530f0</vt:lpwstr>
  </property>
  <property fmtid="{D5CDD505-2E9C-101B-9397-08002B2CF9AE}" pid="6" name="WSJulkisuusluokka">
    <vt:lpwstr>3;#Julkinen|c26db070-54e9-40cf-bac2-3d0c096d80f5</vt:lpwstr>
  </property>
</Properties>
</file>