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9EBCE-1D7F-402E-BE28-D7CDEA7FD503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75F98-6AB2-4FC4-8883-8176DA87CB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5281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F874A-EE5A-4681-8391-C1CD54D14B4B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559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95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952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535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719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688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993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0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0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631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85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155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AE1A7-29FC-4B6B-9235-C7D451691F18}" type="datetimeFigureOut">
              <a:rPr lang="fi-FI" smtClean="0"/>
              <a:t>19.2.2016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92DD-8B75-42BB-8AEB-FF1E9CBA12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490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einajoki.fi/seinajoenkaupunki/etela-pohjanmaansote/tyoryhma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SB aluejohtoryhmä</a:t>
            </a:r>
            <a:br>
              <a:rPr lang="fi-FI" dirty="0" smtClean="0"/>
            </a:br>
            <a:r>
              <a:rPr lang="fi-FI" dirty="0" smtClean="0"/>
              <a:t>19.2.2016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Harri Jokiranta </a:t>
            </a:r>
          </a:p>
          <a:p>
            <a:r>
              <a:rPr lang="fi-FI" dirty="0" smtClean="0"/>
              <a:t>Etelä-Pohjanmaan sosiaali- ja terveydenhuollon palvelurakenneuudistus</a:t>
            </a:r>
          </a:p>
          <a:p>
            <a:r>
              <a:rPr lang="fi-FI" dirty="0" smtClean="0"/>
              <a:t>Projektinjohtaja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77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EPSOTE infot / keskustelut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 smtClean="0"/>
              <a:t>Seinäjoen </a:t>
            </a:r>
            <a:r>
              <a:rPr lang="fi-FI" sz="2400" dirty="0"/>
              <a:t>kaupunginvaltuuston iltakoulu 12.1.2016</a:t>
            </a:r>
          </a:p>
          <a:p>
            <a:r>
              <a:rPr lang="fi-FI" sz="2400" dirty="0" smtClean="0"/>
              <a:t>Kauhavan </a:t>
            </a:r>
            <a:r>
              <a:rPr lang="fi-FI" sz="2400" dirty="0"/>
              <a:t>kaupunginvaltuuston iltakoulu 18.1.2016</a:t>
            </a:r>
          </a:p>
          <a:p>
            <a:r>
              <a:rPr lang="fi-FI" sz="2400" dirty="0" smtClean="0"/>
              <a:t>Evijärven </a:t>
            </a:r>
            <a:r>
              <a:rPr lang="fi-FI" sz="2400" dirty="0"/>
              <a:t>kunnanvaltuuston </a:t>
            </a:r>
            <a:r>
              <a:rPr lang="fi-FI" sz="2400" dirty="0" smtClean="0"/>
              <a:t>info </a:t>
            </a:r>
            <a:r>
              <a:rPr lang="fi-FI" sz="2400" dirty="0"/>
              <a:t>25.1.2016 (Matti Rekiaro)</a:t>
            </a:r>
          </a:p>
          <a:p>
            <a:r>
              <a:rPr lang="fi-FI" sz="2400" dirty="0" smtClean="0"/>
              <a:t>Seinäjoki SoTe karonkka </a:t>
            </a:r>
            <a:r>
              <a:rPr lang="fi-FI" sz="2400" dirty="0"/>
              <a:t>26.1.2016, Etelä-Pohjanmaan kansanedustajat ja </a:t>
            </a:r>
            <a:r>
              <a:rPr lang="fi-FI" sz="2400" dirty="0" smtClean="0"/>
              <a:t>luottamushenkilöt</a:t>
            </a:r>
          </a:p>
          <a:p>
            <a:r>
              <a:rPr lang="fi-FI" sz="2400" dirty="0" smtClean="0"/>
              <a:t>Ilmajoen </a:t>
            </a:r>
            <a:r>
              <a:rPr lang="fi-FI" sz="2400" dirty="0"/>
              <a:t>kunnanvaltuuston </a:t>
            </a:r>
            <a:r>
              <a:rPr lang="fi-FI" sz="2400" dirty="0" smtClean="0"/>
              <a:t>iltakoulu 1.2.2016</a:t>
            </a:r>
          </a:p>
          <a:p>
            <a:r>
              <a:rPr lang="fi-FI" sz="2400" dirty="0" smtClean="0"/>
              <a:t>Lapua info 8.2.2016</a:t>
            </a:r>
            <a:endParaRPr lang="fi-FI" sz="2400" dirty="0"/>
          </a:p>
          <a:p>
            <a:r>
              <a:rPr lang="fi-FI" sz="2400" dirty="0"/>
              <a:t>Kauhajoki </a:t>
            </a:r>
            <a:r>
              <a:rPr lang="fi-FI" sz="2400" dirty="0" smtClean="0"/>
              <a:t>info 11.2.2016</a:t>
            </a:r>
            <a:endParaRPr lang="fi-FI" sz="2400" dirty="0"/>
          </a:p>
          <a:p>
            <a:r>
              <a:rPr lang="fi-FI" sz="2400" dirty="0" smtClean="0"/>
              <a:t>Alajärven </a:t>
            </a:r>
            <a:r>
              <a:rPr lang="fi-FI" sz="2400" dirty="0"/>
              <a:t>kaupunginvaltuuston </a:t>
            </a:r>
            <a:r>
              <a:rPr lang="fi-FI" sz="2400" dirty="0" smtClean="0"/>
              <a:t>seminaari </a:t>
            </a:r>
            <a:r>
              <a:rPr lang="fi-FI" sz="2400" dirty="0" smtClean="0"/>
              <a:t>22.2.2016</a:t>
            </a:r>
          </a:p>
          <a:p>
            <a:endParaRPr lang="fi-FI" sz="2400" dirty="0"/>
          </a:p>
          <a:p>
            <a:r>
              <a:rPr lang="fi-FI" sz="2400" dirty="0" smtClean="0"/>
              <a:t>Eri toimijoiden johtoryhmä- / työyhteisöinfot</a:t>
            </a:r>
            <a:endParaRPr lang="fi-FI" sz="2400" dirty="0" smtClean="0"/>
          </a:p>
        </p:txBody>
      </p:sp>
    </p:spTree>
    <p:extLst>
      <p:ext uri="{BB962C8B-B14F-4D97-AF65-F5344CB8AC3E}">
        <p14:creationId xmlns:p14="http://schemas.microsoft.com/office/powerpoint/2010/main" val="297419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Palvelurakennetandem 2040</a:t>
            </a:r>
            <a:endParaRPr lang="fi-FI" dirty="0"/>
          </a:p>
        </p:txBody>
      </p:sp>
      <p:grpSp>
        <p:nvGrpSpPr>
          <p:cNvPr id="5" name="Ryhmä 4"/>
          <p:cNvGrpSpPr/>
          <p:nvPr/>
        </p:nvGrpSpPr>
        <p:grpSpPr>
          <a:xfrm>
            <a:off x="1238471" y="1307311"/>
            <a:ext cx="6523042" cy="3837530"/>
            <a:chOff x="1238471" y="1307311"/>
            <a:chExt cx="6523042" cy="3837530"/>
          </a:xfrm>
        </p:grpSpPr>
        <p:sp>
          <p:nvSpPr>
            <p:cNvPr id="10" name="Puolivapaa piirto 9"/>
            <p:cNvSpPr/>
            <p:nvPr/>
          </p:nvSpPr>
          <p:spPr>
            <a:xfrm>
              <a:off x="1238471" y="1307311"/>
              <a:ext cx="3837585" cy="3837530"/>
            </a:xfrm>
            <a:custGeom>
              <a:avLst/>
              <a:gdLst>
                <a:gd name="connsiteX0" fmla="*/ 0 w 3837585"/>
                <a:gd name="connsiteY0" fmla="*/ 1918765 h 3837530"/>
                <a:gd name="connsiteX1" fmla="*/ 1918793 w 3837585"/>
                <a:gd name="connsiteY1" fmla="*/ 0 h 3837530"/>
                <a:gd name="connsiteX2" fmla="*/ 3837586 w 3837585"/>
                <a:gd name="connsiteY2" fmla="*/ 1918765 h 3837530"/>
                <a:gd name="connsiteX3" fmla="*/ 1918793 w 3837585"/>
                <a:gd name="connsiteY3" fmla="*/ 3837530 h 3837530"/>
                <a:gd name="connsiteX4" fmla="*/ 0 w 3837585"/>
                <a:gd name="connsiteY4" fmla="*/ 1918765 h 3837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7585" h="3837530">
                  <a:moveTo>
                    <a:pt x="0" y="1918765"/>
                  </a:moveTo>
                  <a:cubicBezTo>
                    <a:pt x="0" y="859060"/>
                    <a:pt x="859073" y="0"/>
                    <a:pt x="1918793" y="0"/>
                  </a:cubicBezTo>
                  <a:cubicBezTo>
                    <a:pt x="2978513" y="0"/>
                    <a:pt x="3837586" y="859060"/>
                    <a:pt x="3837586" y="1918765"/>
                  </a:cubicBezTo>
                  <a:cubicBezTo>
                    <a:pt x="3837586" y="2978470"/>
                    <a:pt x="2978513" y="3837530"/>
                    <a:pt x="1918793" y="3837530"/>
                  </a:cubicBezTo>
                  <a:cubicBezTo>
                    <a:pt x="859073" y="3837530"/>
                    <a:pt x="0" y="2978470"/>
                    <a:pt x="0" y="191876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53441" tIns="653433" rIns="653441" bIns="653433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2800" b="1" kern="1200" dirty="0" smtClean="0">
                  <a:solidFill>
                    <a:schemeClr val="bg1"/>
                  </a:solidFill>
                </a:rPr>
                <a:t>PÄIVITTÄIS-PALVELUT</a:t>
              </a:r>
              <a:endParaRPr lang="fi-FI" sz="28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Puolivapaa piirto 11"/>
            <p:cNvSpPr/>
            <p:nvPr/>
          </p:nvSpPr>
          <p:spPr>
            <a:xfrm>
              <a:off x="3923928" y="1307311"/>
              <a:ext cx="3837585" cy="3837530"/>
            </a:xfrm>
            <a:custGeom>
              <a:avLst/>
              <a:gdLst>
                <a:gd name="connsiteX0" fmla="*/ 0 w 3837585"/>
                <a:gd name="connsiteY0" fmla="*/ 1918765 h 3837530"/>
                <a:gd name="connsiteX1" fmla="*/ 1918793 w 3837585"/>
                <a:gd name="connsiteY1" fmla="*/ 0 h 3837530"/>
                <a:gd name="connsiteX2" fmla="*/ 3837586 w 3837585"/>
                <a:gd name="connsiteY2" fmla="*/ 1918765 h 3837530"/>
                <a:gd name="connsiteX3" fmla="*/ 1918793 w 3837585"/>
                <a:gd name="connsiteY3" fmla="*/ 3837530 h 3837530"/>
                <a:gd name="connsiteX4" fmla="*/ 0 w 3837585"/>
                <a:gd name="connsiteY4" fmla="*/ 1918765 h 3837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7585" h="3837530">
                  <a:moveTo>
                    <a:pt x="0" y="1918765"/>
                  </a:moveTo>
                  <a:cubicBezTo>
                    <a:pt x="0" y="859060"/>
                    <a:pt x="859073" y="0"/>
                    <a:pt x="1918793" y="0"/>
                  </a:cubicBezTo>
                  <a:cubicBezTo>
                    <a:pt x="2978513" y="0"/>
                    <a:pt x="3837586" y="859060"/>
                    <a:pt x="3837586" y="1918765"/>
                  </a:cubicBezTo>
                  <a:cubicBezTo>
                    <a:pt x="3837586" y="2978470"/>
                    <a:pt x="2978513" y="3837530"/>
                    <a:pt x="1918793" y="3837530"/>
                  </a:cubicBezTo>
                  <a:cubicBezTo>
                    <a:pt x="859073" y="3837530"/>
                    <a:pt x="0" y="2978470"/>
                    <a:pt x="0" y="191876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53441" tIns="653433" rIns="653441" bIns="653433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2800" b="1" kern="1200" dirty="0" smtClean="0">
                  <a:solidFill>
                    <a:schemeClr val="bg1"/>
                  </a:solidFill>
                </a:rPr>
                <a:t>KOOTUT </a:t>
              </a:r>
              <a:br>
                <a:rPr lang="fi-FI" sz="2800" b="1" kern="1200" dirty="0" smtClean="0">
                  <a:solidFill>
                    <a:schemeClr val="bg1"/>
                  </a:solidFill>
                </a:rPr>
              </a:br>
              <a:r>
                <a:rPr lang="fi-FI" sz="2800" b="1" kern="1200" dirty="0" smtClean="0">
                  <a:solidFill>
                    <a:schemeClr val="bg1"/>
                  </a:solidFill>
                </a:rPr>
                <a:t>PALVELUT</a:t>
              </a:r>
              <a:endParaRPr lang="fi-FI" sz="28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Puolivapaa piirto 10"/>
            <p:cNvSpPr/>
            <p:nvPr/>
          </p:nvSpPr>
          <p:spPr>
            <a:xfrm>
              <a:off x="3995936" y="2924944"/>
              <a:ext cx="1008112" cy="864096"/>
            </a:xfrm>
            <a:custGeom>
              <a:avLst/>
              <a:gdLst>
                <a:gd name="connsiteX0" fmla="*/ 0 w 1150496"/>
                <a:gd name="connsiteY0" fmla="*/ 575240 h 1150480"/>
                <a:gd name="connsiteX1" fmla="*/ 575248 w 1150496"/>
                <a:gd name="connsiteY1" fmla="*/ 0 h 1150480"/>
                <a:gd name="connsiteX2" fmla="*/ 1150496 w 1150496"/>
                <a:gd name="connsiteY2" fmla="*/ 575240 h 1150480"/>
                <a:gd name="connsiteX3" fmla="*/ 575248 w 1150496"/>
                <a:gd name="connsiteY3" fmla="*/ 1150480 h 1150480"/>
                <a:gd name="connsiteX4" fmla="*/ 0 w 1150496"/>
                <a:gd name="connsiteY4" fmla="*/ 575240 h 115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0496" h="1150480">
                  <a:moveTo>
                    <a:pt x="0" y="575240"/>
                  </a:moveTo>
                  <a:cubicBezTo>
                    <a:pt x="0" y="257544"/>
                    <a:pt x="257547" y="0"/>
                    <a:pt x="575248" y="0"/>
                  </a:cubicBezTo>
                  <a:cubicBezTo>
                    <a:pt x="892949" y="0"/>
                    <a:pt x="1150496" y="257544"/>
                    <a:pt x="1150496" y="575240"/>
                  </a:cubicBezTo>
                  <a:cubicBezTo>
                    <a:pt x="1150496" y="892936"/>
                    <a:pt x="892949" y="1150480"/>
                    <a:pt x="575248" y="1150480"/>
                  </a:cubicBezTo>
                  <a:cubicBezTo>
                    <a:pt x="257547" y="1150480"/>
                    <a:pt x="0" y="892936"/>
                    <a:pt x="0" y="57524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14206" tIns="214204" rIns="214206" bIns="21420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kern="1200" dirty="0" smtClean="0">
                  <a:solidFill>
                    <a:schemeClr val="bg1"/>
                  </a:solidFill>
                </a:rPr>
                <a:t>Avo- ja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dirty="0" smtClean="0">
                  <a:solidFill>
                    <a:schemeClr val="bg1"/>
                  </a:solidFill>
                </a:rPr>
                <a:t>tuetut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kern="1200" dirty="0" smtClean="0">
                  <a:solidFill>
                    <a:schemeClr val="bg1"/>
                  </a:solidFill>
                </a:rPr>
                <a:t>palvelut</a:t>
              </a:r>
              <a:endParaRPr lang="fi-FI" sz="1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Suorakulmio 6"/>
          <p:cNvSpPr/>
          <p:nvPr/>
        </p:nvSpPr>
        <p:spPr>
          <a:xfrm>
            <a:off x="6084168" y="5229200"/>
            <a:ext cx="2952328" cy="10801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Kotiin annettavien palvelujen osuus kasvaa</a:t>
            </a:r>
          </a:p>
        </p:txBody>
      </p:sp>
      <p:sp>
        <p:nvSpPr>
          <p:cNvPr id="8" name="Suorakulmio 7"/>
          <p:cNvSpPr/>
          <p:nvPr/>
        </p:nvSpPr>
        <p:spPr>
          <a:xfrm>
            <a:off x="179512" y="5229200"/>
            <a:ext cx="2952328" cy="10801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Liikkuvat palvelut tuovat asiantuntijan lähelle </a:t>
            </a:r>
            <a:br>
              <a:rPr lang="fi-FI" sz="1600" b="1" dirty="0"/>
            </a:br>
            <a:r>
              <a:rPr lang="fi-FI" sz="1600" b="1" dirty="0"/>
              <a:t>ja tukevat päivittäispalvelua</a:t>
            </a:r>
          </a:p>
        </p:txBody>
      </p:sp>
      <p:sp>
        <p:nvSpPr>
          <p:cNvPr id="9" name="Suorakulmio 8"/>
          <p:cNvSpPr/>
          <p:nvPr/>
        </p:nvSpPr>
        <p:spPr>
          <a:xfrm>
            <a:off x="3131840" y="5229200"/>
            <a:ext cx="2952328" cy="10801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 err="1"/>
              <a:t>Digitalisaatio</a:t>
            </a:r>
            <a:r>
              <a:rPr lang="fi-FI" sz="1600" b="1" dirty="0"/>
              <a:t> ja sähköinen asiointi </a:t>
            </a:r>
            <a:r>
              <a:rPr lang="fi-FI" sz="1600" b="1" dirty="0" smtClean="0"/>
              <a:t>lisäävät omaehtoista </a:t>
            </a:r>
            <a:r>
              <a:rPr lang="fi-FI" sz="1600" b="1" dirty="0"/>
              <a:t>ja</a:t>
            </a:r>
            <a:br>
              <a:rPr lang="fi-FI" sz="1600" b="1" dirty="0"/>
            </a:br>
            <a:r>
              <a:rPr lang="fi-FI" sz="1600" b="1" dirty="0"/>
              <a:t>suoraa asiointia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1997503" y="1988840"/>
            <a:ext cx="1541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600" dirty="0" smtClean="0"/>
              <a:t>SoTe palvelut</a:t>
            </a:r>
          </a:p>
          <a:p>
            <a:pPr algn="ctr"/>
            <a:r>
              <a:rPr lang="fi-FI" sz="1600" dirty="0" smtClean="0"/>
              <a:t>Kuntien palvelut</a:t>
            </a:r>
            <a:endParaRPr lang="fi-FI" sz="1600" dirty="0"/>
          </a:p>
        </p:txBody>
      </p:sp>
      <p:sp>
        <p:nvSpPr>
          <p:cNvPr id="13" name="Tekstiruutu 12"/>
          <p:cNvSpPr txBox="1"/>
          <p:nvPr/>
        </p:nvSpPr>
        <p:spPr>
          <a:xfrm>
            <a:off x="1997503" y="3782980"/>
            <a:ext cx="19264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600" dirty="0" smtClean="0"/>
              <a:t>Järjestöjen ja </a:t>
            </a:r>
          </a:p>
          <a:p>
            <a:pPr algn="ctr"/>
            <a:r>
              <a:rPr lang="fi-FI" sz="1600" dirty="0" smtClean="0"/>
              <a:t>yhdistysten toiminta </a:t>
            </a:r>
          </a:p>
          <a:p>
            <a:pPr algn="ctr"/>
            <a:r>
              <a:rPr lang="fi-FI" sz="1600" dirty="0" smtClean="0"/>
              <a:t>ja palvelut</a:t>
            </a:r>
          </a:p>
          <a:p>
            <a:pPr algn="ctr"/>
            <a:r>
              <a:rPr lang="fi-FI" sz="1600" dirty="0" smtClean="0"/>
              <a:t>Yksityiset palvelut</a:t>
            </a:r>
            <a:endParaRPr lang="fi-FI" sz="1600" dirty="0"/>
          </a:p>
        </p:txBody>
      </p:sp>
      <p:sp>
        <p:nvSpPr>
          <p:cNvPr id="4" name="Tekstiruutu 3"/>
          <p:cNvSpPr txBox="1"/>
          <p:nvPr/>
        </p:nvSpPr>
        <p:spPr>
          <a:xfrm>
            <a:off x="4119920" y="2555612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Lape?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50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Ohjausryhmä 26.2.2016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fi-FI" dirty="0" smtClean="0"/>
              <a:t>Työvaliokunnan rooli ja tehtävät sekä työvaliokunnan täydentäminen</a:t>
            </a:r>
          </a:p>
          <a:p>
            <a:pPr lvl="1"/>
            <a:r>
              <a:rPr lang="fi-FI" dirty="0" smtClean="0"/>
              <a:t>Etelä-Pohjanmaan yrittäjät / toimitusjohtaja Minna Sillanpää</a:t>
            </a:r>
          </a:p>
          <a:p>
            <a:pPr lvl="1"/>
            <a:r>
              <a:rPr lang="fi-FI" dirty="0" smtClean="0"/>
              <a:t>Seinäjoen kaupunki / sosiaali- ja terveyskeskuksen johtoryhmä Päivi Saukko (sosiaalityö)</a:t>
            </a:r>
          </a:p>
          <a:p>
            <a:pPr lvl="1"/>
            <a:r>
              <a:rPr lang="fi-FI" dirty="0" smtClean="0"/>
              <a:t>Yhdistysten ja järjestöjen edustus / SOSTE </a:t>
            </a:r>
            <a:r>
              <a:rPr lang="fi-FI" dirty="0" err="1" smtClean="0"/>
              <a:t>ryn</a:t>
            </a:r>
            <a:r>
              <a:rPr lang="fi-FI" dirty="0" smtClean="0"/>
              <a:t> esitys erityisasiantuntija Tuula Peltoniemi</a:t>
            </a:r>
          </a:p>
          <a:p>
            <a:pPr lvl="1"/>
            <a:r>
              <a:rPr lang="fi-FI" dirty="0" smtClean="0"/>
              <a:t>Erikoissairaanhoidon lääkäriasiantuntija / Etelä-Pohjanmaan sairaanhoito-piirin esityksen mukaisesti johtajaylilääkäri Hannu Puolijoki.</a:t>
            </a:r>
          </a:p>
          <a:p>
            <a:pPr lvl="1"/>
            <a:r>
              <a:rPr lang="fi-FI" dirty="0" smtClean="0"/>
              <a:t>Kuusiokunnat / ehdotus esitellään kokouksessa.</a:t>
            </a:r>
          </a:p>
          <a:p>
            <a:r>
              <a:rPr lang="fi-FI" dirty="0" err="1" smtClean="0"/>
              <a:t>Kick</a:t>
            </a:r>
            <a:r>
              <a:rPr lang="fi-FI" dirty="0" smtClean="0"/>
              <a:t> </a:t>
            </a:r>
            <a:r>
              <a:rPr lang="fi-FI" dirty="0" err="1" smtClean="0"/>
              <a:t>Off</a:t>
            </a:r>
            <a:r>
              <a:rPr lang="fi-FI" dirty="0" smtClean="0"/>
              <a:t> seminaari 26.2.2016 / Frami Auditorio 2 (</a:t>
            </a:r>
            <a:r>
              <a:rPr lang="fi-FI" dirty="0" err="1" smtClean="0"/>
              <a:t>ohjausryhmä+työryhmät</a:t>
            </a:r>
            <a:r>
              <a:rPr lang="fi-FI" dirty="0" smtClean="0"/>
              <a:t>)</a:t>
            </a:r>
            <a:br>
              <a:rPr lang="fi-FI" dirty="0" smtClean="0"/>
            </a:br>
            <a:r>
              <a:rPr lang="fi-FI" dirty="0" smtClean="0"/>
              <a:t>(alustava aikataulu ohjausryhmän kokousaika huomioiden / klo 10.45-13.00)</a:t>
            </a:r>
          </a:p>
          <a:p>
            <a:r>
              <a:rPr lang="fi-FI" dirty="0" smtClean="0"/>
              <a:t>Valmistelevien työryhmien tilannekatsaus ja varsinaisten työryhmien työn käynnistäminen / EPSOTE projektin resurssitarkennus</a:t>
            </a:r>
          </a:p>
          <a:p>
            <a:pPr lvl="1"/>
            <a:r>
              <a:rPr lang="fi-FI" dirty="0" smtClean="0"/>
              <a:t>EPSOTE muutettu talousarvio 1.3. – 31.12.2016</a:t>
            </a:r>
          </a:p>
          <a:p>
            <a:pPr lvl="1"/>
            <a:r>
              <a:rPr lang="fi-FI" dirty="0" smtClean="0"/>
              <a:t>kevään 2015 aikana laaditaan tarkennettu suunnitelma EPSOTE projektin jatkamisesta 31.12.2018.</a:t>
            </a:r>
          </a:p>
          <a:p>
            <a:pPr lvl="1"/>
            <a:r>
              <a:rPr lang="fi-FI" dirty="0" smtClean="0"/>
              <a:t>lisäresurssin rekrytointi ajalle 1.3. – 31.12.2018</a:t>
            </a:r>
          </a:p>
          <a:p>
            <a:pPr lvl="2"/>
            <a:r>
              <a:rPr lang="fi-FI" dirty="0" smtClean="0"/>
              <a:t>sosiaali- ja terveydenhuollon asiantuntija, jonka tehtävänä on tukea ydinprosessityöryhmien työtä, tehdä tarvittavaa taustatiedon hankintaa ja analyysiä </a:t>
            </a:r>
          </a:p>
          <a:p>
            <a:pPr lvl="2"/>
            <a:r>
              <a:rPr lang="fi-FI" dirty="0" smtClean="0"/>
              <a:t>assistentti, jonka tehtävä on projektin verkkosivujen ylläpito ja kehittäminen, avustaa tarvittavan taustatiedon hankinnassa ja analyysissä</a:t>
            </a:r>
          </a:p>
          <a:p>
            <a:pPr lvl="2"/>
            <a:r>
              <a:rPr lang="fi-FI" dirty="0" smtClean="0"/>
              <a:t>sihteeri/assistenttipalvelujen osto vastaamaan työryhmien työn käytännön järjestelyistä ja taloushallinnosta</a:t>
            </a:r>
          </a:p>
          <a:p>
            <a:pPr lvl="1"/>
            <a:r>
              <a:rPr lang="fi-FI" dirty="0" smtClean="0"/>
              <a:t>työtilan vuokraus 1.3. – 31.12.2016 (31.12.2018) / C-talon 5 krs</a:t>
            </a:r>
          </a:p>
        </p:txBody>
      </p:sp>
    </p:spTree>
    <p:extLst>
      <p:ext uri="{BB962C8B-B14F-4D97-AF65-F5344CB8AC3E}">
        <p14:creationId xmlns:p14="http://schemas.microsoft.com/office/powerpoint/2010/main" val="29526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Työryhmät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361002" y="1357174"/>
            <a:ext cx="540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>
                <a:hlinkClick r:id="rId2"/>
              </a:rPr>
              <a:t>http://</a:t>
            </a:r>
            <a:r>
              <a:rPr lang="fi-FI" sz="1200" dirty="0" smtClean="0">
                <a:hlinkClick r:id="rId2"/>
              </a:rPr>
              <a:t>www.seinajoki.fi/seinajoenkaupunki/etela-pohjanmaansote/tyoryhmat.html</a:t>
            </a:r>
            <a:r>
              <a:rPr lang="fi-FI" sz="1200" dirty="0" smtClean="0"/>
              <a:t> </a:t>
            </a:r>
            <a:endParaRPr lang="fi-FI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23" y="1634172"/>
            <a:ext cx="7342541" cy="5107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754972" y="2432349"/>
            <a:ext cx="33588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u="sng" dirty="0" smtClean="0"/>
              <a:t>Henkilöt: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b="1" dirty="0" smtClean="0"/>
              <a:t>Asiantuntijuus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b="1" dirty="0" smtClean="0"/>
              <a:t>Alueellinen edustavuus / yhteistoiminta-alueet</a:t>
            </a:r>
          </a:p>
          <a:p>
            <a:r>
              <a:rPr lang="fi-FI" sz="1200" b="1" u="sng" dirty="0" smtClean="0"/>
              <a:t>Periaatteet</a:t>
            </a:r>
            <a:r>
              <a:rPr lang="fi-FI" sz="1200" b="1" dirty="0" smtClean="0"/>
              <a:t>:</a:t>
            </a:r>
            <a:endParaRPr lang="fi-FI" sz="12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>
                <a:latin typeface="Arial"/>
                <a:ea typeface="Times New Roman"/>
                <a:cs typeface="Times New Roman"/>
              </a:rPr>
              <a:t>matala </a:t>
            </a:r>
            <a:r>
              <a:rPr lang="fi-FI" sz="1200" dirty="0">
                <a:latin typeface="Arial"/>
                <a:ea typeface="Times New Roman"/>
                <a:cs typeface="Times New Roman"/>
              </a:rPr>
              <a:t>kynnys – peruspalvelut, </a:t>
            </a:r>
            <a:endParaRPr lang="fi-FI" sz="1200" dirty="0" smtClean="0">
              <a:latin typeface="Arial"/>
              <a:ea typeface="Times New Roman"/>
              <a:cs typeface="Times New Roman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>
                <a:latin typeface="Arial"/>
                <a:ea typeface="Times New Roman"/>
                <a:cs typeface="Times New Roman"/>
              </a:rPr>
              <a:t>kuntarajapinnat,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>
                <a:latin typeface="Arial"/>
                <a:ea typeface="Times New Roman"/>
                <a:cs typeface="Times New Roman"/>
              </a:rPr>
              <a:t>hyvinvoinnin </a:t>
            </a:r>
            <a:r>
              <a:rPr lang="fi-FI" sz="1200" dirty="0">
                <a:latin typeface="Arial"/>
                <a:ea typeface="Times New Roman"/>
                <a:cs typeface="Times New Roman"/>
              </a:rPr>
              <a:t>ja terveyden edistäminen ja </a:t>
            </a:r>
            <a:endParaRPr lang="fi-FI" sz="1200" dirty="0" smtClean="0">
              <a:latin typeface="Arial"/>
              <a:ea typeface="Times New Roman"/>
              <a:cs typeface="Times New Roman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i-FI" sz="1200" dirty="0" smtClean="0">
                <a:latin typeface="Arial"/>
                <a:ea typeface="Times New Roman"/>
                <a:cs typeface="Times New Roman"/>
              </a:rPr>
              <a:t>verkostoitunut </a:t>
            </a:r>
            <a:r>
              <a:rPr lang="fi-FI" sz="1200" dirty="0">
                <a:latin typeface="Arial"/>
                <a:ea typeface="Times New Roman"/>
                <a:cs typeface="Times New Roman"/>
              </a:rPr>
              <a:t>toiminta</a:t>
            </a:r>
            <a:endParaRPr lang="fi-FI" sz="1200" b="1" dirty="0"/>
          </a:p>
        </p:txBody>
      </p:sp>
      <p:sp>
        <p:nvSpPr>
          <p:cNvPr id="4" name="Oikea aaltosulje 3"/>
          <p:cNvSpPr/>
          <p:nvPr/>
        </p:nvSpPr>
        <p:spPr>
          <a:xfrm>
            <a:off x="5148064" y="2564904"/>
            <a:ext cx="432048" cy="1440160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70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323528" y="1124744"/>
            <a:ext cx="8568952" cy="1288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6600" b="1" dirty="0" smtClean="0"/>
              <a:t>5 – 12 – 15 – 18</a:t>
            </a:r>
            <a:endParaRPr lang="fi-FI" sz="6600" b="1" dirty="0"/>
          </a:p>
        </p:txBody>
      </p:sp>
      <p:sp>
        <p:nvSpPr>
          <p:cNvPr id="5" name="Suorakulmio 4"/>
          <p:cNvSpPr/>
          <p:nvPr/>
        </p:nvSpPr>
        <p:spPr>
          <a:xfrm>
            <a:off x="329889" y="2566361"/>
            <a:ext cx="8568952" cy="1287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600" b="1" dirty="0" smtClean="0"/>
              <a:t>Kuntien </a:t>
            </a:r>
            <a:r>
              <a:rPr lang="fi-FI" sz="3600" b="1" dirty="0" err="1" smtClean="0"/>
              <a:t>sote-ulkoistamisiin</a:t>
            </a:r>
            <a:r>
              <a:rPr lang="fi-FI" sz="3600" b="1" dirty="0" smtClean="0"/>
              <a:t> ja investointeihin väliaikaisia rajoituksia</a:t>
            </a:r>
            <a:endParaRPr lang="fi-FI" sz="3600" b="1" dirty="0"/>
          </a:p>
        </p:txBody>
      </p:sp>
      <p:sp>
        <p:nvSpPr>
          <p:cNvPr id="6" name="Suorakulmio 5"/>
          <p:cNvSpPr/>
          <p:nvPr/>
        </p:nvSpPr>
        <p:spPr>
          <a:xfrm>
            <a:off x="323528" y="4005064"/>
            <a:ext cx="8568952" cy="18722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600" b="1" dirty="0" smtClean="0"/>
              <a:t>Kootaan</a:t>
            </a:r>
            <a:br>
              <a:rPr lang="fi-FI" sz="3600" b="1" dirty="0" smtClean="0"/>
            </a:br>
            <a:r>
              <a:rPr lang="fi-FI" sz="3600" b="1" dirty="0" smtClean="0"/>
              <a:t>SONet BOTNIA – </a:t>
            </a:r>
            <a:r>
              <a:rPr lang="fi-FI" sz="3600" b="1" dirty="0" err="1" smtClean="0"/>
              <a:t>Aksila</a:t>
            </a:r>
            <a:r>
              <a:rPr lang="fi-FI" sz="3600" b="1" dirty="0" smtClean="0"/>
              <a:t> </a:t>
            </a:r>
            <a:r>
              <a:rPr lang="fi-FI" sz="3600" b="1" dirty="0" smtClean="0"/>
              <a:t>– </a:t>
            </a:r>
            <a:r>
              <a:rPr lang="fi-FI" sz="3600" b="1" dirty="0" err="1" smtClean="0"/>
              <a:t>EPSOTE-projekti</a:t>
            </a:r>
            <a:r>
              <a:rPr lang="fi-FI" sz="3600" b="1" dirty="0" smtClean="0"/>
              <a:t> </a:t>
            </a:r>
          </a:p>
          <a:p>
            <a:pPr algn="ctr"/>
            <a:r>
              <a:rPr lang="fi-FI" sz="3600" b="1" dirty="0" smtClean="0"/>
              <a:t>samaan tilaan</a:t>
            </a:r>
            <a:endParaRPr lang="fi-FI" sz="3600" b="1" dirty="0"/>
          </a:p>
        </p:txBody>
      </p:sp>
    </p:spTree>
    <p:extLst>
      <p:ext uri="{BB962C8B-B14F-4D97-AF65-F5344CB8AC3E}">
        <p14:creationId xmlns:p14="http://schemas.microsoft.com/office/powerpoint/2010/main" val="32184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205</Words>
  <Application>Microsoft Office PowerPoint</Application>
  <PresentationFormat>Näytössä katseltava diaesitys (4:3)</PresentationFormat>
  <Paragraphs>62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SB aluejohtoryhmä 19.2.2016</vt:lpstr>
      <vt:lpstr>EPSOTE infot / keskustelut</vt:lpstr>
      <vt:lpstr>Palvelurakennetandem 2040</vt:lpstr>
      <vt:lpstr>Ohjausryhmä 26.2.2016</vt:lpstr>
      <vt:lpstr>Työryhmät</vt:lpstr>
      <vt:lpstr>PowerPoint-esitys</vt:lpstr>
    </vt:vector>
  </TitlesOfParts>
  <Company>Seinäjoen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Jokiranta Harri</dc:creator>
  <cp:lastModifiedBy>Jokiranta Harri</cp:lastModifiedBy>
  <cp:revision>19</cp:revision>
  <dcterms:created xsi:type="dcterms:W3CDTF">2016-02-19T06:14:39Z</dcterms:created>
  <dcterms:modified xsi:type="dcterms:W3CDTF">2016-02-19T10:39:51Z</dcterms:modified>
</cp:coreProperties>
</file>