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 id="2147483660" r:id="rId6"/>
    <p:sldMasterId id="2147483680" r:id="rId7"/>
    <p:sldMasterId id="2147483670" r:id="rId8"/>
  </p:sldMasterIdLst>
  <p:notesMasterIdLst>
    <p:notesMasterId r:id="rId52"/>
  </p:notesMasterIdLst>
  <p:handoutMasterIdLst>
    <p:handoutMasterId r:id="rId53"/>
  </p:handoutMasterIdLst>
  <p:sldIdLst>
    <p:sldId id="577" r:id="rId9"/>
    <p:sldId id="609" r:id="rId10"/>
    <p:sldId id="610" r:id="rId11"/>
    <p:sldId id="611" r:id="rId12"/>
    <p:sldId id="612" r:id="rId13"/>
    <p:sldId id="613" r:id="rId14"/>
    <p:sldId id="614" r:id="rId15"/>
    <p:sldId id="615" r:id="rId16"/>
    <p:sldId id="618" r:id="rId17"/>
    <p:sldId id="616" r:id="rId18"/>
    <p:sldId id="617" r:id="rId19"/>
    <p:sldId id="564" r:id="rId20"/>
    <p:sldId id="565" r:id="rId21"/>
    <p:sldId id="566" r:id="rId22"/>
    <p:sldId id="567" r:id="rId23"/>
    <p:sldId id="568" r:id="rId24"/>
    <p:sldId id="569" r:id="rId25"/>
    <p:sldId id="588" r:id="rId26"/>
    <p:sldId id="589" r:id="rId27"/>
    <p:sldId id="590" r:id="rId28"/>
    <p:sldId id="591" r:id="rId29"/>
    <p:sldId id="624" r:id="rId30"/>
    <p:sldId id="592" r:id="rId31"/>
    <p:sldId id="622" r:id="rId32"/>
    <p:sldId id="619" r:id="rId33"/>
    <p:sldId id="623" r:id="rId34"/>
    <p:sldId id="620" r:id="rId35"/>
    <p:sldId id="621" r:id="rId36"/>
    <p:sldId id="593" r:id="rId37"/>
    <p:sldId id="594" r:id="rId38"/>
    <p:sldId id="595" r:id="rId39"/>
    <p:sldId id="596" r:id="rId40"/>
    <p:sldId id="597" r:id="rId41"/>
    <p:sldId id="598" r:id="rId42"/>
    <p:sldId id="599" r:id="rId43"/>
    <p:sldId id="600" r:id="rId44"/>
    <p:sldId id="603" r:id="rId45"/>
    <p:sldId id="604" r:id="rId46"/>
    <p:sldId id="605" r:id="rId47"/>
    <p:sldId id="606" r:id="rId48"/>
    <p:sldId id="607" r:id="rId49"/>
    <p:sldId id="608" r:id="rId50"/>
    <p:sldId id="602" r:id="rId51"/>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814" autoAdjust="0"/>
    <p:restoredTop sz="94660"/>
  </p:normalViewPr>
  <p:slideViewPr>
    <p:cSldViewPr>
      <p:cViewPr>
        <p:scale>
          <a:sx n="75" d="100"/>
          <a:sy n="75" d="100"/>
        </p:scale>
        <p:origin x="-168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ssrv1\Talousarvio\VUOSI%202016\Laskelmia\V&#228;est&#24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fi-FI"/>
              <a:t>Asukasluku ikäluokittain 2013 - 2016</a:t>
            </a:r>
          </a:p>
          <a:p>
            <a:pPr>
              <a:defRPr/>
            </a:pPr>
            <a:r>
              <a:rPr lang="fi-FI" sz="1400"/>
              <a:t>*oletuksena sama kasvuprosentti kuin vuosina 2013-2014 </a:t>
            </a:r>
          </a:p>
        </c:rich>
      </c:tx>
      <c:layout/>
      <c:overlay val="0"/>
    </c:title>
    <c:autoTitleDeleted val="0"/>
    <c:plotArea>
      <c:layout/>
      <c:barChart>
        <c:barDir val="bar"/>
        <c:grouping val="clustered"/>
        <c:varyColors val="0"/>
        <c:ser>
          <c:idx val="0"/>
          <c:order val="0"/>
          <c:tx>
            <c:strRef>
              <c:f>Ikäluokat!$A$10</c:f>
              <c:strCache>
                <c:ptCount val="1"/>
                <c:pt idx="0">
                  <c:v>2013 tot</c:v>
                </c:pt>
              </c:strCache>
            </c:strRef>
          </c:tx>
          <c:invertIfNegative val="0"/>
          <c:cat>
            <c:strRef>
              <c:f>(Ikäluokat!$B$9,Ikäluokat!$D$9,Ikäluokat!$F$9,Ikäluokat!$H$9,Ikäluokat!$J$9,Ikäluokat!$L$9)</c:f>
              <c:strCache>
                <c:ptCount val="6"/>
                <c:pt idx="0">
                  <c:v>0-6 v.</c:v>
                </c:pt>
                <c:pt idx="1">
                  <c:v>0-17 v.</c:v>
                </c:pt>
                <c:pt idx="2">
                  <c:v>7-64 v.</c:v>
                </c:pt>
                <c:pt idx="3">
                  <c:v>65+ v.</c:v>
                </c:pt>
                <c:pt idx="4">
                  <c:v>75+ v.</c:v>
                </c:pt>
                <c:pt idx="5">
                  <c:v>85+ v.</c:v>
                </c:pt>
              </c:strCache>
            </c:strRef>
          </c:cat>
          <c:val>
            <c:numRef>
              <c:f>(Ikäluokat!$B$10,Ikäluokat!$D$10,Ikäluokat!$F$10,Ikäluokat!$H$10,Ikäluokat!$J$10,Ikäluokat!$L$10)</c:f>
              <c:numCache>
                <c:formatCode>#,##0</c:formatCode>
                <c:ptCount val="6"/>
                <c:pt idx="0">
                  <c:v>18916</c:v>
                </c:pt>
                <c:pt idx="1">
                  <c:v>44440</c:v>
                </c:pt>
                <c:pt idx="2">
                  <c:v>148594</c:v>
                </c:pt>
                <c:pt idx="3">
                  <c:v>26289</c:v>
                </c:pt>
                <c:pt idx="4">
                  <c:v>11171</c:v>
                </c:pt>
                <c:pt idx="5">
                  <c:v>2899</c:v>
                </c:pt>
              </c:numCache>
            </c:numRef>
          </c:val>
        </c:ser>
        <c:ser>
          <c:idx val="1"/>
          <c:order val="1"/>
          <c:tx>
            <c:strRef>
              <c:f>Ikäluokat!$A$11</c:f>
              <c:strCache>
                <c:ptCount val="1"/>
                <c:pt idx="0">
                  <c:v>2014 tot</c:v>
                </c:pt>
              </c:strCache>
            </c:strRef>
          </c:tx>
          <c:invertIfNegative val="0"/>
          <c:cat>
            <c:strRef>
              <c:f>(Ikäluokat!$B$9,Ikäluokat!$D$9,Ikäluokat!$F$9,Ikäluokat!$H$9,Ikäluokat!$J$9,Ikäluokat!$L$9)</c:f>
              <c:strCache>
                <c:ptCount val="6"/>
                <c:pt idx="0">
                  <c:v>0-6 v.</c:v>
                </c:pt>
                <c:pt idx="1">
                  <c:v>0-17 v.</c:v>
                </c:pt>
                <c:pt idx="2">
                  <c:v>7-64 v.</c:v>
                </c:pt>
                <c:pt idx="3">
                  <c:v>65+ v.</c:v>
                </c:pt>
                <c:pt idx="4">
                  <c:v>75+ v.</c:v>
                </c:pt>
                <c:pt idx="5">
                  <c:v>85+ v.</c:v>
                </c:pt>
              </c:strCache>
            </c:strRef>
          </c:cat>
          <c:val>
            <c:numRef>
              <c:f>(Ikäluokat!$B$11,Ikäluokat!$D$11,Ikäluokat!$F$11,Ikäluokat!$H$11,Ikäluokat!$J$11,Ikäluokat!$L$11)</c:f>
              <c:numCache>
                <c:formatCode>#,##0</c:formatCode>
                <c:ptCount val="6"/>
                <c:pt idx="0">
                  <c:v>18791</c:v>
                </c:pt>
                <c:pt idx="1">
                  <c:v>44782</c:v>
                </c:pt>
                <c:pt idx="2">
                  <c:v>150079</c:v>
                </c:pt>
                <c:pt idx="3">
                  <c:v>27481</c:v>
                </c:pt>
                <c:pt idx="4">
                  <c:v>11554</c:v>
                </c:pt>
                <c:pt idx="5">
                  <c:v>3006</c:v>
                </c:pt>
              </c:numCache>
            </c:numRef>
          </c:val>
        </c:ser>
        <c:ser>
          <c:idx val="2"/>
          <c:order val="2"/>
          <c:tx>
            <c:strRef>
              <c:f>Ikäluokat!$A$12</c:f>
              <c:strCache>
                <c:ptCount val="1"/>
                <c:pt idx="0">
                  <c:v>2015 ennuste *</c:v>
                </c:pt>
              </c:strCache>
            </c:strRef>
          </c:tx>
          <c:invertIfNegative val="0"/>
          <c:cat>
            <c:strRef>
              <c:f>(Ikäluokat!$B$9,Ikäluokat!$D$9,Ikäluokat!$F$9,Ikäluokat!$H$9,Ikäluokat!$J$9,Ikäluokat!$L$9)</c:f>
              <c:strCache>
                <c:ptCount val="6"/>
                <c:pt idx="0">
                  <c:v>0-6 v.</c:v>
                </c:pt>
                <c:pt idx="1">
                  <c:v>0-17 v.</c:v>
                </c:pt>
                <c:pt idx="2">
                  <c:v>7-64 v.</c:v>
                </c:pt>
                <c:pt idx="3">
                  <c:v>65+ v.</c:v>
                </c:pt>
                <c:pt idx="4">
                  <c:v>75+ v.</c:v>
                </c:pt>
                <c:pt idx="5">
                  <c:v>85+ v.</c:v>
                </c:pt>
              </c:strCache>
            </c:strRef>
          </c:cat>
          <c:val>
            <c:numRef>
              <c:f>(Ikäluokat!$B$12,Ikäluokat!$D$12,Ikäluokat!$F$12,Ikäluokat!$H$12,Ikäluokat!$J$12,Ikäluokat!$L$12)</c:f>
              <c:numCache>
                <c:formatCode>#,##0</c:formatCode>
                <c:ptCount val="6"/>
                <c:pt idx="0">
                  <c:v>18666.826020300276</c:v>
                </c:pt>
                <c:pt idx="1">
                  <c:v>45126.63195319532</c:v>
                </c:pt>
                <c:pt idx="2">
                  <c:v>151578.8406059464</c:v>
                </c:pt>
                <c:pt idx="3">
                  <c:v>28727.047852714062</c:v>
                </c:pt>
                <c:pt idx="4">
                  <c:v>11950.131232655984</c:v>
                </c:pt>
                <c:pt idx="5">
                  <c:v>3116.9492928596069</c:v>
                </c:pt>
              </c:numCache>
            </c:numRef>
          </c:val>
        </c:ser>
        <c:ser>
          <c:idx val="3"/>
          <c:order val="3"/>
          <c:tx>
            <c:strRef>
              <c:f>Ikäluokat!$A$13</c:f>
              <c:strCache>
                <c:ptCount val="1"/>
                <c:pt idx="0">
                  <c:v>2016 TA *</c:v>
                </c:pt>
              </c:strCache>
            </c:strRef>
          </c:tx>
          <c:invertIfNegative val="0"/>
          <c:cat>
            <c:strRef>
              <c:f>(Ikäluokat!$B$9,Ikäluokat!$D$9,Ikäluokat!$F$9,Ikäluokat!$H$9,Ikäluokat!$J$9,Ikäluokat!$L$9)</c:f>
              <c:strCache>
                <c:ptCount val="6"/>
                <c:pt idx="0">
                  <c:v>0-6 v.</c:v>
                </c:pt>
                <c:pt idx="1">
                  <c:v>0-17 v.</c:v>
                </c:pt>
                <c:pt idx="2">
                  <c:v>7-64 v.</c:v>
                </c:pt>
                <c:pt idx="3">
                  <c:v>65+ v.</c:v>
                </c:pt>
                <c:pt idx="4">
                  <c:v>75+ v.</c:v>
                </c:pt>
                <c:pt idx="5">
                  <c:v>85+ v.</c:v>
                </c:pt>
              </c:strCache>
            </c:strRef>
          </c:cat>
          <c:val>
            <c:numRef>
              <c:f>(Ikäluokat!$B$13,Ikäluokat!$D$13,Ikäluokat!$F$13,Ikäluokat!$H$13,Ikäluokat!$J$13,Ikäluokat!$L$13)</c:f>
              <c:numCache>
                <c:formatCode>#,##0</c:formatCode>
                <c:ptCount val="6"/>
                <c:pt idx="0">
                  <c:v>18543.472602424532</c:v>
                </c:pt>
                <c:pt idx="1">
                  <c:v>45473.916114491287</c:v>
                </c:pt>
                <c:pt idx="2">
                  <c:v>153093.67013001756</c:v>
                </c:pt>
                <c:pt idx="3">
                  <c:v>30029.594204436653</c:v>
                </c:pt>
                <c:pt idx="4">
                  <c:v>12359.843904942014</c:v>
                </c:pt>
                <c:pt idx="5">
                  <c:v>3231.9936441310724</c:v>
                </c:pt>
              </c:numCache>
            </c:numRef>
          </c:val>
        </c:ser>
        <c:dLbls>
          <c:dLblPos val="outEnd"/>
          <c:showLegendKey val="0"/>
          <c:showVal val="1"/>
          <c:showCatName val="0"/>
          <c:showSerName val="0"/>
          <c:showPercent val="0"/>
          <c:showBubbleSize val="0"/>
        </c:dLbls>
        <c:gapWidth val="150"/>
        <c:axId val="77711232"/>
        <c:axId val="77712768"/>
      </c:barChart>
      <c:catAx>
        <c:axId val="77711232"/>
        <c:scaling>
          <c:orientation val="maxMin"/>
        </c:scaling>
        <c:delete val="0"/>
        <c:axPos val="l"/>
        <c:majorTickMark val="out"/>
        <c:minorTickMark val="none"/>
        <c:tickLblPos val="nextTo"/>
        <c:crossAx val="77712768"/>
        <c:crosses val="autoZero"/>
        <c:auto val="1"/>
        <c:lblAlgn val="ctr"/>
        <c:lblOffset val="100"/>
        <c:noMultiLvlLbl val="0"/>
      </c:catAx>
      <c:valAx>
        <c:axId val="77712768"/>
        <c:scaling>
          <c:orientation val="minMax"/>
        </c:scaling>
        <c:delete val="0"/>
        <c:axPos val="t"/>
        <c:majorGridlines/>
        <c:numFmt formatCode="#,##0" sourceLinked="1"/>
        <c:majorTickMark val="out"/>
        <c:minorTickMark val="none"/>
        <c:tickLblPos val="nextTo"/>
        <c:crossAx val="7771123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Page1_1!$A$18</c:f>
              <c:strCache>
                <c:ptCount val="1"/>
                <c:pt idx="0">
                  <c:v>Avohuollon asikkaiden määrä yhteensä (hetu kert.)</c:v>
                </c:pt>
              </c:strCache>
            </c:strRef>
          </c:tx>
          <c:invertIfNegative val="0"/>
          <c:dLbls>
            <c:showLegendKey val="0"/>
            <c:showVal val="1"/>
            <c:showCatName val="0"/>
            <c:showSerName val="0"/>
            <c:showPercent val="0"/>
            <c:showBubbleSize val="0"/>
            <c:showLeaderLines val="0"/>
          </c:dLbls>
          <c:cat>
            <c:strRef>
              <c:f>Page1_1!$B$17:$H$17</c:f>
              <c:strCache>
                <c:ptCount val="7"/>
                <c:pt idx="0">
                  <c:v>2009</c:v>
                </c:pt>
                <c:pt idx="1">
                  <c:v>2010</c:v>
                </c:pt>
                <c:pt idx="2">
                  <c:v>2011</c:v>
                </c:pt>
                <c:pt idx="3">
                  <c:v>2012</c:v>
                </c:pt>
                <c:pt idx="4">
                  <c:v>2013</c:v>
                </c:pt>
                <c:pt idx="5">
                  <c:v>2014</c:v>
                </c:pt>
                <c:pt idx="6">
                  <c:v> 1-8/2015</c:v>
                </c:pt>
              </c:strCache>
            </c:strRef>
          </c:cat>
          <c:val>
            <c:numRef>
              <c:f>Page1_1!$B$18:$H$18</c:f>
              <c:numCache>
                <c:formatCode>General</c:formatCode>
                <c:ptCount val="7"/>
                <c:pt idx="0">
                  <c:v>222</c:v>
                </c:pt>
                <c:pt idx="1">
                  <c:v>222</c:v>
                </c:pt>
                <c:pt idx="2">
                  <c:v>198</c:v>
                </c:pt>
                <c:pt idx="3">
                  <c:v>205</c:v>
                </c:pt>
                <c:pt idx="4">
                  <c:v>199</c:v>
                </c:pt>
                <c:pt idx="5">
                  <c:v>180</c:v>
                </c:pt>
                <c:pt idx="6">
                  <c:v>167</c:v>
                </c:pt>
              </c:numCache>
            </c:numRef>
          </c:val>
        </c:ser>
        <c:ser>
          <c:idx val="1"/>
          <c:order val="1"/>
          <c:tx>
            <c:strRef>
              <c:f>Page1_1!$A$19</c:f>
              <c:strCache>
                <c:ptCount val="1"/>
                <c:pt idx="0">
                  <c:v>Sijoitettujen määrä yhteensä (hetu kert.)</c:v>
                </c:pt>
              </c:strCache>
            </c:strRef>
          </c:tx>
          <c:invertIfNegative val="0"/>
          <c:dLbls>
            <c:showLegendKey val="0"/>
            <c:showVal val="1"/>
            <c:showCatName val="0"/>
            <c:showSerName val="0"/>
            <c:showPercent val="0"/>
            <c:showBubbleSize val="0"/>
            <c:showLeaderLines val="0"/>
          </c:dLbls>
          <c:cat>
            <c:strRef>
              <c:f>Page1_1!$B$17:$H$17</c:f>
              <c:strCache>
                <c:ptCount val="7"/>
                <c:pt idx="0">
                  <c:v>2009</c:v>
                </c:pt>
                <c:pt idx="1">
                  <c:v>2010</c:v>
                </c:pt>
                <c:pt idx="2">
                  <c:v>2011</c:v>
                </c:pt>
                <c:pt idx="3">
                  <c:v>2012</c:v>
                </c:pt>
                <c:pt idx="4">
                  <c:v>2013</c:v>
                </c:pt>
                <c:pt idx="5">
                  <c:v>2014</c:v>
                </c:pt>
                <c:pt idx="6">
                  <c:v> 1-8/2015</c:v>
                </c:pt>
              </c:strCache>
            </c:strRef>
          </c:cat>
          <c:val>
            <c:numRef>
              <c:f>Page1_1!$B$19:$H$19</c:f>
              <c:numCache>
                <c:formatCode>General</c:formatCode>
                <c:ptCount val="7"/>
                <c:pt idx="0">
                  <c:v>44</c:v>
                </c:pt>
                <c:pt idx="1">
                  <c:v>46</c:v>
                </c:pt>
                <c:pt idx="2">
                  <c:v>33</c:v>
                </c:pt>
                <c:pt idx="3">
                  <c:v>37</c:v>
                </c:pt>
                <c:pt idx="4">
                  <c:v>33</c:v>
                </c:pt>
                <c:pt idx="5">
                  <c:v>38</c:v>
                </c:pt>
                <c:pt idx="6">
                  <c:v>27</c:v>
                </c:pt>
              </c:numCache>
            </c:numRef>
          </c:val>
        </c:ser>
        <c:dLbls>
          <c:showLegendKey val="0"/>
          <c:showVal val="0"/>
          <c:showCatName val="0"/>
          <c:showSerName val="0"/>
          <c:showPercent val="0"/>
          <c:showBubbleSize val="0"/>
        </c:dLbls>
        <c:gapWidth val="150"/>
        <c:overlap val="100"/>
        <c:axId val="90411392"/>
        <c:axId val="90412928"/>
      </c:barChart>
      <c:catAx>
        <c:axId val="90411392"/>
        <c:scaling>
          <c:orientation val="minMax"/>
        </c:scaling>
        <c:delete val="0"/>
        <c:axPos val="b"/>
        <c:majorTickMark val="out"/>
        <c:minorTickMark val="none"/>
        <c:tickLblPos val="nextTo"/>
        <c:crossAx val="90412928"/>
        <c:crosses val="autoZero"/>
        <c:auto val="1"/>
        <c:lblAlgn val="ctr"/>
        <c:lblOffset val="100"/>
        <c:noMultiLvlLbl val="0"/>
      </c:catAx>
      <c:valAx>
        <c:axId val="90412928"/>
        <c:scaling>
          <c:orientation val="minMax"/>
        </c:scaling>
        <c:delete val="0"/>
        <c:axPos val="l"/>
        <c:majorGridlines/>
        <c:numFmt formatCode="General" sourceLinked="1"/>
        <c:majorTickMark val="out"/>
        <c:minorTickMark val="none"/>
        <c:tickLblPos val="nextTo"/>
        <c:crossAx val="9041139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497F8-650A-4DB2-993A-CB86B2D5828A}" type="doc">
      <dgm:prSet loTypeId="urn:microsoft.com/office/officeart/2005/8/layout/gear1" loCatId="relationship" qsTypeId="urn:microsoft.com/office/officeart/2005/8/quickstyle/simple1" qsCatId="simple" csTypeId="urn:microsoft.com/office/officeart/2005/8/colors/accent1_2" csCatId="accent1" phldr="1"/>
      <dgm:spPr/>
    </dgm:pt>
    <dgm:pt modelId="{D635C234-034F-4634-AA95-05B8524FF62F}">
      <dgm:prSet phldrT="[Teksti]"/>
      <dgm:spPr/>
      <dgm:t>
        <a:bodyPr/>
        <a:lstStyle/>
        <a:p>
          <a:endParaRPr lang="fi-FI" dirty="0"/>
        </a:p>
      </dgm:t>
    </dgm:pt>
    <dgm:pt modelId="{56FFF4FE-6789-4DBD-872B-2A20FC6239E9}" type="parTrans" cxnId="{DE150286-E932-4B70-A12B-442327C08A2F}">
      <dgm:prSet/>
      <dgm:spPr/>
      <dgm:t>
        <a:bodyPr/>
        <a:lstStyle/>
        <a:p>
          <a:endParaRPr lang="fi-FI"/>
        </a:p>
      </dgm:t>
    </dgm:pt>
    <dgm:pt modelId="{7636D5A0-AFA4-4AB4-A2F7-44E779A90F03}" type="sibTrans" cxnId="{DE150286-E932-4B70-A12B-442327C08A2F}">
      <dgm:prSet/>
      <dgm:spPr/>
      <dgm:t>
        <a:bodyPr/>
        <a:lstStyle/>
        <a:p>
          <a:endParaRPr lang="fi-FI" dirty="0"/>
        </a:p>
      </dgm:t>
    </dgm:pt>
    <dgm:pt modelId="{96F6264C-4327-4A51-971F-EE9388758E39}">
      <dgm:prSet phldrT="[Teksti]"/>
      <dgm:spPr/>
      <dgm:t>
        <a:bodyPr/>
        <a:lstStyle/>
        <a:p>
          <a:endParaRPr lang="fi-FI" dirty="0"/>
        </a:p>
      </dgm:t>
    </dgm:pt>
    <dgm:pt modelId="{A2FD34E1-5B8B-4E4E-B47C-05D19A91B81B}" type="parTrans" cxnId="{61957298-A85D-4CB7-BF8D-07BB49CE44FE}">
      <dgm:prSet/>
      <dgm:spPr/>
      <dgm:t>
        <a:bodyPr/>
        <a:lstStyle/>
        <a:p>
          <a:endParaRPr lang="fi-FI"/>
        </a:p>
      </dgm:t>
    </dgm:pt>
    <dgm:pt modelId="{AA21D371-6DD1-4B7A-BEBE-0DC5FF5ABA30}" type="sibTrans" cxnId="{61957298-A85D-4CB7-BF8D-07BB49CE44FE}">
      <dgm:prSet/>
      <dgm:spPr/>
      <dgm:t>
        <a:bodyPr/>
        <a:lstStyle/>
        <a:p>
          <a:endParaRPr lang="fi-FI" dirty="0"/>
        </a:p>
      </dgm:t>
    </dgm:pt>
    <dgm:pt modelId="{A3D094D4-9A8D-4795-A8FF-F69D5A9C1DE0}">
      <dgm:prSet phldrT="[Teksti]"/>
      <dgm:spPr/>
      <dgm:t>
        <a:bodyPr/>
        <a:lstStyle/>
        <a:p>
          <a:endParaRPr lang="fi-FI" dirty="0" smtClean="0"/>
        </a:p>
      </dgm:t>
    </dgm:pt>
    <dgm:pt modelId="{42FBE190-AAA3-4020-B6F6-1DA557E7224F}" type="parTrans" cxnId="{4A633F0A-A220-4E72-ABD6-DBC0431290A0}">
      <dgm:prSet/>
      <dgm:spPr/>
      <dgm:t>
        <a:bodyPr/>
        <a:lstStyle/>
        <a:p>
          <a:endParaRPr lang="fi-FI"/>
        </a:p>
      </dgm:t>
    </dgm:pt>
    <dgm:pt modelId="{98821B79-5398-49CC-95B4-EBFA5B9B6CEF}" type="sibTrans" cxnId="{4A633F0A-A220-4E72-ABD6-DBC0431290A0}">
      <dgm:prSet/>
      <dgm:spPr/>
      <dgm:t>
        <a:bodyPr/>
        <a:lstStyle/>
        <a:p>
          <a:endParaRPr lang="fi-FI" dirty="0"/>
        </a:p>
      </dgm:t>
    </dgm:pt>
    <dgm:pt modelId="{91F632C3-2F49-456D-B135-2A23C76B1D49}" type="pres">
      <dgm:prSet presAssocID="{D03497F8-650A-4DB2-993A-CB86B2D5828A}" presName="composite" presStyleCnt="0">
        <dgm:presLayoutVars>
          <dgm:chMax val="3"/>
          <dgm:animLvl val="lvl"/>
          <dgm:resizeHandles val="exact"/>
        </dgm:presLayoutVars>
      </dgm:prSet>
      <dgm:spPr/>
    </dgm:pt>
    <dgm:pt modelId="{A8E24DDA-FAF4-4219-A935-3686DB3CF783}" type="pres">
      <dgm:prSet presAssocID="{D635C234-034F-4634-AA95-05B8524FF62F}" presName="gear1" presStyleLbl="node1" presStyleIdx="0" presStyleCnt="3" custScaleX="79516" custScaleY="78486" custLinFactNeighborX="-8284" custLinFactNeighborY="-983">
        <dgm:presLayoutVars>
          <dgm:chMax val="1"/>
          <dgm:bulletEnabled val="1"/>
        </dgm:presLayoutVars>
      </dgm:prSet>
      <dgm:spPr/>
      <dgm:t>
        <a:bodyPr/>
        <a:lstStyle/>
        <a:p>
          <a:endParaRPr lang="fi-FI"/>
        </a:p>
      </dgm:t>
    </dgm:pt>
    <dgm:pt modelId="{43EA6EFC-63D5-4837-AB29-62F050B36B3D}" type="pres">
      <dgm:prSet presAssocID="{D635C234-034F-4634-AA95-05B8524FF62F}" presName="gear1srcNode" presStyleLbl="node1" presStyleIdx="0" presStyleCnt="3"/>
      <dgm:spPr/>
      <dgm:t>
        <a:bodyPr/>
        <a:lstStyle/>
        <a:p>
          <a:endParaRPr lang="fi-FI"/>
        </a:p>
      </dgm:t>
    </dgm:pt>
    <dgm:pt modelId="{2235F1FF-CA26-4AC8-81B9-C050FF65E699}" type="pres">
      <dgm:prSet presAssocID="{D635C234-034F-4634-AA95-05B8524FF62F}" presName="gear1dstNode" presStyleLbl="node1" presStyleIdx="0" presStyleCnt="3"/>
      <dgm:spPr/>
      <dgm:t>
        <a:bodyPr/>
        <a:lstStyle/>
        <a:p>
          <a:endParaRPr lang="fi-FI"/>
        </a:p>
      </dgm:t>
    </dgm:pt>
    <dgm:pt modelId="{8043B01D-2642-46D5-B941-12FCD96C4E2C}" type="pres">
      <dgm:prSet presAssocID="{96F6264C-4327-4A51-971F-EE9388758E39}" presName="gear2" presStyleLbl="node1" presStyleIdx="1" presStyleCnt="3" custScaleX="110746" custScaleY="128381">
        <dgm:presLayoutVars>
          <dgm:chMax val="1"/>
          <dgm:bulletEnabled val="1"/>
        </dgm:presLayoutVars>
      </dgm:prSet>
      <dgm:spPr/>
      <dgm:t>
        <a:bodyPr/>
        <a:lstStyle/>
        <a:p>
          <a:endParaRPr lang="fi-FI"/>
        </a:p>
      </dgm:t>
    </dgm:pt>
    <dgm:pt modelId="{5E2577AF-B977-4FB2-A7A9-B8A62BD13561}" type="pres">
      <dgm:prSet presAssocID="{96F6264C-4327-4A51-971F-EE9388758E39}" presName="gear2srcNode" presStyleLbl="node1" presStyleIdx="1" presStyleCnt="3"/>
      <dgm:spPr/>
      <dgm:t>
        <a:bodyPr/>
        <a:lstStyle/>
        <a:p>
          <a:endParaRPr lang="fi-FI"/>
        </a:p>
      </dgm:t>
    </dgm:pt>
    <dgm:pt modelId="{30FF6D6C-6C7F-49B7-BCD6-F323F84A9D25}" type="pres">
      <dgm:prSet presAssocID="{96F6264C-4327-4A51-971F-EE9388758E39}" presName="gear2dstNode" presStyleLbl="node1" presStyleIdx="1" presStyleCnt="3"/>
      <dgm:spPr/>
      <dgm:t>
        <a:bodyPr/>
        <a:lstStyle/>
        <a:p>
          <a:endParaRPr lang="fi-FI"/>
        </a:p>
      </dgm:t>
    </dgm:pt>
    <dgm:pt modelId="{136ABCD1-96CF-41A3-891A-F87DFFD1F71A}" type="pres">
      <dgm:prSet presAssocID="{A3D094D4-9A8D-4795-A8FF-F69D5A9C1DE0}" presName="gear3" presStyleLbl="node1" presStyleIdx="2" presStyleCnt="3" custAng="900000" custScaleX="120260" custScaleY="111409" custLinFactNeighborX="9171" custLinFactNeighborY="-3096"/>
      <dgm:spPr/>
      <dgm:t>
        <a:bodyPr/>
        <a:lstStyle/>
        <a:p>
          <a:endParaRPr lang="fi-FI"/>
        </a:p>
      </dgm:t>
    </dgm:pt>
    <dgm:pt modelId="{EFC20AC9-566F-4B31-95F1-115DF138E418}" type="pres">
      <dgm:prSet presAssocID="{A3D094D4-9A8D-4795-A8FF-F69D5A9C1DE0}" presName="gear3tx" presStyleLbl="node1" presStyleIdx="2" presStyleCnt="3">
        <dgm:presLayoutVars>
          <dgm:chMax val="1"/>
          <dgm:bulletEnabled val="1"/>
        </dgm:presLayoutVars>
      </dgm:prSet>
      <dgm:spPr/>
      <dgm:t>
        <a:bodyPr/>
        <a:lstStyle/>
        <a:p>
          <a:endParaRPr lang="fi-FI"/>
        </a:p>
      </dgm:t>
    </dgm:pt>
    <dgm:pt modelId="{AD2543E4-E114-4ED7-9C76-9E892E907843}" type="pres">
      <dgm:prSet presAssocID="{A3D094D4-9A8D-4795-A8FF-F69D5A9C1DE0}" presName="gear3srcNode" presStyleLbl="node1" presStyleIdx="2" presStyleCnt="3"/>
      <dgm:spPr/>
      <dgm:t>
        <a:bodyPr/>
        <a:lstStyle/>
        <a:p>
          <a:endParaRPr lang="fi-FI"/>
        </a:p>
      </dgm:t>
    </dgm:pt>
    <dgm:pt modelId="{50FD8A37-A709-4D06-84A7-4393A3DD4BD8}" type="pres">
      <dgm:prSet presAssocID="{A3D094D4-9A8D-4795-A8FF-F69D5A9C1DE0}" presName="gear3dstNode" presStyleLbl="node1" presStyleIdx="2" presStyleCnt="3"/>
      <dgm:spPr/>
      <dgm:t>
        <a:bodyPr/>
        <a:lstStyle/>
        <a:p>
          <a:endParaRPr lang="fi-FI"/>
        </a:p>
      </dgm:t>
    </dgm:pt>
    <dgm:pt modelId="{4E46CAFB-F349-4FB1-B7BA-C33B51E6AA13}" type="pres">
      <dgm:prSet presAssocID="{7636D5A0-AFA4-4AB4-A2F7-44E779A90F03}" presName="connector1" presStyleLbl="sibTrans2D1" presStyleIdx="0" presStyleCnt="3"/>
      <dgm:spPr/>
      <dgm:t>
        <a:bodyPr/>
        <a:lstStyle/>
        <a:p>
          <a:endParaRPr lang="fi-FI"/>
        </a:p>
      </dgm:t>
    </dgm:pt>
    <dgm:pt modelId="{77F46BAC-C594-4082-95C0-817796851302}" type="pres">
      <dgm:prSet presAssocID="{AA21D371-6DD1-4B7A-BEBE-0DC5FF5ABA30}" presName="connector2" presStyleLbl="sibTrans2D1" presStyleIdx="1" presStyleCnt="3"/>
      <dgm:spPr/>
      <dgm:t>
        <a:bodyPr/>
        <a:lstStyle/>
        <a:p>
          <a:endParaRPr lang="fi-FI"/>
        </a:p>
      </dgm:t>
    </dgm:pt>
    <dgm:pt modelId="{0F1A88A8-5F5C-43AD-A9DC-BDBA0E92BC70}" type="pres">
      <dgm:prSet presAssocID="{98821B79-5398-49CC-95B4-EBFA5B9B6CEF}" presName="connector3" presStyleLbl="sibTrans2D1" presStyleIdx="2" presStyleCnt="3"/>
      <dgm:spPr/>
      <dgm:t>
        <a:bodyPr/>
        <a:lstStyle/>
        <a:p>
          <a:endParaRPr lang="fi-FI"/>
        </a:p>
      </dgm:t>
    </dgm:pt>
  </dgm:ptLst>
  <dgm:cxnLst>
    <dgm:cxn modelId="{E6EB26CE-6153-47DB-B94D-309BF7F202B3}" type="presOf" srcId="{7636D5A0-AFA4-4AB4-A2F7-44E779A90F03}" destId="{4E46CAFB-F349-4FB1-B7BA-C33B51E6AA13}" srcOrd="0" destOrd="0" presId="urn:microsoft.com/office/officeart/2005/8/layout/gear1"/>
    <dgm:cxn modelId="{07E01A14-91AF-48B5-B2CA-2FAB883A79A3}" type="presOf" srcId="{96F6264C-4327-4A51-971F-EE9388758E39}" destId="{30FF6D6C-6C7F-49B7-BCD6-F323F84A9D25}" srcOrd="2" destOrd="0" presId="urn:microsoft.com/office/officeart/2005/8/layout/gear1"/>
    <dgm:cxn modelId="{61957298-A85D-4CB7-BF8D-07BB49CE44FE}" srcId="{D03497F8-650A-4DB2-993A-CB86B2D5828A}" destId="{96F6264C-4327-4A51-971F-EE9388758E39}" srcOrd="1" destOrd="0" parTransId="{A2FD34E1-5B8B-4E4E-B47C-05D19A91B81B}" sibTransId="{AA21D371-6DD1-4B7A-BEBE-0DC5FF5ABA30}"/>
    <dgm:cxn modelId="{D68BE21E-F604-4569-95A6-BDB30977085F}" type="presOf" srcId="{AA21D371-6DD1-4B7A-BEBE-0DC5FF5ABA30}" destId="{77F46BAC-C594-4082-95C0-817796851302}" srcOrd="0" destOrd="0" presId="urn:microsoft.com/office/officeart/2005/8/layout/gear1"/>
    <dgm:cxn modelId="{BEB15FE3-689A-4A15-BC2D-355530B7B4D8}" type="presOf" srcId="{D635C234-034F-4634-AA95-05B8524FF62F}" destId="{2235F1FF-CA26-4AC8-81B9-C050FF65E699}" srcOrd="2" destOrd="0" presId="urn:microsoft.com/office/officeart/2005/8/layout/gear1"/>
    <dgm:cxn modelId="{332D0B9D-2134-4F66-87E0-A59E8D60FECB}" type="presOf" srcId="{D635C234-034F-4634-AA95-05B8524FF62F}" destId="{A8E24DDA-FAF4-4219-A935-3686DB3CF783}" srcOrd="0" destOrd="0" presId="urn:microsoft.com/office/officeart/2005/8/layout/gear1"/>
    <dgm:cxn modelId="{66DD0795-E3FC-4EBD-A0EF-27A399E0A2CB}" type="presOf" srcId="{96F6264C-4327-4A51-971F-EE9388758E39}" destId="{5E2577AF-B977-4FB2-A7A9-B8A62BD13561}" srcOrd="1" destOrd="0" presId="urn:microsoft.com/office/officeart/2005/8/layout/gear1"/>
    <dgm:cxn modelId="{235E1B2F-709C-4841-8228-71FFE9EC7EE0}" type="presOf" srcId="{D635C234-034F-4634-AA95-05B8524FF62F}" destId="{43EA6EFC-63D5-4837-AB29-62F050B36B3D}" srcOrd="1" destOrd="0" presId="urn:microsoft.com/office/officeart/2005/8/layout/gear1"/>
    <dgm:cxn modelId="{9AB1EBE4-17EC-4A96-A3E9-61D3DF15CE11}" type="presOf" srcId="{96F6264C-4327-4A51-971F-EE9388758E39}" destId="{8043B01D-2642-46D5-B941-12FCD96C4E2C}" srcOrd="0" destOrd="0" presId="urn:microsoft.com/office/officeart/2005/8/layout/gear1"/>
    <dgm:cxn modelId="{DE150286-E932-4B70-A12B-442327C08A2F}" srcId="{D03497F8-650A-4DB2-993A-CB86B2D5828A}" destId="{D635C234-034F-4634-AA95-05B8524FF62F}" srcOrd="0" destOrd="0" parTransId="{56FFF4FE-6789-4DBD-872B-2A20FC6239E9}" sibTransId="{7636D5A0-AFA4-4AB4-A2F7-44E779A90F03}"/>
    <dgm:cxn modelId="{1DB1E0A7-777B-48F6-A830-84954DE5A7BD}" type="presOf" srcId="{A3D094D4-9A8D-4795-A8FF-F69D5A9C1DE0}" destId="{EFC20AC9-566F-4B31-95F1-115DF138E418}" srcOrd="1" destOrd="0" presId="urn:microsoft.com/office/officeart/2005/8/layout/gear1"/>
    <dgm:cxn modelId="{FEB792F2-5BD6-4043-8F38-96253A3A013E}" type="presOf" srcId="{D03497F8-650A-4DB2-993A-CB86B2D5828A}" destId="{91F632C3-2F49-456D-B135-2A23C76B1D49}" srcOrd="0" destOrd="0" presId="urn:microsoft.com/office/officeart/2005/8/layout/gear1"/>
    <dgm:cxn modelId="{0AB6DDF8-E030-4E15-B286-5A2954541D4E}" type="presOf" srcId="{A3D094D4-9A8D-4795-A8FF-F69D5A9C1DE0}" destId="{136ABCD1-96CF-41A3-891A-F87DFFD1F71A}" srcOrd="0" destOrd="0" presId="urn:microsoft.com/office/officeart/2005/8/layout/gear1"/>
    <dgm:cxn modelId="{C0E50E3C-3F35-4F03-95D0-855A5C93E355}" type="presOf" srcId="{A3D094D4-9A8D-4795-A8FF-F69D5A9C1DE0}" destId="{50FD8A37-A709-4D06-84A7-4393A3DD4BD8}" srcOrd="3" destOrd="0" presId="urn:microsoft.com/office/officeart/2005/8/layout/gear1"/>
    <dgm:cxn modelId="{DD0EB959-B13B-4EFA-82DD-BE8A559F127A}" type="presOf" srcId="{98821B79-5398-49CC-95B4-EBFA5B9B6CEF}" destId="{0F1A88A8-5F5C-43AD-A9DC-BDBA0E92BC70}" srcOrd="0" destOrd="0" presId="urn:microsoft.com/office/officeart/2005/8/layout/gear1"/>
    <dgm:cxn modelId="{C112C6F6-6728-4E6B-9545-1D8D77730B71}" type="presOf" srcId="{A3D094D4-9A8D-4795-A8FF-F69D5A9C1DE0}" destId="{AD2543E4-E114-4ED7-9C76-9E892E907843}" srcOrd="2" destOrd="0" presId="urn:microsoft.com/office/officeart/2005/8/layout/gear1"/>
    <dgm:cxn modelId="{4A633F0A-A220-4E72-ABD6-DBC0431290A0}" srcId="{D03497F8-650A-4DB2-993A-CB86B2D5828A}" destId="{A3D094D4-9A8D-4795-A8FF-F69D5A9C1DE0}" srcOrd="2" destOrd="0" parTransId="{42FBE190-AAA3-4020-B6F6-1DA557E7224F}" sibTransId="{98821B79-5398-49CC-95B4-EBFA5B9B6CEF}"/>
    <dgm:cxn modelId="{825F7909-CF0B-4A0F-993F-94B3DA46D6A7}" type="presParOf" srcId="{91F632C3-2F49-456D-B135-2A23C76B1D49}" destId="{A8E24DDA-FAF4-4219-A935-3686DB3CF783}" srcOrd="0" destOrd="0" presId="urn:microsoft.com/office/officeart/2005/8/layout/gear1"/>
    <dgm:cxn modelId="{C32D0515-2AD1-49D7-9281-6F58D955238C}" type="presParOf" srcId="{91F632C3-2F49-456D-B135-2A23C76B1D49}" destId="{43EA6EFC-63D5-4837-AB29-62F050B36B3D}" srcOrd="1" destOrd="0" presId="urn:microsoft.com/office/officeart/2005/8/layout/gear1"/>
    <dgm:cxn modelId="{FCF01AC7-5842-4433-B09F-25B18E0F0EF0}" type="presParOf" srcId="{91F632C3-2F49-456D-B135-2A23C76B1D49}" destId="{2235F1FF-CA26-4AC8-81B9-C050FF65E699}" srcOrd="2" destOrd="0" presId="urn:microsoft.com/office/officeart/2005/8/layout/gear1"/>
    <dgm:cxn modelId="{5ADD784E-F954-49D0-B1BF-49FA2BD0CA10}" type="presParOf" srcId="{91F632C3-2F49-456D-B135-2A23C76B1D49}" destId="{8043B01D-2642-46D5-B941-12FCD96C4E2C}" srcOrd="3" destOrd="0" presId="urn:microsoft.com/office/officeart/2005/8/layout/gear1"/>
    <dgm:cxn modelId="{CB1C8157-336B-4B39-8EE4-EBB438DDB000}" type="presParOf" srcId="{91F632C3-2F49-456D-B135-2A23C76B1D49}" destId="{5E2577AF-B977-4FB2-A7A9-B8A62BD13561}" srcOrd="4" destOrd="0" presId="urn:microsoft.com/office/officeart/2005/8/layout/gear1"/>
    <dgm:cxn modelId="{FD5412A9-7EBF-4399-A7A0-B56DA68F2057}" type="presParOf" srcId="{91F632C3-2F49-456D-B135-2A23C76B1D49}" destId="{30FF6D6C-6C7F-49B7-BCD6-F323F84A9D25}" srcOrd="5" destOrd="0" presId="urn:microsoft.com/office/officeart/2005/8/layout/gear1"/>
    <dgm:cxn modelId="{84771B41-2981-41BF-B93D-C3FD37BC1AA7}" type="presParOf" srcId="{91F632C3-2F49-456D-B135-2A23C76B1D49}" destId="{136ABCD1-96CF-41A3-891A-F87DFFD1F71A}" srcOrd="6" destOrd="0" presId="urn:microsoft.com/office/officeart/2005/8/layout/gear1"/>
    <dgm:cxn modelId="{9978BB85-BD96-41EF-9D71-20A3F6F96906}" type="presParOf" srcId="{91F632C3-2F49-456D-B135-2A23C76B1D49}" destId="{EFC20AC9-566F-4B31-95F1-115DF138E418}" srcOrd="7" destOrd="0" presId="urn:microsoft.com/office/officeart/2005/8/layout/gear1"/>
    <dgm:cxn modelId="{E4AD0477-B2FB-4594-B691-A1DD72D399ED}" type="presParOf" srcId="{91F632C3-2F49-456D-B135-2A23C76B1D49}" destId="{AD2543E4-E114-4ED7-9C76-9E892E907843}" srcOrd="8" destOrd="0" presId="urn:microsoft.com/office/officeart/2005/8/layout/gear1"/>
    <dgm:cxn modelId="{65DE08F2-F92C-4EA1-9A83-1865D450BCD7}" type="presParOf" srcId="{91F632C3-2F49-456D-B135-2A23C76B1D49}" destId="{50FD8A37-A709-4D06-84A7-4393A3DD4BD8}" srcOrd="9" destOrd="0" presId="urn:microsoft.com/office/officeart/2005/8/layout/gear1"/>
    <dgm:cxn modelId="{2CA8F8D8-7801-48BE-BD40-675096DFF562}" type="presParOf" srcId="{91F632C3-2F49-456D-B135-2A23C76B1D49}" destId="{4E46CAFB-F349-4FB1-B7BA-C33B51E6AA13}" srcOrd="10" destOrd="0" presId="urn:microsoft.com/office/officeart/2005/8/layout/gear1"/>
    <dgm:cxn modelId="{F7BE6A9D-D95E-4AA1-9E85-8E5F93C0E416}" type="presParOf" srcId="{91F632C3-2F49-456D-B135-2A23C76B1D49}" destId="{77F46BAC-C594-4082-95C0-817796851302}" srcOrd="11" destOrd="0" presId="urn:microsoft.com/office/officeart/2005/8/layout/gear1"/>
    <dgm:cxn modelId="{CAD049E4-6CE4-4FE5-B5BF-CCDDA1B761BA}" type="presParOf" srcId="{91F632C3-2F49-456D-B135-2A23C76B1D49}" destId="{0F1A88A8-5F5C-43AD-A9DC-BDBA0E92BC7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4DDA-FAF4-4219-A935-3686DB3CF783}">
      <dsp:nvSpPr>
        <dsp:cNvPr id="0" name=""/>
        <dsp:cNvSpPr/>
      </dsp:nvSpPr>
      <dsp:spPr>
        <a:xfrm>
          <a:off x="2629341" y="2186507"/>
          <a:ext cx="1777341" cy="175431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fi-FI" sz="5400" kern="1200" dirty="0"/>
        </a:p>
      </dsp:txBody>
      <dsp:txXfrm>
        <a:off x="2984945" y="2597448"/>
        <a:ext cx="1066133" cy="901756"/>
      </dsp:txXfrm>
    </dsp:sp>
    <dsp:sp modelId="{8043B01D-2642-46D5-B941-12FCD96C4E2C}">
      <dsp:nvSpPr>
        <dsp:cNvPr id="0" name=""/>
        <dsp:cNvSpPr/>
      </dsp:nvSpPr>
      <dsp:spPr>
        <a:xfrm>
          <a:off x="1197752" y="1209038"/>
          <a:ext cx="1800286" cy="208696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fi-FI" sz="6400" kern="1200" dirty="0"/>
        </a:p>
      </dsp:txBody>
      <dsp:txXfrm>
        <a:off x="1650979" y="1707299"/>
        <a:ext cx="893832" cy="1090439"/>
      </dsp:txXfrm>
    </dsp:sp>
    <dsp:sp modelId="{136ABCD1-96CF-41A3-891A-F87DFFD1F71A}">
      <dsp:nvSpPr>
        <dsp:cNvPr id="0" name=""/>
        <dsp:cNvSpPr/>
      </dsp:nvSpPr>
      <dsp:spPr>
        <a:xfrm>
          <a:off x="2187352" y="253162"/>
          <a:ext cx="1967048" cy="172287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fi-FI" sz="6000" kern="1200" dirty="0" smtClean="0"/>
        </a:p>
      </dsp:txBody>
      <dsp:txXfrm rot="900000">
        <a:off x="2633266" y="616556"/>
        <a:ext cx="1075220" cy="996085"/>
      </dsp:txXfrm>
    </dsp:sp>
    <dsp:sp modelId="{4E46CAFB-F349-4FB1-B7BA-C33B51E6AA13}">
      <dsp:nvSpPr>
        <dsp:cNvPr id="0" name=""/>
        <dsp:cNvSpPr/>
      </dsp:nvSpPr>
      <dsp:spPr>
        <a:xfrm>
          <a:off x="2412281" y="163156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46BAC-C594-4082-95C0-817796851302}">
      <dsp:nvSpPr>
        <dsp:cNvPr id="0" name=""/>
        <dsp:cNvSpPr/>
      </dsp:nvSpPr>
      <dsp:spPr>
        <a:xfrm>
          <a:off x="997205" y="1080594"/>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1A88A8-5F5C-43AD-A9DC-BDBA0E92BC70}">
      <dsp:nvSpPr>
        <dsp:cNvPr id="0" name=""/>
        <dsp:cNvSpPr/>
      </dsp:nvSpPr>
      <dsp:spPr>
        <a:xfrm>
          <a:off x="1827176" y="-30093"/>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0.22083</cdr:x>
      <cdr:y>0.24327</cdr:y>
    </cdr:from>
    <cdr:to>
      <cdr:x>0.29524</cdr:x>
      <cdr:y>0.30022</cdr:y>
    </cdr:to>
    <cdr:sp macro="" textlink="">
      <cdr:nvSpPr>
        <cdr:cNvPr id="2" name="Suorakulmio 1"/>
        <cdr:cNvSpPr/>
      </cdr:nvSpPr>
      <cdr:spPr>
        <a:xfrm xmlns:a="http://schemas.openxmlformats.org/drawingml/2006/main">
          <a:off x="1781578" y="1128447"/>
          <a:ext cx="600316" cy="26418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a:effectLst xmlns:a="http://schemas.openxmlformats.org/drawingml/2006/main">
          <a:glow rad="63500">
            <a:schemeClr val="accent1">
              <a:satMod val="175000"/>
              <a:alpha val="40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i-FI" sz="1000">
              <a:solidFill>
                <a:schemeClr val="tx1"/>
              </a:solidFill>
            </a:rPr>
            <a:t>-0,66</a:t>
          </a:r>
          <a:r>
            <a:rPr lang="fi-FI" sz="1000" baseline="0">
              <a:solidFill>
                <a:schemeClr val="tx1"/>
              </a:solidFill>
            </a:rPr>
            <a:t> %</a:t>
          </a:r>
          <a:endParaRPr lang="fi-FI" sz="1000">
            <a:solidFill>
              <a:schemeClr val="tx1"/>
            </a:solidFill>
          </a:endParaRPr>
        </a:p>
      </cdr:txBody>
    </cdr:sp>
  </cdr:relSizeAnchor>
  <cdr:relSizeAnchor xmlns:cdr="http://schemas.openxmlformats.org/drawingml/2006/chartDrawing">
    <cdr:from>
      <cdr:x>0.48254</cdr:x>
      <cdr:y>0.49274</cdr:y>
    </cdr:from>
    <cdr:to>
      <cdr:x>0.55695</cdr:x>
      <cdr:y>0.5497</cdr:y>
    </cdr:to>
    <cdr:sp macro="" textlink="">
      <cdr:nvSpPr>
        <cdr:cNvPr id="3" name="Suorakulmio 2"/>
        <cdr:cNvSpPr/>
      </cdr:nvSpPr>
      <cdr:spPr>
        <a:xfrm xmlns:a="http://schemas.openxmlformats.org/drawingml/2006/main">
          <a:off x="3892997" y="2285683"/>
          <a:ext cx="600316" cy="264178"/>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a:effectLst xmlns:a="http://schemas.openxmlformats.org/drawingml/2006/main">
          <a:glow rad="63500">
            <a:schemeClr val="accent1">
              <a:satMod val="175000"/>
              <a:alpha val="40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i-FI" sz="1000" baseline="0">
              <a:solidFill>
                <a:schemeClr val="tx1"/>
              </a:solidFill>
            </a:rPr>
            <a:t>1,00 %</a:t>
          </a:r>
          <a:endParaRPr lang="fi-FI" sz="1000">
            <a:solidFill>
              <a:schemeClr val="tx1"/>
            </a:solidFill>
          </a:endParaRPr>
        </a:p>
      </cdr:txBody>
    </cdr:sp>
  </cdr:relSizeAnchor>
  <cdr:relSizeAnchor xmlns:cdr="http://schemas.openxmlformats.org/drawingml/2006/chartDrawing">
    <cdr:from>
      <cdr:x>0.20257</cdr:x>
      <cdr:y>0.75824</cdr:y>
    </cdr:from>
    <cdr:to>
      <cdr:x>0.27698</cdr:x>
      <cdr:y>0.8152</cdr:y>
    </cdr:to>
    <cdr:sp macro="" textlink="">
      <cdr:nvSpPr>
        <cdr:cNvPr id="4" name="Suorakulmio 3"/>
        <cdr:cNvSpPr/>
      </cdr:nvSpPr>
      <cdr:spPr>
        <a:xfrm xmlns:a="http://schemas.openxmlformats.org/drawingml/2006/main">
          <a:off x="1634259" y="3517248"/>
          <a:ext cx="600316" cy="264178"/>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a:effectLst xmlns:a="http://schemas.openxmlformats.org/drawingml/2006/main">
          <a:glow rad="63500">
            <a:schemeClr val="accent1">
              <a:satMod val="175000"/>
              <a:alpha val="40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i-FI" sz="1000" baseline="0">
              <a:solidFill>
                <a:schemeClr val="tx1"/>
              </a:solidFill>
            </a:rPr>
            <a:t>3,43 %</a:t>
          </a:r>
          <a:endParaRPr lang="fi-FI" sz="1000">
            <a:solidFill>
              <a:schemeClr val="tx1"/>
            </a:solidFill>
          </a:endParaRPr>
        </a:p>
      </cdr:txBody>
    </cdr:sp>
  </cdr:relSizeAnchor>
  <cdr:relSizeAnchor xmlns:cdr="http://schemas.openxmlformats.org/drawingml/2006/chartDrawing">
    <cdr:from>
      <cdr:x>0.26325</cdr:x>
      <cdr:y>0.62036</cdr:y>
    </cdr:from>
    <cdr:to>
      <cdr:x>0.33766</cdr:x>
      <cdr:y>0.67731</cdr:y>
    </cdr:to>
    <cdr:sp macro="" textlink="">
      <cdr:nvSpPr>
        <cdr:cNvPr id="5" name="Suorakulmio 4"/>
        <cdr:cNvSpPr/>
      </cdr:nvSpPr>
      <cdr:spPr>
        <a:xfrm xmlns:a="http://schemas.openxmlformats.org/drawingml/2006/main">
          <a:off x="2123814" y="2877653"/>
          <a:ext cx="600316" cy="264178"/>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a:effectLst xmlns:a="http://schemas.openxmlformats.org/drawingml/2006/main">
          <a:glow rad="63500">
            <a:schemeClr val="accent1">
              <a:satMod val="175000"/>
              <a:alpha val="40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i-FI" sz="1000" baseline="0">
              <a:solidFill>
                <a:schemeClr val="tx1"/>
              </a:solidFill>
            </a:rPr>
            <a:t>4,53 %</a:t>
          </a:r>
          <a:endParaRPr lang="fi-FI" sz="1000">
            <a:solidFill>
              <a:schemeClr val="tx1"/>
            </a:solidFill>
          </a:endParaRPr>
        </a:p>
      </cdr:txBody>
    </cdr:sp>
  </cdr:relSizeAnchor>
  <cdr:relSizeAnchor xmlns:cdr="http://schemas.openxmlformats.org/drawingml/2006/chartDrawing">
    <cdr:from>
      <cdr:x>0.32506</cdr:x>
      <cdr:y>0.36514</cdr:y>
    </cdr:from>
    <cdr:to>
      <cdr:x>0.39948</cdr:x>
      <cdr:y>0.42208</cdr:y>
    </cdr:to>
    <cdr:sp macro="" textlink="">
      <cdr:nvSpPr>
        <cdr:cNvPr id="6" name="Suorakulmio 5"/>
        <cdr:cNvSpPr/>
      </cdr:nvSpPr>
      <cdr:spPr>
        <a:xfrm xmlns:a="http://schemas.openxmlformats.org/drawingml/2006/main">
          <a:off x="2622517" y="1693759"/>
          <a:ext cx="600396" cy="264142"/>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a:effectLst xmlns:a="http://schemas.openxmlformats.org/drawingml/2006/main">
          <a:glow rad="63500">
            <a:schemeClr val="accent1">
              <a:satMod val="175000"/>
              <a:alpha val="40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i-FI" sz="1000">
              <a:solidFill>
                <a:schemeClr val="tx1"/>
              </a:solidFill>
            </a:rPr>
            <a:t>0,77</a:t>
          </a:r>
          <a:r>
            <a:rPr lang="fi-FI" sz="1000" baseline="0">
              <a:solidFill>
                <a:schemeClr val="tx1"/>
              </a:solidFill>
            </a:rPr>
            <a:t> %</a:t>
          </a:r>
          <a:endParaRPr lang="fi-FI" sz="1000">
            <a:solidFill>
              <a:schemeClr val="tx1"/>
            </a:solidFill>
          </a:endParaRPr>
        </a:p>
      </cdr:txBody>
    </cdr:sp>
  </cdr:relSizeAnchor>
  <cdr:relSizeAnchor xmlns:cdr="http://schemas.openxmlformats.org/drawingml/2006/chartDrawing">
    <cdr:from>
      <cdr:x>0.14679</cdr:x>
      <cdr:y>0.88569</cdr:y>
    </cdr:from>
    <cdr:to>
      <cdr:x>0.2212</cdr:x>
      <cdr:y>0.94265</cdr:y>
    </cdr:to>
    <cdr:sp macro="" textlink="">
      <cdr:nvSpPr>
        <cdr:cNvPr id="7" name="Suorakulmio 6"/>
        <cdr:cNvSpPr/>
      </cdr:nvSpPr>
      <cdr:spPr>
        <a:xfrm xmlns:a="http://schemas.openxmlformats.org/drawingml/2006/main">
          <a:off x="1184275" y="4108450"/>
          <a:ext cx="600316" cy="264178"/>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a:effectLst xmlns:a="http://schemas.openxmlformats.org/drawingml/2006/main">
          <a:glow rad="63500">
            <a:schemeClr val="accent1">
              <a:satMod val="175000"/>
              <a:alpha val="40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i-FI" sz="1000" baseline="0">
              <a:solidFill>
                <a:schemeClr val="tx1"/>
              </a:solidFill>
            </a:rPr>
            <a:t>3,69 %</a:t>
          </a:r>
          <a:endParaRPr lang="fi-FI" sz="10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04FD543-FA0D-48B1-8D9D-D0097EEDA60C}" type="datetimeFigureOut">
              <a:rPr lang="fi-FI" smtClean="0"/>
              <a:t>15.4.2016</a:t>
            </a:fld>
            <a:endParaRPr lang="fi-FI"/>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81C18C9-A8DE-44C0-B216-91D04D83ACA6}" type="slidenum">
              <a:rPr lang="fi-FI" smtClean="0"/>
              <a:t>‹#›</a:t>
            </a:fld>
            <a:endParaRPr lang="fi-FI"/>
          </a:p>
        </p:txBody>
      </p:sp>
    </p:spTree>
    <p:extLst>
      <p:ext uri="{BB962C8B-B14F-4D97-AF65-F5344CB8AC3E}">
        <p14:creationId xmlns:p14="http://schemas.microsoft.com/office/powerpoint/2010/main" val="2206897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5867504-38D7-4DF3-A5DA-C100DC739AF9}" type="datetimeFigureOut">
              <a:rPr lang="fi-FI" smtClean="0"/>
              <a:t>15.4.2016</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3D7B5C-A7B4-490B-8C65-D5EC3D31BC74}" type="slidenum">
              <a:rPr lang="fi-FI" smtClean="0"/>
              <a:t>‹#›</a:t>
            </a:fld>
            <a:endParaRPr lang="fi-FI"/>
          </a:p>
        </p:txBody>
      </p:sp>
    </p:spTree>
    <p:extLst>
      <p:ext uri="{BB962C8B-B14F-4D97-AF65-F5344CB8AC3E}">
        <p14:creationId xmlns:p14="http://schemas.microsoft.com/office/powerpoint/2010/main" val="5096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79DEEFD-FEFF-403B-A404-F8FA81674F99}" type="slidenum">
              <a:rPr lang="fi-FI" smtClean="0"/>
              <a:t>2</a:t>
            </a:fld>
            <a:endParaRPr lang="fi-FI"/>
          </a:p>
        </p:txBody>
      </p:sp>
    </p:spTree>
    <p:extLst>
      <p:ext uri="{BB962C8B-B14F-4D97-AF65-F5344CB8AC3E}">
        <p14:creationId xmlns:p14="http://schemas.microsoft.com/office/powerpoint/2010/main" val="397685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smtClean="0"/>
          </a:p>
        </p:txBody>
      </p:sp>
      <p:sp>
        <p:nvSpPr>
          <p:cNvPr id="1434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FEBF09E-0973-4692-AB73-417D52FD79DA}" type="slidenum">
              <a:rPr lang="fi-FI" smtClean="0"/>
              <a:pPr eaLnBrk="1" hangingPunct="1"/>
              <a:t>9</a:t>
            </a:fld>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3" name="Suorakulmio 12"/>
          <p:cNvSpPr/>
          <p:nvPr userDrawn="1"/>
        </p:nvSpPr>
        <p:spPr>
          <a:xfrm>
            <a:off x="5172581" y="44624"/>
            <a:ext cx="393632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p:cNvSpPr/>
          <p:nvPr userDrawn="1"/>
        </p:nvSpPr>
        <p:spPr>
          <a:xfrm>
            <a:off x="0" y="5877272"/>
            <a:ext cx="393632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7872656" cy="3501007"/>
          </a:xfrm>
          <a:prstGeom prst="rect">
            <a:avLst/>
          </a:prstGeom>
        </p:spPr>
      </p:pic>
      <p:sp>
        <p:nvSpPr>
          <p:cNvPr id="2" name="Otsikko 1"/>
          <p:cNvSpPr>
            <a:spLocks noGrp="1"/>
          </p:cNvSpPr>
          <p:nvPr>
            <p:ph type="ctrTitle"/>
          </p:nvPr>
        </p:nvSpPr>
        <p:spPr>
          <a:xfrm>
            <a:off x="827584" y="3709389"/>
            <a:ext cx="7772400" cy="1470025"/>
          </a:xfrm>
        </p:spPr>
        <p:txBody>
          <a:bodyPr anchor="t" anchorCtr="0">
            <a:normAutofit/>
          </a:bodyPr>
          <a:lstStyle>
            <a:lvl1pPr>
              <a:defRPr sz="4000"/>
            </a:lvl1pPr>
          </a:lstStyle>
          <a:p>
            <a:r>
              <a:rPr lang="fi-FI" smtClean="0"/>
              <a:t>Muokkaa perustyyl. napsautt.</a:t>
            </a:r>
            <a:endParaRPr lang="fi-FI" dirty="0"/>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a:xfrm>
            <a:off x="6444208" y="6165304"/>
            <a:ext cx="2133600" cy="365125"/>
          </a:xfrm>
        </p:spPr>
        <p:txBody>
          <a:bodyPr/>
          <a:lstStyle>
            <a:lvl1pPr algn="r">
              <a:defRPr b="1" i="0">
                <a:solidFill>
                  <a:schemeClr val="tx1"/>
                </a:solidFill>
              </a:defRPr>
            </a:lvl1pPr>
          </a:lstStyle>
          <a:p>
            <a:fld id="{811619C0-31CC-4B50-A809-72FF9B5DA960}" type="datetimeFigureOut">
              <a:rPr lang="fi-FI" smtClean="0"/>
              <a:pPr/>
              <a:t>15.4.2016</a:t>
            </a:fld>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41" y="404664"/>
            <a:ext cx="1728192" cy="599107"/>
          </a:xfrm>
          <a:prstGeom prst="rect">
            <a:avLst/>
          </a:prstGeom>
        </p:spPr>
      </p:pic>
      <p:pic>
        <p:nvPicPr>
          <p:cNvPr id="12" name="Kuva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592" y="6241686"/>
            <a:ext cx="1152128" cy="307234"/>
          </a:xfrm>
          <a:prstGeom prst="rect">
            <a:avLst/>
          </a:prstGeom>
        </p:spPr>
      </p:pic>
    </p:spTree>
    <p:extLst>
      <p:ext uri="{BB962C8B-B14F-4D97-AF65-F5344CB8AC3E}">
        <p14:creationId xmlns:p14="http://schemas.microsoft.com/office/powerpoint/2010/main" val="224330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14028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 name="Suorakulmio 10"/>
          <p:cNvSpPr/>
          <p:nvPr userDrawn="1"/>
        </p:nvSpPr>
        <p:spPr>
          <a:xfrm>
            <a:off x="0" y="5877272"/>
            <a:ext cx="393632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827584" y="3709389"/>
            <a:ext cx="7772400" cy="1470025"/>
          </a:xfrm>
        </p:spPr>
        <p:txBody>
          <a:bodyPr anchor="t" anchorCtr="0">
            <a:normAutofit/>
          </a:bodyPr>
          <a:lstStyle>
            <a:lvl1pPr>
              <a:defRPr sz="40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a:xfrm>
            <a:off x="6444208" y="6165304"/>
            <a:ext cx="2133600" cy="365125"/>
          </a:xfrm>
        </p:spPr>
        <p:txBody>
          <a:bodyPr/>
          <a:lstStyle>
            <a:lvl1pPr algn="r">
              <a:defRPr b="1" i="0">
                <a:solidFill>
                  <a:schemeClr val="tx1"/>
                </a:solidFill>
              </a:defRPr>
            </a:lvl1pPr>
          </a:lstStyle>
          <a:p>
            <a:fld id="{811619C0-31CC-4B50-A809-72FF9B5DA960}" type="datetimeFigureOut">
              <a:rPr lang="fi-FI" smtClean="0"/>
              <a:pPr/>
              <a:t>15.4.2016</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41" y="404664"/>
            <a:ext cx="1728192" cy="599107"/>
          </a:xfrm>
          <a:prstGeom prst="rect">
            <a:avLst/>
          </a:prstGeom>
        </p:spPr>
      </p:pic>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592" y="6241686"/>
            <a:ext cx="1152128" cy="307234"/>
          </a:xfrm>
          <a:prstGeom prst="rect">
            <a:avLst/>
          </a:prstGeom>
        </p:spPr>
      </p:pic>
    </p:spTree>
    <p:extLst>
      <p:ext uri="{BB962C8B-B14F-4D97-AF65-F5344CB8AC3E}">
        <p14:creationId xmlns:p14="http://schemas.microsoft.com/office/powerpoint/2010/main" val="90217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4171510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26936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11619C0-31CC-4B50-A809-72FF9B5DA960}"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12713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11619C0-31CC-4B50-A809-72FF9B5DA960}" type="datetimeFigureOut">
              <a:rPr lang="fi-FI" smtClean="0"/>
              <a:pPr/>
              <a:t>15.4.2016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2585312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11619C0-31CC-4B50-A809-72FF9B5DA960}" type="datetimeFigureOut">
              <a:rPr lang="fi-FI" smtClean="0"/>
              <a:pPr/>
              <a:t>15.4.2016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2536540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11619C0-31CC-4B50-A809-72FF9B5DA960}" type="datetimeFigureOut">
              <a:rPr lang="fi-FI" smtClean="0"/>
              <a:pPr/>
              <a:t>15.4.2016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4177907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 name="Suorakulmio 10"/>
          <p:cNvSpPr/>
          <p:nvPr userDrawn="1"/>
        </p:nvSpPr>
        <p:spPr>
          <a:xfrm>
            <a:off x="0" y="5877272"/>
            <a:ext cx="393632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467544" y="4005065"/>
            <a:ext cx="8208912" cy="1080120"/>
          </a:xfrm>
          <a:prstGeom prst="rect">
            <a:avLst/>
          </a:prstGeom>
        </p:spPr>
        <p:txBody>
          <a:bodyPr anchor="t" anchorCtr="0">
            <a:normAutofit/>
          </a:bodyPr>
          <a:lstStyle>
            <a:lvl1pPr>
              <a:defRPr sz="40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467544" y="5157192"/>
            <a:ext cx="8208912"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a:xfrm>
            <a:off x="6444208" y="6165304"/>
            <a:ext cx="2133600" cy="365125"/>
          </a:xfrm>
        </p:spPr>
        <p:txBody>
          <a:bodyPr/>
          <a:lstStyle>
            <a:lvl1pPr algn="r">
              <a:defRPr b="1" i="0">
                <a:solidFill>
                  <a:schemeClr val="tx1"/>
                </a:solidFill>
              </a:defRPr>
            </a:lvl1pPr>
          </a:lstStyle>
          <a:p>
            <a:fld id="{811619C0-31CC-4B50-A809-72FF9B5DA960}" type="datetimeFigureOut">
              <a:rPr lang="fi-FI" smtClean="0"/>
              <a:pPr/>
              <a:t>15.4.2016</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41" y="404664"/>
            <a:ext cx="1728192" cy="599107"/>
          </a:xfrm>
          <a:prstGeom prst="rect">
            <a:avLst/>
          </a:prstGeom>
        </p:spPr>
      </p:pic>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592" y="6241686"/>
            <a:ext cx="1152128" cy="307234"/>
          </a:xfrm>
          <a:prstGeom prst="rect">
            <a:avLst/>
          </a:prstGeom>
        </p:spPr>
      </p:pic>
    </p:spTree>
    <p:extLst>
      <p:ext uri="{BB962C8B-B14F-4D97-AF65-F5344CB8AC3E}">
        <p14:creationId xmlns:p14="http://schemas.microsoft.com/office/powerpoint/2010/main" val="4170996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259435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503539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39552" y="4653136"/>
            <a:ext cx="7772400" cy="1362075"/>
          </a:xfrm>
          <a:prstGeom prst="rect">
            <a:avLst/>
          </a:prstGeo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39552" y="4005064"/>
            <a:ext cx="7772400" cy="6480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2284289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67544" y="4077072"/>
            <a:ext cx="8229600" cy="1127089"/>
          </a:xfrm>
          <a:prstGeom prst="rect">
            <a:avLst/>
          </a:prstGeom>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11619C0-31CC-4B50-A809-72FF9B5DA960}" type="datetimeFigureOut">
              <a:rPr lang="fi-FI" smtClean="0"/>
              <a:pPr/>
              <a:t>15.4.2016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2239496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 name="Suorakulmio 10"/>
          <p:cNvSpPr/>
          <p:nvPr userDrawn="1"/>
        </p:nvSpPr>
        <p:spPr>
          <a:xfrm>
            <a:off x="0" y="5877272"/>
            <a:ext cx="393632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827584" y="3709389"/>
            <a:ext cx="7772400" cy="1470025"/>
          </a:xfrm>
        </p:spPr>
        <p:txBody>
          <a:bodyPr anchor="t" anchorCtr="0">
            <a:normAutofit/>
          </a:bodyPr>
          <a:lstStyle>
            <a:lvl1pPr>
              <a:defRPr sz="40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a:xfrm>
            <a:off x="6444208" y="6165304"/>
            <a:ext cx="2133600" cy="365125"/>
          </a:xfrm>
        </p:spPr>
        <p:txBody>
          <a:bodyPr/>
          <a:lstStyle>
            <a:lvl1pPr algn="r">
              <a:defRPr b="1" i="0">
                <a:solidFill>
                  <a:schemeClr val="tx1"/>
                </a:solidFill>
              </a:defRPr>
            </a:lvl1pPr>
          </a:lstStyle>
          <a:p>
            <a:fld id="{811619C0-31CC-4B50-A809-72FF9B5DA960}" type="datetimeFigureOut">
              <a:rPr lang="fi-FI" smtClean="0"/>
              <a:pPr/>
              <a:t>15.4.2016</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41" y="404664"/>
            <a:ext cx="1728192" cy="599107"/>
          </a:xfrm>
          <a:prstGeom prst="rect">
            <a:avLst/>
          </a:prstGeom>
        </p:spPr>
      </p:pic>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592" y="6241686"/>
            <a:ext cx="1152128" cy="307234"/>
          </a:xfrm>
          <a:prstGeom prst="rect">
            <a:avLst/>
          </a:prstGeom>
        </p:spPr>
      </p:pic>
    </p:spTree>
    <p:extLst>
      <p:ext uri="{BB962C8B-B14F-4D97-AF65-F5344CB8AC3E}">
        <p14:creationId xmlns:p14="http://schemas.microsoft.com/office/powerpoint/2010/main" val="3166636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636069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94424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11619C0-31CC-4B50-A809-72FF9B5DA960}"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411509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11619C0-31CC-4B50-A809-72FF9B5DA960}" type="datetimeFigureOut">
              <a:rPr lang="fi-FI" smtClean="0"/>
              <a:pPr/>
              <a:t>15.4.2016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132636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11619C0-31CC-4B50-A809-72FF9B5DA960}" type="datetimeFigureOut">
              <a:rPr lang="fi-FI" smtClean="0"/>
              <a:pPr/>
              <a:t>15.4.2016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638020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11619C0-31CC-4B50-A809-72FF9B5DA960}" type="datetimeFigureOut">
              <a:rPr lang="fi-FI" smtClean="0"/>
              <a:pPr/>
              <a:t>15.4.2016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96350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11619C0-31CC-4B50-A809-72FF9B5DA960}"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27715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11619C0-31CC-4B50-A809-72FF9B5DA960}"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129205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solidFill>
                  <a:srgbClr val="E100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solidFill>
                  <a:srgbClr val="E100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11619C0-31CC-4B50-A809-72FF9B5DA960}" type="datetimeFigureOut">
              <a:rPr lang="fi-FI" smtClean="0"/>
              <a:pPr/>
              <a:t>15.4.2016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50170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11619C0-31CC-4B50-A809-72FF9B5DA960}" type="datetimeFigureOut">
              <a:rPr lang="fi-FI" smtClean="0"/>
              <a:pPr/>
              <a:t>15.4.2016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48151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11619C0-31CC-4B50-A809-72FF9B5DA960}" type="datetimeFigureOut">
              <a:rPr lang="fi-FI" smtClean="0"/>
              <a:pPr/>
              <a:t>15.4.2016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88910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11619C0-31CC-4B50-A809-72FF9B5DA960}"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319477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11619C0-31CC-4B50-A809-72FF9B5DA960}"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79B3CEB-7B03-42DD-9E37-8607CA268D6E}" type="slidenum">
              <a:rPr lang="fi-FI" smtClean="0"/>
              <a:pPr/>
              <a:t>‹#›</a:t>
            </a:fld>
            <a:endParaRPr lang="fi-FI"/>
          </a:p>
        </p:txBody>
      </p:sp>
    </p:spTree>
    <p:extLst>
      <p:ext uri="{BB962C8B-B14F-4D97-AF65-F5344CB8AC3E}">
        <p14:creationId xmlns:p14="http://schemas.microsoft.com/office/powerpoint/2010/main" val="153389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67544" y="908720"/>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2132857"/>
            <a:ext cx="8229600" cy="3816424"/>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987824" y="630423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619C0-31CC-4B50-A809-72FF9B5DA960}" type="datetimeFigureOut">
              <a:rPr lang="fi-FI" smtClean="0"/>
              <a:pPr/>
              <a:t>15.4.2016</a:t>
            </a:fld>
            <a:endParaRPr lang="fi-FI" dirty="0"/>
          </a:p>
        </p:txBody>
      </p:sp>
      <p:sp>
        <p:nvSpPr>
          <p:cNvPr id="5" name="Alatunnisteen paikkamerkki 4"/>
          <p:cNvSpPr>
            <a:spLocks noGrp="1"/>
          </p:cNvSpPr>
          <p:nvPr>
            <p:ph type="ftr" sz="quarter" idx="3"/>
          </p:nvPr>
        </p:nvSpPr>
        <p:spPr>
          <a:xfrm>
            <a:off x="5220072" y="63042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8244408" y="6290443"/>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B3CEB-7B03-42DD-9E37-8607CA268D6E}" type="slidenum">
              <a:rPr lang="fi-FI" smtClean="0"/>
              <a:pPr/>
              <a:t>‹#›</a:t>
            </a:fld>
            <a:endParaRPr lang="fi-FI"/>
          </a:p>
        </p:txBody>
      </p:sp>
      <p:pic>
        <p:nvPicPr>
          <p:cNvPr id="7" name="Kuva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0"/>
            <a:ext cx="2232248" cy="970439"/>
          </a:xfrm>
          <a:prstGeom prst="rect">
            <a:avLst/>
          </a:prstGeom>
        </p:spPr>
      </p:pic>
      <p:pic>
        <p:nvPicPr>
          <p:cNvPr id="8" name="Kuva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552" y="6239950"/>
            <a:ext cx="1152128" cy="307234"/>
          </a:xfrm>
          <a:prstGeom prst="rect">
            <a:avLst/>
          </a:prstGeom>
        </p:spPr>
      </p:pic>
      <p:pic>
        <p:nvPicPr>
          <p:cNvPr id="9" name="Kuva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08304" y="267552"/>
            <a:ext cx="1351037" cy="435334"/>
          </a:xfrm>
          <a:prstGeom prst="rect">
            <a:avLst/>
          </a:prstGeom>
        </p:spPr>
      </p:pic>
    </p:spTree>
    <p:extLst>
      <p:ext uri="{BB962C8B-B14F-4D97-AF65-F5344CB8AC3E}">
        <p14:creationId xmlns:p14="http://schemas.microsoft.com/office/powerpoint/2010/main" val="304266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spcBef>
          <a:spcPct val="0"/>
        </a:spcBef>
        <a:buNone/>
        <a:defRPr sz="3600" i="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82059" y="573718"/>
            <a:ext cx="8229600" cy="1127089"/>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67544" y="1844824"/>
            <a:ext cx="8219256" cy="4104457"/>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987824" y="630423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619C0-31CC-4B50-A809-72FF9B5DA960}" type="datetimeFigureOut">
              <a:rPr lang="fi-FI" smtClean="0"/>
              <a:pPr/>
              <a:t>15.4.2016</a:t>
            </a:fld>
            <a:endParaRPr lang="fi-FI" dirty="0"/>
          </a:p>
        </p:txBody>
      </p:sp>
      <p:sp>
        <p:nvSpPr>
          <p:cNvPr id="5" name="Alatunnisteen paikkamerkki 4"/>
          <p:cNvSpPr>
            <a:spLocks noGrp="1"/>
          </p:cNvSpPr>
          <p:nvPr>
            <p:ph type="ftr" sz="quarter" idx="3"/>
          </p:nvPr>
        </p:nvSpPr>
        <p:spPr>
          <a:xfrm>
            <a:off x="5220072" y="63042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8244408" y="6290443"/>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B3CEB-7B03-42DD-9E37-8607CA268D6E}" type="slidenum">
              <a:rPr lang="fi-FI" smtClean="0"/>
              <a:pPr/>
              <a:t>‹#›</a:t>
            </a:fld>
            <a:endParaRPr lang="fi-FI"/>
          </a:p>
        </p:txBody>
      </p:sp>
      <p:pic>
        <p:nvPicPr>
          <p:cNvPr id="8" name="Kuva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552" y="6239950"/>
            <a:ext cx="1152128" cy="307234"/>
          </a:xfrm>
          <a:prstGeom prst="rect">
            <a:avLst/>
          </a:prstGeom>
        </p:spPr>
      </p:pic>
      <p:sp>
        <p:nvSpPr>
          <p:cNvPr id="10" name="Suorakulmio 9"/>
          <p:cNvSpPr/>
          <p:nvPr/>
        </p:nvSpPr>
        <p:spPr>
          <a:xfrm>
            <a:off x="467544" y="0"/>
            <a:ext cx="8676456" cy="18864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6336" y="357695"/>
            <a:ext cx="1340839" cy="432048"/>
          </a:xfrm>
          <a:prstGeom prst="rect">
            <a:avLst/>
          </a:prstGeom>
        </p:spPr>
      </p:pic>
    </p:spTree>
    <p:extLst>
      <p:ext uri="{BB962C8B-B14F-4D97-AF65-F5344CB8AC3E}">
        <p14:creationId xmlns:p14="http://schemas.microsoft.com/office/powerpoint/2010/main" val="233660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3600" i="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67544" y="4160293"/>
            <a:ext cx="8219256" cy="193300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987824" y="630423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619C0-31CC-4B50-A809-72FF9B5DA960}" type="datetimeFigureOut">
              <a:rPr lang="fi-FI" smtClean="0"/>
              <a:pPr/>
              <a:t>15.4.2016</a:t>
            </a:fld>
            <a:endParaRPr lang="fi-FI" dirty="0"/>
          </a:p>
        </p:txBody>
      </p:sp>
      <p:sp>
        <p:nvSpPr>
          <p:cNvPr id="5" name="Alatunnisteen paikkamerkki 4"/>
          <p:cNvSpPr>
            <a:spLocks noGrp="1"/>
          </p:cNvSpPr>
          <p:nvPr>
            <p:ph type="ftr" sz="quarter" idx="3"/>
          </p:nvPr>
        </p:nvSpPr>
        <p:spPr>
          <a:xfrm>
            <a:off x="5220072" y="63042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8244408" y="6290443"/>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B3CEB-7B03-42DD-9E37-8607CA268D6E}" type="slidenum">
              <a:rPr lang="fi-FI" smtClean="0"/>
              <a:pPr/>
              <a:t>‹#›</a:t>
            </a:fld>
            <a:endParaRPr lang="fi-FI"/>
          </a:p>
        </p:txBody>
      </p:sp>
      <p:pic>
        <p:nvPicPr>
          <p:cNvPr id="8" name="Kuv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6239950"/>
            <a:ext cx="1152128" cy="307234"/>
          </a:xfrm>
          <a:prstGeom prst="rect">
            <a:avLst/>
          </a:prstGeom>
        </p:spPr>
      </p:pic>
      <p:sp>
        <p:nvSpPr>
          <p:cNvPr id="10" name="Suorakulmio 9"/>
          <p:cNvSpPr/>
          <p:nvPr/>
        </p:nvSpPr>
        <p:spPr>
          <a:xfrm>
            <a:off x="467544" y="3861048"/>
            <a:ext cx="8676456" cy="9432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336" y="357695"/>
            <a:ext cx="1340839" cy="432048"/>
          </a:xfrm>
          <a:prstGeom prst="rect">
            <a:avLst/>
          </a:prstGeom>
        </p:spPr>
      </p:pic>
    </p:spTree>
    <p:extLst>
      <p:ext uri="{BB962C8B-B14F-4D97-AF65-F5344CB8AC3E}">
        <p14:creationId xmlns:p14="http://schemas.microsoft.com/office/powerpoint/2010/main" val="1945852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Lst>
  <p:txStyles>
    <p:titleStyle>
      <a:lvl1pPr algn="l" defTabSz="914400" rtl="0" eaLnBrk="1" latinLnBrk="0" hangingPunct="1">
        <a:spcBef>
          <a:spcPct val="0"/>
        </a:spcBef>
        <a:buNone/>
        <a:defRPr sz="3600" i="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82059" y="422491"/>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700808"/>
            <a:ext cx="8229600" cy="424847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987824" y="630423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619C0-31CC-4B50-A809-72FF9B5DA960}" type="datetimeFigureOut">
              <a:rPr lang="fi-FI" smtClean="0"/>
              <a:pPr/>
              <a:t>15.4.2016</a:t>
            </a:fld>
            <a:endParaRPr lang="fi-FI" dirty="0"/>
          </a:p>
        </p:txBody>
      </p:sp>
      <p:sp>
        <p:nvSpPr>
          <p:cNvPr id="5" name="Alatunnisteen paikkamerkki 4"/>
          <p:cNvSpPr>
            <a:spLocks noGrp="1"/>
          </p:cNvSpPr>
          <p:nvPr>
            <p:ph type="ftr" sz="quarter" idx="3"/>
          </p:nvPr>
        </p:nvSpPr>
        <p:spPr>
          <a:xfrm>
            <a:off x="5220072" y="63042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8244408" y="6290443"/>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B3CEB-7B03-42DD-9E37-8607CA268D6E}" type="slidenum">
              <a:rPr lang="fi-FI" smtClean="0"/>
              <a:pPr/>
              <a:t>‹#›</a:t>
            </a:fld>
            <a:endParaRPr lang="fi-FI"/>
          </a:p>
        </p:txBody>
      </p:sp>
      <p:pic>
        <p:nvPicPr>
          <p:cNvPr id="8" name="Kuva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552" y="6239950"/>
            <a:ext cx="1152128" cy="307234"/>
          </a:xfrm>
          <a:prstGeom prst="rect">
            <a:avLst/>
          </a:prstGeom>
        </p:spPr>
      </p:pic>
      <p:pic>
        <p:nvPicPr>
          <p:cNvPr id="9" name="Kuva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6336" y="222063"/>
            <a:ext cx="1351037" cy="435334"/>
          </a:xfrm>
          <a:prstGeom prst="rect">
            <a:avLst/>
          </a:prstGeom>
        </p:spPr>
      </p:pic>
    </p:spTree>
    <p:extLst>
      <p:ext uri="{BB962C8B-B14F-4D97-AF65-F5344CB8AC3E}">
        <p14:creationId xmlns:p14="http://schemas.microsoft.com/office/powerpoint/2010/main" val="2826616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defTabSz="914400" rtl="0" eaLnBrk="1" latinLnBrk="0" hangingPunct="1">
        <a:spcBef>
          <a:spcPct val="0"/>
        </a:spcBef>
        <a:buNone/>
        <a:defRPr sz="3600" i="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1268760"/>
            <a:ext cx="8424936" cy="1872208"/>
          </a:xfrm>
        </p:spPr>
        <p:txBody>
          <a:bodyPr>
            <a:noAutofit/>
          </a:bodyPr>
          <a:lstStyle/>
          <a:p>
            <a:r>
              <a:rPr lang="fi-FI" smtClean="0"/>
              <a:t>Hyvinvointikeskukset, monialainen yhteistyö ja lapsiperheiden palvelut</a:t>
            </a:r>
            <a:r>
              <a:rPr lang="fi-FI" dirty="0" smtClean="0"/>
              <a:t/>
            </a:r>
            <a:br>
              <a:rPr lang="fi-FI" dirty="0" smtClean="0"/>
            </a:br>
            <a:r>
              <a:rPr lang="fi-FI" dirty="0" smtClean="0"/>
              <a:t>						</a:t>
            </a:r>
            <a:r>
              <a:rPr lang="fi-FI" smtClean="0"/>
              <a:t>	</a:t>
            </a:r>
            <a:endParaRPr lang="fi-FI" dirty="0"/>
          </a:p>
        </p:txBody>
      </p:sp>
      <p:pic>
        <p:nvPicPr>
          <p:cNvPr id="1026" name="Picture 2" descr="Z:\KUVAGALLERIA\Kuvia kevät 2015\Hampaiden hoito\Tyttö ja hammaslääkäri_pien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650"/>
          <a:stretch/>
        </p:blipFill>
        <p:spPr bwMode="auto">
          <a:xfrm>
            <a:off x="-252536" y="3326279"/>
            <a:ext cx="3357510" cy="25355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KUVAGALLERIA\Kuvia kevät 2015\Ikäihmisiä\Ikäihminen kahvilla torilla_pi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947" y="3326279"/>
            <a:ext cx="3803310" cy="2535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KUVAGALLERIA\Uusia kuvia 2014-2015\Terveydenhoitaja_vaaka_pie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326279"/>
            <a:ext cx="2882999" cy="253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70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835696" y="583334"/>
            <a:ext cx="5760640" cy="1146979"/>
          </a:xfrm>
        </p:spPr>
        <p:txBody>
          <a:bodyPr>
            <a:normAutofit fontScale="90000"/>
          </a:bodyPr>
          <a:lstStyle/>
          <a:p>
            <a:r>
              <a:rPr lang="fi-FI" smtClean="0"/>
              <a:t>SHL mukaiset vireillepanot hyvinvointialueittain v.2015</a:t>
            </a:r>
            <a:endParaRPr lang="fi-FI"/>
          </a:p>
        </p:txBody>
      </p:sp>
      <p:pic>
        <p:nvPicPr>
          <p:cNvPr id="6" name="Kuva 5"/>
          <p:cNvPicPr/>
          <p:nvPr/>
        </p:nvPicPr>
        <p:blipFill rotWithShape="1">
          <a:blip r:embed="rId2"/>
          <a:srcRect l="633" t="16876" r="59900" b="19852"/>
          <a:stretch/>
        </p:blipFill>
        <p:spPr bwMode="auto">
          <a:xfrm>
            <a:off x="971600" y="1700808"/>
            <a:ext cx="7128792" cy="4320480"/>
          </a:xfrm>
          <a:prstGeom prst="rect">
            <a:avLst/>
          </a:prstGeom>
          <a:ln>
            <a:noFill/>
          </a:ln>
          <a:extLst>
            <a:ext uri="{53640926-AAD7-44D8-BBD7-CCE9431645EC}">
              <a14:shadowObscured xmlns:a14="http://schemas.microsoft.com/office/drawing/2010/main"/>
            </a:ext>
          </a:extLst>
        </p:spPr>
      </p:pic>
      <p:sp>
        <p:nvSpPr>
          <p:cNvPr id="5" name="Tekstiruutu 4"/>
          <p:cNvSpPr txBox="1"/>
          <p:nvPr/>
        </p:nvSpPr>
        <p:spPr>
          <a:xfrm>
            <a:off x="6948264" y="3717032"/>
            <a:ext cx="1539204" cy="369332"/>
          </a:xfrm>
          <a:prstGeom prst="rect">
            <a:avLst/>
          </a:prstGeom>
          <a:noFill/>
        </p:spPr>
        <p:txBody>
          <a:bodyPr wrap="none" rtlCol="0">
            <a:spAutoFit/>
          </a:bodyPr>
          <a:lstStyle/>
          <a:p>
            <a:r>
              <a:rPr lang="fi-FI" smtClean="0"/>
              <a:t>n.25% alle 18v</a:t>
            </a:r>
            <a:endParaRPr lang="fi-FI"/>
          </a:p>
        </p:txBody>
      </p:sp>
    </p:spTree>
    <p:extLst>
      <p:ext uri="{BB962C8B-B14F-4D97-AF65-F5344CB8AC3E}">
        <p14:creationId xmlns:p14="http://schemas.microsoft.com/office/powerpoint/2010/main" val="1045098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smtClean="0"/>
              <a:t>Lastensuojelun avohuollon asiakkaat hyvinvointialueittain v.2015 (sis.avohuollon jälkihuolto)</a:t>
            </a:r>
            <a:endParaRPr lang="fi-FI" sz="2400"/>
          </a:p>
        </p:txBody>
      </p:sp>
      <p:pic>
        <p:nvPicPr>
          <p:cNvPr id="3" name="Kuva 2"/>
          <p:cNvPicPr/>
          <p:nvPr/>
        </p:nvPicPr>
        <p:blipFill rotWithShape="1">
          <a:blip r:embed="rId2"/>
          <a:srcRect l="622" t="21401" r="61145" b="8635"/>
          <a:stretch/>
        </p:blipFill>
        <p:spPr bwMode="auto">
          <a:xfrm>
            <a:off x="971600" y="1916832"/>
            <a:ext cx="6912768"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946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uora yhdysviiva 29"/>
          <p:cNvCxnSpPr/>
          <p:nvPr/>
        </p:nvCxnSpPr>
        <p:spPr>
          <a:xfrm flipH="1">
            <a:off x="1552065" y="2058013"/>
            <a:ext cx="12226" cy="2443909"/>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8" name="Tasakylkinen kolmio 27"/>
          <p:cNvSpPr/>
          <p:nvPr/>
        </p:nvSpPr>
        <p:spPr>
          <a:xfrm>
            <a:off x="477942" y="1988140"/>
            <a:ext cx="7855231" cy="4887952"/>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a:p>
            <a:pPr algn="ctr"/>
            <a:endParaRPr lang="fi-FI" dirty="0">
              <a:solidFill>
                <a:prstClr val="white"/>
              </a:solidFill>
            </a:endParaRPr>
          </a:p>
          <a:p>
            <a:pPr algn="ctr"/>
            <a:r>
              <a:rPr lang="fi-FI" b="1" dirty="0">
                <a:solidFill>
                  <a:prstClr val="white"/>
                </a:solidFill>
              </a:rPr>
              <a:t>Alueellinen sivistys- ja kulttuuripalvelujen ja hyvinvointipalvelujen koordinaatiotiimi  </a:t>
            </a:r>
            <a:r>
              <a:rPr lang="fi-FI" dirty="0">
                <a:solidFill>
                  <a:prstClr val="white"/>
                </a:solidFill>
              </a:rPr>
              <a:t>ja tarvittaessa mukana Y&amp;Y, seurakunta, järjestöt, kuntalaisedustus jne.</a:t>
            </a:r>
          </a:p>
        </p:txBody>
      </p:sp>
      <p:sp>
        <p:nvSpPr>
          <p:cNvPr id="4" name="Pyöristetty suorakulmio 3"/>
          <p:cNvSpPr/>
          <p:nvPr/>
        </p:nvSpPr>
        <p:spPr>
          <a:xfrm>
            <a:off x="1198929" y="2123564"/>
            <a:ext cx="6037367" cy="936104"/>
          </a:xfrm>
          <a:prstGeom prst="roundRect">
            <a:avLst/>
          </a:prstGeom>
          <a:gradFill flip="none" rotWithShape="1">
            <a:gsLst>
              <a:gs pos="44000">
                <a:srgbClr val="00B050"/>
              </a:gs>
              <a:gs pos="57000">
                <a:srgbClr val="FFFF00"/>
              </a:gs>
              <a:gs pos="49000">
                <a:srgbClr val="6ED22D"/>
              </a:gs>
              <a:gs pos="48000">
                <a:srgbClr val="83D926"/>
              </a:gs>
              <a:gs pos="49000">
                <a:srgbClr val="84D926"/>
              </a:gs>
              <a:gs pos="49000">
                <a:srgbClr val="FFFF00"/>
              </a:gs>
              <a:gs pos="51000">
                <a:srgbClr val="7DD728"/>
              </a:gs>
              <a:gs pos="85000">
                <a:srgbClr val="FFFF00"/>
              </a:gs>
              <a:gs pos="97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prstClr val="white"/>
              </a:solidFill>
            </a:endParaRPr>
          </a:p>
        </p:txBody>
      </p:sp>
      <p:sp>
        <p:nvSpPr>
          <p:cNvPr id="5" name="Pyöristetty suorakulmio 4"/>
          <p:cNvSpPr/>
          <p:nvPr/>
        </p:nvSpPr>
        <p:spPr>
          <a:xfrm>
            <a:off x="1198928" y="3203684"/>
            <a:ext cx="6048785" cy="936104"/>
          </a:xfrm>
          <a:prstGeom prst="roundRect">
            <a:avLst/>
          </a:prstGeom>
          <a:gradFill flip="none" rotWithShape="1">
            <a:gsLst>
              <a:gs pos="44000">
                <a:srgbClr val="00B050"/>
              </a:gs>
              <a:gs pos="57000">
                <a:srgbClr val="FFFF00"/>
              </a:gs>
              <a:gs pos="49000">
                <a:srgbClr val="6ED22D"/>
              </a:gs>
              <a:gs pos="48000">
                <a:srgbClr val="83D926"/>
              </a:gs>
              <a:gs pos="49000">
                <a:srgbClr val="84D926"/>
              </a:gs>
              <a:gs pos="49000">
                <a:srgbClr val="FFFF00"/>
              </a:gs>
              <a:gs pos="51000">
                <a:srgbClr val="7DD728"/>
              </a:gs>
              <a:gs pos="85000">
                <a:srgbClr val="FFFF00"/>
              </a:gs>
              <a:gs pos="97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6" name="Pyöristetty suorakulmio 5"/>
          <p:cNvSpPr/>
          <p:nvPr/>
        </p:nvSpPr>
        <p:spPr>
          <a:xfrm>
            <a:off x="1198928" y="4262100"/>
            <a:ext cx="6048785" cy="936104"/>
          </a:xfrm>
          <a:prstGeom prst="roundRect">
            <a:avLst/>
          </a:prstGeom>
          <a:gradFill flip="none" rotWithShape="1">
            <a:gsLst>
              <a:gs pos="44000">
                <a:srgbClr val="00B050"/>
              </a:gs>
              <a:gs pos="57000">
                <a:srgbClr val="FFFF00"/>
              </a:gs>
              <a:gs pos="49000">
                <a:srgbClr val="6ED22D"/>
              </a:gs>
              <a:gs pos="48000">
                <a:srgbClr val="83D926"/>
              </a:gs>
              <a:gs pos="49000">
                <a:srgbClr val="84D926"/>
              </a:gs>
              <a:gs pos="49000">
                <a:srgbClr val="FFFF00"/>
              </a:gs>
              <a:gs pos="51000">
                <a:srgbClr val="7DD728"/>
              </a:gs>
              <a:gs pos="85000">
                <a:srgbClr val="FFFF00"/>
              </a:gs>
              <a:gs pos="97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7" name="Suorakulmio 6"/>
          <p:cNvSpPr/>
          <p:nvPr/>
        </p:nvSpPr>
        <p:spPr>
          <a:xfrm>
            <a:off x="3739103" y="2123564"/>
            <a:ext cx="307656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prstClr val="black"/>
              </a:solidFill>
            </a:endParaRPr>
          </a:p>
          <a:p>
            <a:pPr algn="ctr"/>
            <a:r>
              <a:rPr lang="fi-FI" b="1" dirty="0">
                <a:solidFill>
                  <a:prstClr val="black"/>
                </a:solidFill>
              </a:rPr>
              <a:t>Lasten ja nuorten hyvinvoinnin edistäminen </a:t>
            </a:r>
          </a:p>
        </p:txBody>
      </p:sp>
      <p:sp>
        <p:nvSpPr>
          <p:cNvPr id="8" name="Suorakulmio 7"/>
          <p:cNvSpPr/>
          <p:nvPr/>
        </p:nvSpPr>
        <p:spPr>
          <a:xfrm>
            <a:off x="3523079" y="3203684"/>
            <a:ext cx="307656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prstClr val="black"/>
              </a:solidFill>
            </a:endParaRPr>
          </a:p>
          <a:p>
            <a:pPr algn="ctr"/>
            <a:r>
              <a:rPr lang="fi-FI" b="1" dirty="0">
                <a:solidFill>
                  <a:prstClr val="black"/>
                </a:solidFill>
              </a:rPr>
              <a:t>    Työikäisten  hyvinvoinnin edistäminen </a:t>
            </a:r>
          </a:p>
        </p:txBody>
      </p:sp>
      <p:sp>
        <p:nvSpPr>
          <p:cNvPr id="9" name="Suorakulmio 8"/>
          <p:cNvSpPr/>
          <p:nvPr/>
        </p:nvSpPr>
        <p:spPr>
          <a:xfrm>
            <a:off x="3595087" y="4262100"/>
            <a:ext cx="307656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prstClr val="black"/>
              </a:solidFill>
            </a:endParaRPr>
          </a:p>
          <a:p>
            <a:pPr algn="ctr"/>
            <a:r>
              <a:rPr lang="fi-FI" b="1" dirty="0">
                <a:solidFill>
                  <a:prstClr val="black"/>
                </a:solidFill>
              </a:rPr>
              <a:t>   Ikäihmisten  hyvinvoinnin    ja toimintakyvyn  edistäminen </a:t>
            </a:r>
          </a:p>
        </p:txBody>
      </p:sp>
      <p:sp>
        <p:nvSpPr>
          <p:cNvPr id="19" name="Vuokaavio: Manuaalinen toiminto 18"/>
          <p:cNvSpPr/>
          <p:nvPr/>
        </p:nvSpPr>
        <p:spPr>
          <a:xfrm>
            <a:off x="1036732" y="1268760"/>
            <a:ext cx="6643029" cy="638780"/>
          </a:xfrm>
          <a:prstGeom prst="flowChartManualOperation">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i-FI" b="1" dirty="0" smtClean="0">
                <a:solidFill>
                  <a:prstClr val="white"/>
                </a:solidFill>
              </a:rPr>
              <a:t>     Ohjausryhmänä </a:t>
            </a:r>
            <a:r>
              <a:rPr lang="fi-FI" b="1" dirty="0" err="1">
                <a:solidFill>
                  <a:prstClr val="white"/>
                </a:solidFill>
              </a:rPr>
              <a:t>hyve-siku</a:t>
            </a:r>
            <a:r>
              <a:rPr lang="fi-FI" b="1" dirty="0">
                <a:solidFill>
                  <a:prstClr val="white"/>
                </a:solidFill>
              </a:rPr>
              <a:t> johtoryhmä</a:t>
            </a:r>
          </a:p>
        </p:txBody>
      </p:sp>
      <p:sp>
        <p:nvSpPr>
          <p:cNvPr id="21" name="Otsikko 5"/>
          <p:cNvSpPr>
            <a:spLocks noGrp="1"/>
          </p:cNvSpPr>
          <p:nvPr>
            <p:ph type="title" idx="4294967295"/>
          </p:nvPr>
        </p:nvSpPr>
        <p:spPr>
          <a:xfrm>
            <a:off x="2051720" y="331396"/>
            <a:ext cx="5040560" cy="721340"/>
          </a:xfrm>
          <a:solidFill>
            <a:schemeClr val="bg1"/>
          </a:solidFill>
        </p:spPr>
        <p:txBody>
          <a:bodyPr>
            <a:noAutofit/>
          </a:bodyPr>
          <a:lstStyle/>
          <a:p>
            <a:r>
              <a:rPr lang="fi-FI" sz="3200" dirty="0" err="1" smtClean="0">
                <a:solidFill>
                  <a:srgbClr val="E10069"/>
                </a:solidFill>
              </a:rPr>
              <a:t>Poikkitoimijainen</a:t>
            </a:r>
            <a:r>
              <a:rPr lang="fi-FI" sz="3200" dirty="0" smtClean="0">
                <a:solidFill>
                  <a:srgbClr val="E10069"/>
                </a:solidFill>
              </a:rPr>
              <a:t> yhteistyö</a:t>
            </a:r>
            <a:endParaRPr lang="fi-FI" sz="3200" dirty="0">
              <a:solidFill>
                <a:srgbClr val="E10069"/>
              </a:solidFill>
            </a:endParaRPr>
          </a:p>
        </p:txBody>
      </p:sp>
      <p:sp>
        <p:nvSpPr>
          <p:cNvPr id="22" name="Pystysuora käärö 21"/>
          <p:cNvSpPr/>
          <p:nvPr/>
        </p:nvSpPr>
        <p:spPr>
          <a:xfrm>
            <a:off x="7236296" y="971436"/>
            <a:ext cx="1716775" cy="5688632"/>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1200" b="1" dirty="0">
                <a:solidFill>
                  <a:prstClr val="black"/>
                </a:solidFill>
              </a:rPr>
              <a:t>Tavoitteet, mittarit ja </a:t>
            </a:r>
            <a:r>
              <a:rPr lang="fi-FI" sz="1200" b="1" dirty="0" smtClean="0">
                <a:solidFill>
                  <a:prstClr val="black"/>
                </a:solidFill>
              </a:rPr>
              <a:t>poikki-toiminnalliset </a:t>
            </a:r>
            <a:r>
              <a:rPr lang="fi-FI" sz="1200" b="1" dirty="0">
                <a:solidFill>
                  <a:prstClr val="black"/>
                </a:solidFill>
              </a:rPr>
              <a:t>painopisteet</a:t>
            </a:r>
            <a:br>
              <a:rPr lang="fi-FI" sz="1200" b="1" dirty="0">
                <a:solidFill>
                  <a:prstClr val="black"/>
                </a:solidFill>
              </a:rPr>
            </a:b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dirty="0">
              <a:solidFill>
                <a:prstClr val="black"/>
              </a:solidFill>
            </a:endParaRPr>
          </a:p>
          <a:p>
            <a:pPr algn="ctr"/>
            <a:endParaRPr lang="fi-FI" sz="1200" b="1" dirty="0">
              <a:solidFill>
                <a:prstClr val="black"/>
              </a:solidFill>
            </a:endParaRPr>
          </a:p>
          <a:p>
            <a:pPr algn="ctr"/>
            <a:endParaRPr lang="fi-FI" sz="1200" b="1" dirty="0">
              <a:solidFill>
                <a:prstClr val="black"/>
              </a:solidFill>
            </a:endParaRPr>
          </a:p>
          <a:p>
            <a:pPr algn="ctr"/>
            <a:r>
              <a:rPr lang="fi-FI" sz="1200" b="1" dirty="0">
                <a:solidFill>
                  <a:prstClr val="black"/>
                </a:solidFill>
              </a:rPr>
              <a:t/>
            </a:r>
            <a:br>
              <a:rPr lang="fi-FI" sz="1200" b="1" dirty="0">
                <a:solidFill>
                  <a:prstClr val="black"/>
                </a:solidFill>
              </a:rPr>
            </a:br>
            <a:r>
              <a:rPr lang="fi-FI" sz="1200" b="1" dirty="0">
                <a:solidFill>
                  <a:prstClr val="black"/>
                </a:solidFill>
              </a:rPr>
              <a:t>TA ja KS</a:t>
            </a:r>
            <a:br>
              <a:rPr lang="fi-FI" sz="1200" b="1" dirty="0">
                <a:solidFill>
                  <a:prstClr val="black"/>
                </a:solidFill>
              </a:rPr>
            </a:br>
            <a:r>
              <a:rPr lang="fi-FI" sz="1200" b="1" dirty="0">
                <a:solidFill>
                  <a:prstClr val="black"/>
                </a:solidFill>
              </a:rPr>
              <a:t>(</a:t>
            </a:r>
            <a:r>
              <a:rPr lang="fi-FI" sz="1200" b="1" dirty="0" smtClean="0">
                <a:solidFill>
                  <a:prstClr val="black"/>
                </a:solidFill>
              </a:rPr>
              <a:t>poikki-toiminnallisuus</a:t>
            </a:r>
            <a:r>
              <a:rPr lang="fi-FI" sz="1200" b="1" dirty="0">
                <a:solidFill>
                  <a:prstClr val="black"/>
                </a:solidFill>
              </a:rPr>
              <a:t>)</a:t>
            </a:r>
          </a:p>
          <a:p>
            <a:pPr algn="ctr"/>
            <a:endParaRPr lang="fi-FI" sz="1200" dirty="0">
              <a:solidFill>
                <a:prstClr val="black"/>
              </a:solidFill>
            </a:endParaRPr>
          </a:p>
        </p:txBody>
      </p:sp>
      <p:sp>
        <p:nvSpPr>
          <p:cNvPr id="23" name="Pystysuora käärö 22"/>
          <p:cNvSpPr/>
          <p:nvPr/>
        </p:nvSpPr>
        <p:spPr>
          <a:xfrm>
            <a:off x="7393826" y="2044489"/>
            <a:ext cx="1401714" cy="998984"/>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1200" dirty="0">
                <a:solidFill>
                  <a:prstClr val="black"/>
                </a:solidFill>
              </a:rPr>
              <a:t>Lasten ja nuorten hyvinvointi-suunnitelma</a:t>
            </a:r>
          </a:p>
        </p:txBody>
      </p:sp>
      <p:sp>
        <p:nvSpPr>
          <p:cNvPr id="24" name="Pystysuora käärö 23"/>
          <p:cNvSpPr/>
          <p:nvPr/>
        </p:nvSpPr>
        <p:spPr>
          <a:xfrm>
            <a:off x="7357822" y="3068713"/>
            <a:ext cx="1473722" cy="1296144"/>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1200" dirty="0">
                <a:solidFill>
                  <a:prstClr val="black"/>
                </a:solidFill>
              </a:rPr>
              <a:t>Mielen-terveys- ja päihde- strategia ja</a:t>
            </a:r>
          </a:p>
          <a:p>
            <a:pPr algn="ctr"/>
            <a:r>
              <a:rPr lang="fi-FI" sz="1200" dirty="0">
                <a:solidFill>
                  <a:prstClr val="black"/>
                </a:solidFill>
              </a:rPr>
              <a:t>työllisyys-ohjelma</a:t>
            </a:r>
          </a:p>
        </p:txBody>
      </p:sp>
      <p:sp>
        <p:nvSpPr>
          <p:cNvPr id="25" name="Pystysuora käärö 24"/>
          <p:cNvSpPr/>
          <p:nvPr/>
        </p:nvSpPr>
        <p:spPr>
          <a:xfrm>
            <a:off x="7350920" y="4427820"/>
            <a:ext cx="1437210" cy="1296144"/>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1200" dirty="0">
                <a:solidFill>
                  <a:prstClr val="black"/>
                </a:solidFill>
              </a:rPr>
              <a:t>Vanhuspalvelu-lain mukainen suunnitelma ikäihmisten hyvinvoinnin turvaamiseksi</a:t>
            </a:r>
          </a:p>
        </p:txBody>
      </p:sp>
      <p:sp>
        <p:nvSpPr>
          <p:cNvPr id="40" name="Ellipsi 39"/>
          <p:cNvSpPr/>
          <p:nvPr/>
        </p:nvSpPr>
        <p:spPr>
          <a:xfrm>
            <a:off x="2339752" y="1907540"/>
            <a:ext cx="1368152" cy="3521325"/>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solidFill>
                <a:prstClr val="black"/>
              </a:solidFill>
            </a:endParaRPr>
          </a:p>
        </p:txBody>
      </p:sp>
      <p:pic>
        <p:nvPicPr>
          <p:cNvPr id="1027" name="Picture 3" descr="Z:\KUVAGALLERIA\Kaste2014 kuvat\kuvat\KUVAT\tyttto¦ê.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493" y="2249536"/>
            <a:ext cx="836669" cy="7939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KUVAGALLERIA\Intiön hoiva\hoiva 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514" y="4246076"/>
            <a:ext cx="691256"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KUVAGALLERIA\Kontinkankaan kuvat\DSC_49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791" y="3203684"/>
            <a:ext cx="654272" cy="899794"/>
          </a:xfrm>
          <a:prstGeom prst="rect">
            <a:avLst/>
          </a:prstGeom>
          <a:noFill/>
          <a:extLst>
            <a:ext uri="{909E8E84-426E-40DD-AFC4-6F175D3DCCD1}">
              <a14:hiddenFill xmlns:a14="http://schemas.microsoft.com/office/drawing/2010/main">
                <a:solidFill>
                  <a:srgbClr val="FFFFFF"/>
                </a:solidFill>
              </a14:hiddenFill>
            </a:ext>
          </a:extLst>
        </p:spPr>
      </p:pic>
      <p:sp>
        <p:nvSpPr>
          <p:cNvPr id="44" name="Ellipsi 43"/>
          <p:cNvSpPr/>
          <p:nvPr/>
        </p:nvSpPr>
        <p:spPr>
          <a:xfrm>
            <a:off x="836387" y="2195572"/>
            <a:ext cx="1431357" cy="71103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1400" dirty="0">
                <a:solidFill>
                  <a:prstClr val="black"/>
                </a:solidFill>
              </a:rPr>
              <a:t>Valmistelu-työryhmä</a:t>
            </a:r>
          </a:p>
        </p:txBody>
      </p:sp>
      <p:sp>
        <p:nvSpPr>
          <p:cNvPr id="45" name="Ellipsi 44"/>
          <p:cNvSpPr/>
          <p:nvPr/>
        </p:nvSpPr>
        <p:spPr>
          <a:xfrm>
            <a:off x="836387" y="3284737"/>
            <a:ext cx="1431357" cy="71103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1400" dirty="0">
                <a:solidFill>
                  <a:prstClr val="black"/>
                </a:solidFill>
              </a:rPr>
              <a:t>Valmistelu-työryhmä</a:t>
            </a:r>
          </a:p>
        </p:txBody>
      </p:sp>
      <p:sp>
        <p:nvSpPr>
          <p:cNvPr id="46" name="Ellipsi 45"/>
          <p:cNvSpPr/>
          <p:nvPr/>
        </p:nvSpPr>
        <p:spPr>
          <a:xfrm>
            <a:off x="836387" y="4364857"/>
            <a:ext cx="1431357" cy="71103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1400" dirty="0">
                <a:solidFill>
                  <a:prstClr val="black"/>
                </a:solidFill>
              </a:rPr>
              <a:t>Valmistelu-työryhmä</a:t>
            </a:r>
          </a:p>
        </p:txBody>
      </p:sp>
      <p:sp>
        <p:nvSpPr>
          <p:cNvPr id="11" name="Dian numeron paikkamerkki 10"/>
          <p:cNvSpPr>
            <a:spLocks noGrp="1"/>
          </p:cNvSpPr>
          <p:nvPr>
            <p:ph type="sldNum" sz="quarter" idx="12"/>
          </p:nvPr>
        </p:nvSpPr>
        <p:spPr>
          <a:xfrm>
            <a:off x="8244408" y="6569183"/>
            <a:ext cx="442392" cy="365125"/>
          </a:xfrm>
        </p:spPr>
        <p:txBody>
          <a:bodyPr/>
          <a:lstStyle/>
          <a:p>
            <a:fld id="{9C6AFFB8-C8EE-4E3D-8E20-634F5780F424}" type="slidenum">
              <a:rPr lang="fi-FI" smtClean="0">
                <a:solidFill>
                  <a:prstClr val="black">
                    <a:tint val="75000"/>
                  </a:prstClr>
                </a:solidFill>
              </a:rPr>
              <a:pPr/>
              <a:t>12</a:t>
            </a:fld>
            <a:endParaRPr lang="fi-FI">
              <a:solidFill>
                <a:prstClr val="black">
                  <a:tint val="75000"/>
                </a:prstClr>
              </a:solidFill>
            </a:endParaRPr>
          </a:p>
        </p:txBody>
      </p:sp>
      <p:sp>
        <p:nvSpPr>
          <p:cNvPr id="27" name="Ellipsi 26"/>
          <p:cNvSpPr/>
          <p:nvPr/>
        </p:nvSpPr>
        <p:spPr>
          <a:xfrm>
            <a:off x="334363" y="909980"/>
            <a:ext cx="1404738" cy="98640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1100" b="1" dirty="0">
                <a:solidFill>
                  <a:prstClr val="black"/>
                </a:solidFill>
              </a:rPr>
              <a:t>Hyvinvoinnin edistämisen ohjausryhmä</a:t>
            </a:r>
          </a:p>
        </p:txBody>
      </p:sp>
      <p:sp>
        <p:nvSpPr>
          <p:cNvPr id="29" name="Ellipsi 28"/>
          <p:cNvSpPr/>
          <p:nvPr/>
        </p:nvSpPr>
        <p:spPr>
          <a:xfrm>
            <a:off x="477942" y="1651683"/>
            <a:ext cx="2405354" cy="410344"/>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b="1" dirty="0">
                <a:solidFill>
                  <a:prstClr val="black"/>
                </a:solidFill>
              </a:rPr>
              <a:t>Koordinointi:</a:t>
            </a:r>
          </a:p>
        </p:txBody>
      </p:sp>
      <p:sp>
        <p:nvSpPr>
          <p:cNvPr id="2" name="Päivämäärän paikkamerkki 1"/>
          <p:cNvSpPr>
            <a:spLocks noGrp="1"/>
          </p:cNvSpPr>
          <p:nvPr>
            <p:ph type="dt" sz="half" idx="10"/>
          </p:nvPr>
        </p:nvSpPr>
        <p:spPr>
          <a:xfrm>
            <a:off x="2987824" y="6582975"/>
            <a:ext cx="2133600" cy="365125"/>
          </a:xfrm>
        </p:spPr>
        <p:txBody>
          <a:bodyPr/>
          <a:lstStyle/>
          <a:p>
            <a:fld id="{82A7FD98-C5F1-4D41-8C16-BBE431455C31}" type="datetime1">
              <a:rPr lang="fi-FI" smtClean="0">
                <a:solidFill>
                  <a:prstClr val="black">
                    <a:tint val="75000"/>
                  </a:prstClr>
                </a:solidFill>
              </a:rPr>
              <a:t>15.4.2016</a:t>
            </a:fld>
            <a:endParaRPr lang="fi-FI">
              <a:solidFill>
                <a:prstClr val="black">
                  <a:tint val="75000"/>
                </a:prstClr>
              </a:solidFill>
            </a:endParaRPr>
          </a:p>
        </p:txBody>
      </p:sp>
      <p:sp>
        <p:nvSpPr>
          <p:cNvPr id="3" name="Alatunnisteen paikkamerkki 2"/>
          <p:cNvSpPr>
            <a:spLocks noGrp="1"/>
          </p:cNvSpPr>
          <p:nvPr>
            <p:ph type="ftr" sz="quarter" idx="11"/>
          </p:nvPr>
        </p:nvSpPr>
        <p:spPr>
          <a:xfrm>
            <a:off x="5220072" y="6582975"/>
            <a:ext cx="2895600" cy="365125"/>
          </a:xfrm>
        </p:spPr>
        <p:txBody>
          <a:bodyPr/>
          <a:lstStyle/>
          <a:p>
            <a:r>
              <a:rPr lang="fi-FI" smtClean="0">
                <a:solidFill>
                  <a:prstClr val="black">
                    <a:tint val="75000"/>
                  </a:prstClr>
                </a:solidFill>
              </a:rPr>
              <a:t>LUONNOS</a:t>
            </a:r>
            <a:endParaRPr lang="fi-FI">
              <a:solidFill>
                <a:prstClr val="black">
                  <a:tint val="75000"/>
                </a:prstClr>
              </a:solidFill>
            </a:endParaRPr>
          </a:p>
        </p:txBody>
      </p:sp>
    </p:spTree>
    <p:extLst>
      <p:ext uri="{BB962C8B-B14F-4D97-AF65-F5344CB8AC3E}">
        <p14:creationId xmlns:p14="http://schemas.microsoft.com/office/powerpoint/2010/main" val="237189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4449"/>
            <a:ext cx="4321052" cy="271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isällön paikkamerkki 2"/>
          <p:cNvSpPr>
            <a:spLocks noGrp="1"/>
          </p:cNvSpPr>
          <p:nvPr>
            <p:ph idx="1"/>
          </p:nvPr>
        </p:nvSpPr>
        <p:spPr>
          <a:xfrm>
            <a:off x="179512" y="3052098"/>
            <a:ext cx="8640960" cy="4049310"/>
          </a:xfrm>
          <a:solidFill>
            <a:schemeClr val="bg1"/>
          </a:solidFill>
        </p:spPr>
        <p:txBody>
          <a:bodyPr/>
          <a:lstStyle/>
          <a:p>
            <a:pPr eaLnBrk="1" hangingPunct="1">
              <a:buFont typeface="Wingdings" pitchFamily="2" charset="2"/>
              <a:buChar char="q"/>
            </a:pPr>
            <a:r>
              <a:rPr lang="fi-FI" sz="1600" dirty="0" smtClean="0"/>
              <a:t>Pääprosessit (perustuvat tunnistettuihin, keskeisiin asiakkuuksiin) kuvataan kolmella eri vaativuustasolla (seuraava taso alaspäin elämänkaaren mukaisista ydinprosesseista)</a:t>
            </a:r>
          </a:p>
          <a:p>
            <a:pPr lvl="1" eaLnBrk="1" hangingPunct="1">
              <a:buFont typeface="Wingdings" pitchFamily="2" charset="2"/>
              <a:buChar char="q"/>
            </a:pPr>
            <a:r>
              <a:rPr lang="fi-FI" sz="1600" b="1" dirty="0" smtClean="0">
                <a:solidFill>
                  <a:srgbClr val="00B050"/>
                </a:solidFill>
              </a:rPr>
              <a:t>Ensimmäisen tason </a:t>
            </a:r>
            <a:r>
              <a:rPr lang="fi-FI" sz="1600" dirty="0" smtClean="0"/>
              <a:t>(vihreä) palveluilla vastataan kuntalaisten tarpeisiin hyvinvoinnin edistämiseksi ja itsenäisen selviytymisen tukemiseksi ja korostetaan ennaltaehkäisevän ja varhaisen tuen näkökulmaa</a:t>
            </a:r>
          </a:p>
          <a:p>
            <a:pPr lvl="1" eaLnBrk="1" hangingPunct="1">
              <a:buFont typeface="Wingdings" pitchFamily="2" charset="2"/>
              <a:buChar char="q"/>
            </a:pPr>
            <a:r>
              <a:rPr lang="fi-FI" sz="1600" b="1" dirty="0" smtClean="0">
                <a:solidFill>
                  <a:srgbClr val="FFC000"/>
                </a:solidFill>
              </a:rPr>
              <a:t>Toisen tason </a:t>
            </a:r>
            <a:r>
              <a:rPr lang="fi-FI" sz="1600" dirty="0" smtClean="0"/>
              <a:t>(keltainen) palveluissa asiakkaalla voi olla säännöllistä palvelutarvetta tai jokin ongelma tai vaiva, joka edellyttää usein lyhytaikaista palvelua</a:t>
            </a:r>
          </a:p>
          <a:p>
            <a:pPr lvl="1" eaLnBrk="1" hangingPunct="1">
              <a:buFont typeface="Wingdings" pitchFamily="2" charset="2"/>
              <a:buChar char="q"/>
            </a:pPr>
            <a:r>
              <a:rPr lang="fi-FI" sz="1600" b="1" dirty="0" smtClean="0">
                <a:solidFill>
                  <a:srgbClr val="FF0000"/>
                </a:solidFill>
              </a:rPr>
              <a:t>Kolmas taso </a:t>
            </a:r>
            <a:r>
              <a:rPr lang="fi-FI" sz="1600" dirty="0" smtClean="0"/>
              <a:t>(punainen) sisältää vaativaa tai ympärivuorokautista palvelua</a:t>
            </a:r>
          </a:p>
          <a:p>
            <a:pPr lvl="1" eaLnBrk="1" hangingPunct="1"/>
            <a:endParaRPr lang="fi-FI" sz="1600" dirty="0" smtClean="0"/>
          </a:p>
          <a:p>
            <a:pPr eaLnBrk="1" hangingPunct="1">
              <a:buFont typeface="Wingdings" pitchFamily="2" charset="2"/>
              <a:buChar char="q"/>
            </a:pPr>
            <a:r>
              <a:rPr lang="fi-FI" sz="1600" dirty="0" smtClean="0"/>
              <a:t>Tavoitteena on kehittää palveluja siten, että painopistettä on mahdollista siirtää mahdollisimman paljon pois punaiselta, raskaimmalta tasolta ensimmäiselle tasolle, keveimpiin, ennaltaehkäiseviin ja varhaisen tuen palveluihin</a:t>
            </a:r>
          </a:p>
        </p:txBody>
      </p:sp>
      <p:sp>
        <p:nvSpPr>
          <p:cNvPr id="26628" name="Alatunnisteen paikkamerkki 5"/>
          <p:cNvSpPr>
            <a:spLocks noGrp="1"/>
          </p:cNvSpPr>
          <p:nvPr>
            <p:ph type="ftr" sz="quarter" idx="11"/>
          </p:nvPr>
        </p:nvSpPr>
        <p:spPr bwMode="auto">
          <a:xfrm>
            <a:off x="1547813" y="6664325"/>
            <a:ext cx="5976937" cy="365125"/>
          </a:xfrm>
          <a:ln>
            <a:miter lim="800000"/>
            <a:headEnd/>
            <a:tailEnd/>
          </a:ln>
        </p:spPr>
        <p:txBody>
          <a:bodyPr vert="horz" wrap="square" lIns="91440" tIns="45720" rIns="91440" bIns="45720" numCol="1" anchor="t" anchorCtr="0" compatLnSpc="1">
            <a:prstTxWarp prst="textNoShape">
              <a:avLst/>
            </a:prstTxWarp>
          </a:bodyPr>
          <a:lstStyle/>
          <a:p>
            <a:pPr>
              <a:defRPr/>
            </a:pPr>
            <a:r>
              <a:rPr lang="fi-FI" sz="1000" dirty="0" smtClean="0"/>
              <a:t>Oulun kaupunki  | Hyvinvointipalvelut</a:t>
            </a:r>
          </a:p>
        </p:txBody>
      </p:sp>
      <p:sp>
        <p:nvSpPr>
          <p:cNvPr id="26629" name="Dian numeron paikkamerkki 7"/>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0DFEEAD-CC7A-4221-AF3E-40ECBF7C2D7B}" type="slidenum">
              <a:rPr lang="fi-FI" sz="1000" smtClean="0"/>
              <a:pPr>
                <a:defRPr/>
              </a:pPr>
              <a:t>13</a:t>
            </a:fld>
            <a:endParaRPr lang="fi-FI" sz="1000" smtClean="0"/>
          </a:p>
        </p:txBody>
      </p:sp>
      <p:sp>
        <p:nvSpPr>
          <p:cNvPr id="8" name="Otsikko 3"/>
          <p:cNvSpPr>
            <a:spLocks noGrp="1"/>
          </p:cNvSpPr>
          <p:nvPr>
            <p:ph type="title"/>
          </p:nvPr>
        </p:nvSpPr>
        <p:spPr>
          <a:xfrm>
            <a:off x="179512" y="980728"/>
            <a:ext cx="4536504" cy="1440160"/>
          </a:xfrm>
        </p:spPr>
        <p:txBody>
          <a:bodyPr>
            <a:normAutofit/>
          </a:bodyPr>
          <a:lstStyle/>
          <a:p>
            <a:pPr eaLnBrk="0" hangingPunct="0">
              <a:defRPr/>
            </a:pPr>
            <a:r>
              <a:rPr lang="fi-FI" dirty="0" smtClean="0"/>
              <a:t>Palvelutasot/ ”liikennevalot”</a:t>
            </a:r>
            <a:endParaRPr lang="fi-FI" dirty="0"/>
          </a:p>
        </p:txBody>
      </p:sp>
    </p:spTree>
    <p:extLst>
      <p:ext uri="{BB962C8B-B14F-4D97-AF65-F5344CB8AC3E}">
        <p14:creationId xmlns:p14="http://schemas.microsoft.com/office/powerpoint/2010/main" val="2539448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764704"/>
            <a:ext cx="8229600" cy="1143000"/>
          </a:xfrm>
        </p:spPr>
        <p:txBody>
          <a:bodyPr>
            <a:normAutofit/>
          </a:bodyPr>
          <a:lstStyle/>
          <a:p>
            <a:r>
              <a:rPr lang="fi-FI" sz="2400" dirty="0"/>
              <a:t>Lasten, nuorten ja lapsiperheiden palvelutarpeet ja niihin vastaaminen jaoteltuna kolmelle vaativuustasolle.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99" y="1812280"/>
            <a:ext cx="8731827" cy="497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118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isikulmio 3"/>
          <p:cNvSpPr/>
          <p:nvPr/>
        </p:nvSpPr>
        <p:spPr>
          <a:xfrm>
            <a:off x="1475656" y="980728"/>
            <a:ext cx="7667625" cy="1798638"/>
          </a:xfrm>
          <a:prstGeom prst="homePlate">
            <a:avLst/>
          </a:prstGeom>
          <a:gradFill>
            <a:gsLst>
              <a:gs pos="0">
                <a:srgbClr val="00FF00">
                  <a:tint val="66000"/>
                  <a:satMod val="160000"/>
                </a:srgbClr>
              </a:gs>
              <a:gs pos="50000">
                <a:srgbClr val="00FF00">
                  <a:tint val="44500"/>
                  <a:satMod val="160000"/>
                </a:srgbClr>
              </a:gs>
              <a:gs pos="100000">
                <a:srgbClr val="00FF00">
                  <a:tint val="23500"/>
                  <a:satMod val="16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dirty="0"/>
          </a:p>
        </p:txBody>
      </p:sp>
      <p:sp>
        <p:nvSpPr>
          <p:cNvPr id="5" name="Viisikulmio 4"/>
          <p:cNvSpPr/>
          <p:nvPr/>
        </p:nvSpPr>
        <p:spPr>
          <a:xfrm>
            <a:off x="1475656" y="2787877"/>
            <a:ext cx="7776864" cy="2153291"/>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mtClean="0"/>
              <a:t>             </a:t>
            </a:r>
            <a:endParaRPr lang="fi-FI"/>
          </a:p>
        </p:txBody>
      </p:sp>
      <p:sp>
        <p:nvSpPr>
          <p:cNvPr id="6" name="Viisikulmio 5"/>
          <p:cNvSpPr/>
          <p:nvPr/>
        </p:nvSpPr>
        <p:spPr>
          <a:xfrm>
            <a:off x="1476375" y="4941168"/>
            <a:ext cx="7667625" cy="1871662"/>
          </a:xfrm>
          <a:prstGeom prst="homePlate">
            <a:avLst/>
          </a:prstGeom>
          <a:gradFill flip="none" rotWithShape="1">
            <a:gsLst>
              <a:gs pos="0">
                <a:srgbClr val="000082">
                  <a:alpha val="0"/>
                </a:srgbClr>
              </a:gs>
              <a:gs pos="30000">
                <a:schemeClr val="accent6">
                  <a:lumMod val="40000"/>
                  <a:lumOff val="60000"/>
                </a:schemeClr>
              </a:gs>
              <a:gs pos="64999">
                <a:srgbClr val="BA0066"/>
              </a:gs>
              <a:gs pos="89999">
                <a:srgbClr val="FF0000"/>
              </a:gs>
              <a:gs pos="100000">
                <a:srgbClr val="FF82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800" b="1" dirty="0">
              <a:solidFill>
                <a:schemeClr val="tx1"/>
              </a:solidFill>
            </a:endParaRPr>
          </a:p>
        </p:txBody>
      </p:sp>
      <p:sp>
        <p:nvSpPr>
          <p:cNvPr id="7" name="Suorakulmio 6"/>
          <p:cNvSpPr/>
          <p:nvPr/>
        </p:nvSpPr>
        <p:spPr>
          <a:xfrm>
            <a:off x="1619250" y="620713"/>
            <a:ext cx="9366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100" dirty="0">
                <a:solidFill>
                  <a:schemeClr val="bg1"/>
                </a:solidFill>
              </a:rPr>
              <a:t>Raskaus-aika</a:t>
            </a:r>
          </a:p>
        </p:txBody>
      </p:sp>
      <p:sp>
        <p:nvSpPr>
          <p:cNvPr id="8" name="Suorakulmio 7"/>
          <p:cNvSpPr/>
          <p:nvPr/>
        </p:nvSpPr>
        <p:spPr>
          <a:xfrm>
            <a:off x="2987675" y="620713"/>
            <a:ext cx="9366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100" dirty="0">
                <a:solidFill>
                  <a:schemeClr val="bg1"/>
                </a:solidFill>
              </a:rPr>
              <a:t>0-6 v</a:t>
            </a:r>
          </a:p>
        </p:txBody>
      </p:sp>
      <p:sp>
        <p:nvSpPr>
          <p:cNvPr id="9" name="Suorakulmio 8"/>
          <p:cNvSpPr/>
          <p:nvPr/>
        </p:nvSpPr>
        <p:spPr>
          <a:xfrm>
            <a:off x="4427538" y="620713"/>
            <a:ext cx="9366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100" dirty="0">
                <a:solidFill>
                  <a:schemeClr val="bg1"/>
                </a:solidFill>
              </a:rPr>
              <a:t>7-12 v</a:t>
            </a:r>
          </a:p>
        </p:txBody>
      </p:sp>
      <p:sp>
        <p:nvSpPr>
          <p:cNvPr id="10" name="Suorakulmio 9"/>
          <p:cNvSpPr/>
          <p:nvPr/>
        </p:nvSpPr>
        <p:spPr>
          <a:xfrm>
            <a:off x="5867400" y="620713"/>
            <a:ext cx="9366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100" dirty="0">
                <a:solidFill>
                  <a:schemeClr val="bg1"/>
                </a:solidFill>
              </a:rPr>
              <a:t>13-15 v</a:t>
            </a:r>
          </a:p>
        </p:txBody>
      </p:sp>
      <p:sp>
        <p:nvSpPr>
          <p:cNvPr id="11" name="Suorakulmio 10"/>
          <p:cNvSpPr/>
          <p:nvPr/>
        </p:nvSpPr>
        <p:spPr>
          <a:xfrm>
            <a:off x="7308850" y="620713"/>
            <a:ext cx="1009650"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1100" dirty="0">
                <a:solidFill>
                  <a:schemeClr val="bg1"/>
                </a:solidFill>
              </a:rPr>
              <a:t>16-20 v</a:t>
            </a:r>
          </a:p>
        </p:txBody>
      </p:sp>
      <p:sp>
        <p:nvSpPr>
          <p:cNvPr id="39" name="Suorakulmio 38"/>
          <p:cNvSpPr/>
          <p:nvPr/>
        </p:nvSpPr>
        <p:spPr>
          <a:xfrm>
            <a:off x="0" y="981075"/>
            <a:ext cx="1476375" cy="18002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i-FI" sz="1000" b="1" dirty="0">
                <a:solidFill>
                  <a:schemeClr val="tx1"/>
                </a:solidFill>
              </a:rPr>
              <a:t>Lasten ja nuorten terveen kehityksen, oppimisen ja sivistyksen mahdollistaminen heidän omissa kasvu- ja kehitysympäristöissään.</a:t>
            </a:r>
          </a:p>
          <a:p>
            <a:pPr fontAlgn="auto">
              <a:spcBef>
                <a:spcPts val="0"/>
              </a:spcBef>
              <a:spcAft>
                <a:spcPts val="0"/>
              </a:spcAft>
              <a:defRPr/>
            </a:pPr>
            <a:endParaRPr lang="fi-FI" sz="1000" b="1" dirty="0">
              <a:solidFill>
                <a:schemeClr val="tx1"/>
              </a:solidFill>
            </a:endParaRPr>
          </a:p>
          <a:p>
            <a:pPr fontAlgn="auto">
              <a:spcBef>
                <a:spcPts val="0"/>
              </a:spcBef>
              <a:spcAft>
                <a:spcPts val="0"/>
              </a:spcAft>
              <a:defRPr/>
            </a:pPr>
            <a:r>
              <a:rPr lang="fi-FI" sz="1000" b="1" dirty="0">
                <a:solidFill>
                  <a:schemeClr val="tx1"/>
                </a:solidFill>
              </a:rPr>
              <a:t>*Varhainen tunnistaminen</a:t>
            </a:r>
          </a:p>
          <a:p>
            <a:pPr fontAlgn="auto">
              <a:spcBef>
                <a:spcPts val="0"/>
              </a:spcBef>
              <a:spcAft>
                <a:spcPts val="0"/>
              </a:spcAft>
              <a:defRPr/>
            </a:pPr>
            <a:endParaRPr lang="fi-FI" sz="1000" dirty="0">
              <a:solidFill>
                <a:schemeClr val="tx1"/>
              </a:solidFill>
            </a:endParaRPr>
          </a:p>
          <a:p>
            <a:pPr fontAlgn="auto">
              <a:spcBef>
                <a:spcPts val="0"/>
              </a:spcBef>
              <a:spcAft>
                <a:spcPts val="0"/>
              </a:spcAft>
              <a:defRPr/>
            </a:pPr>
            <a:endParaRPr lang="fi-FI" sz="1000" dirty="0">
              <a:solidFill>
                <a:schemeClr val="tx1"/>
              </a:solidFill>
            </a:endParaRPr>
          </a:p>
          <a:p>
            <a:pPr fontAlgn="auto">
              <a:spcBef>
                <a:spcPts val="0"/>
              </a:spcBef>
              <a:spcAft>
                <a:spcPts val="0"/>
              </a:spcAft>
              <a:defRPr/>
            </a:pPr>
            <a:endParaRPr lang="fi-FI" sz="1000" dirty="0"/>
          </a:p>
        </p:txBody>
      </p:sp>
      <p:sp>
        <p:nvSpPr>
          <p:cNvPr id="42" name="Suorakulmio 41"/>
          <p:cNvSpPr/>
          <p:nvPr/>
        </p:nvSpPr>
        <p:spPr>
          <a:xfrm>
            <a:off x="0" y="2781300"/>
            <a:ext cx="1475657" cy="219551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i-FI" sz="1000" b="1" dirty="0">
                <a:solidFill>
                  <a:schemeClr val="tx1"/>
                </a:solidFill>
              </a:rPr>
              <a:t>Lasten ja nuorten toimintakyvyn ja elämänhallinnan vahvistaminen, joka edellyttää erityistä osaamista. </a:t>
            </a:r>
          </a:p>
          <a:p>
            <a:pPr fontAlgn="auto">
              <a:spcBef>
                <a:spcPts val="0"/>
              </a:spcBef>
              <a:spcAft>
                <a:spcPts val="0"/>
              </a:spcAft>
              <a:defRPr/>
            </a:pPr>
            <a:r>
              <a:rPr lang="fi-FI" sz="1000" b="1" dirty="0">
                <a:solidFill>
                  <a:schemeClr val="tx1"/>
                </a:solidFill>
              </a:rPr>
              <a:t>Palveluissa lapsella tai nuorella tai perheellä voi olla säännöllistä tuen tarvetta, joka edellyttää lyhytaikaista palvelua heidän kasvu- ja kehitysympäristöissään. </a:t>
            </a:r>
            <a:endParaRPr lang="fi-FI" sz="1000" dirty="0">
              <a:solidFill>
                <a:schemeClr val="tx1"/>
              </a:solidFill>
            </a:endParaRPr>
          </a:p>
          <a:p>
            <a:pPr fontAlgn="auto">
              <a:spcBef>
                <a:spcPts val="0"/>
              </a:spcBef>
              <a:spcAft>
                <a:spcPts val="0"/>
              </a:spcAft>
              <a:defRPr/>
            </a:pPr>
            <a:endParaRPr lang="fi-FI" sz="1000" dirty="0">
              <a:solidFill>
                <a:schemeClr val="tx1"/>
              </a:solidFill>
            </a:endParaRPr>
          </a:p>
        </p:txBody>
      </p:sp>
      <p:sp>
        <p:nvSpPr>
          <p:cNvPr id="43" name="Suorakulmio 42"/>
          <p:cNvSpPr/>
          <p:nvPr/>
        </p:nvSpPr>
        <p:spPr>
          <a:xfrm>
            <a:off x="0" y="4941168"/>
            <a:ext cx="1476375" cy="1871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i-FI" sz="1000" b="1" dirty="0">
                <a:solidFill>
                  <a:schemeClr val="tx1"/>
                </a:solidFill>
              </a:rPr>
              <a:t>Lasten ja nuorten erityistarpeisiin vastaaminen, </a:t>
            </a:r>
            <a:r>
              <a:rPr lang="fi-FI" sz="1000" b="1" dirty="0" smtClean="0">
                <a:solidFill>
                  <a:schemeClr val="tx1"/>
                </a:solidFill>
              </a:rPr>
              <a:t>sisältää </a:t>
            </a:r>
            <a:r>
              <a:rPr lang="fi-FI" sz="1000" b="1" dirty="0">
                <a:solidFill>
                  <a:schemeClr val="tx1"/>
                </a:solidFill>
              </a:rPr>
              <a:t>vaativaa tai ympärivuorokautista palvelua.</a:t>
            </a:r>
            <a:endParaRPr lang="fi-FI" sz="1000" dirty="0">
              <a:solidFill>
                <a:schemeClr val="tx1"/>
              </a:solidFill>
            </a:endParaRPr>
          </a:p>
          <a:p>
            <a:pPr fontAlgn="auto">
              <a:spcBef>
                <a:spcPts val="0"/>
              </a:spcBef>
              <a:spcAft>
                <a:spcPts val="0"/>
              </a:spcAft>
              <a:defRPr/>
            </a:pPr>
            <a:r>
              <a:rPr lang="fi-FI" sz="1000" dirty="0">
                <a:solidFill>
                  <a:schemeClr val="tx1"/>
                </a:solidFill>
              </a:rPr>
              <a:t> </a:t>
            </a:r>
          </a:p>
        </p:txBody>
      </p:sp>
      <p:sp>
        <p:nvSpPr>
          <p:cNvPr id="84" name="Pyöristetty suorakulmio 83"/>
          <p:cNvSpPr/>
          <p:nvPr/>
        </p:nvSpPr>
        <p:spPr>
          <a:xfrm>
            <a:off x="2268538" y="1196975"/>
            <a:ext cx="1079500" cy="287338"/>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800" b="1" dirty="0">
              <a:solidFill>
                <a:schemeClr val="tx1"/>
              </a:solidFill>
            </a:endParaRPr>
          </a:p>
        </p:txBody>
      </p:sp>
      <p:sp>
        <p:nvSpPr>
          <p:cNvPr id="23" name="Pyöristetty suorakulmio 22"/>
          <p:cNvSpPr/>
          <p:nvPr/>
        </p:nvSpPr>
        <p:spPr>
          <a:xfrm>
            <a:off x="1547665" y="1052736"/>
            <a:ext cx="288031" cy="5544616"/>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fontAlgn="auto">
              <a:spcBef>
                <a:spcPts val="0"/>
              </a:spcBef>
              <a:spcAft>
                <a:spcPts val="0"/>
              </a:spcAft>
              <a:defRPr/>
            </a:pPr>
            <a:r>
              <a:rPr lang="fi-FI" sz="1200" b="1" dirty="0">
                <a:solidFill>
                  <a:schemeClr val="tx1"/>
                </a:solidFill>
              </a:rPr>
              <a:t>Yhteistyö ja avustukset </a:t>
            </a:r>
          </a:p>
          <a:p>
            <a:pPr algn="r" fontAlgn="auto">
              <a:spcBef>
                <a:spcPts val="0"/>
              </a:spcBef>
              <a:spcAft>
                <a:spcPts val="0"/>
              </a:spcAft>
              <a:defRPr/>
            </a:pPr>
            <a:r>
              <a:rPr lang="fi-FI" sz="1200" b="1" dirty="0">
                <a:solidFill>
                  <a:schemeClr val="tx1"/>
                </a:solidFill>
              </a:rPr>
              <a:t>3. sektorin kanssa </a:t>
            </a:r>
          </a:p>
        </p:txBody>
      </p:sp>
      <p:sp>
        <p:nvSpPr>
          <p:cNvPr id="27" name="Pyöristetty suorakulmio 26"/>
          <p:cNvSpPr/>
          <p:nvPr/>
        </p:nvSpPr>
        <p:spPr>
          <a:xfrm>
            <a:off x="3276600" y="2781300"/>
            <a:ext cx="4176713" cy="4318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b="1" dirty="0">
                <a:solidFill>
                  <a:schemeClr val="tx1"/>
                </a:solidFill>
              </a:rPr>
              <a:t>		Nuorten työllisyyspalvelut</a:t>
            </a:r>
          </a:p>
          <a:p>
            <a:pPr fontAlgn="auto">
              <a:spcBef>
                <a:spcPts val="0"/>
              </a:spcBef>
              <a:spcAft>
                <a:spcPts val="0"/>
              </a:spcAft>
              <a:defRPr/>
            </a:pPr>
            <a:r>
              <a:rPr lang="fi-FI" sz="800" b="1" dirty="0">
                <a:solidFill>
                  <a:schemeClr val="tx1"/>
                </a:solidFill>
              </a:rPr>
              <a:t>		Nuorten  ohjauspalvelut (oma ja 		osto)</a:t>
            </a:r>
          </a:p>
        </p:txBody>
      </p:sp>
      <p:sp>
        <p:nvSpPr>
          <p:cNvPr id="31" name="Suorakulmio 30"/>
          <p:cNvSpPr/>
          <p:nvPr/>
        </p:nvSpPr>
        <p:spPr>
          <a:xfrm>
            <a:off x="0" y="404813"/>
            <a:ext cx="1476375" cy="592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1200" dirty="0">
                <a:solidFill>
                  <a:schemeClr val="bg1"/>
                </a:solidFill>
              </a:rPr>
              <a:t>Perhe ja eri-ikäinen lapsi/nuori</a:t>
            </a:r>
          </a:p>
        </p:txBody>
      </p:sp>
      <p:sp>
        <p:nvSpPr>
          <p:cNvPr id="2" name="Pyöristetty suorakulmio 1"/>
          <p:cNvSpPr/>
          <p:nvPr/>
        </p:nvSpPr>
        <p:spPr>
          <a:xfrm>
            <a:off x="3059113" y="1412875"/>
            <a:ext cx="1368425" cy="360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b="1" dirty="0">
                <a:solidFill>
                  <a:schemeClr val="accent5"/>
                </a:solidFill>
              </a:rPr>
              <a:t> </a:t>
            </a:r>
          </a:p>
        </p:txBody>
      </p:sp>
      <p:sp>
        <p:nvSpPr>
          <p:cNvPr id="35" name="Pyöristetty suorakulmio 34"/>
          <p:cNvSpPr/>
          <p:nvPr/>
        </p:nvSpPr>
        <p:spPr>
          <a:xfrm>
            <a:off x="4787900" y="981075"/>
            <a:ext cx="1727200" cy="792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err="1" smtClean="0">
                <a:solidFill>
                  <a:schemeClr val="accent5"/>
                </a:solidFill>
              </a:rPr>
              <a:t>Perusopetus</a:t>
            </a:r>
            <a:endParaRPr lang="fi-FI" sz="800" dirty="0" smtClean="0">
              <a:solidFill>
                <a:schemeClr val="accent5"/>
              </a:solidFill>
            </a:endParaRPr>
          </a:p>
          <a:p>
            <a:pPr fontAlgn="auto">
              <a:spcBef>
                <a:spcPts val="0"/>
              </a:spcBef>
              <a:spcAft>
                <a:spcPts val="0"/>
              </a:spcAft>
              <a:defRPr/>
            </a:pPr>
            <a:r>
              <a:rPr lang="fi-FI" sz="800" dirty="0" smtClean="0">
                <a:solidFill>
                  <a:schemeClr val="accent5"/>
                </a:solidFill>
              </a:rPr>
              <a:t>Lisäopetus </a:t>
            </a:r>
            <a:endParaRPr lang="fi-FI" sz="800" dirty="0">
              <a:solidFill>
                <a:schemeClr val="accent5"/>
              </a:solidFill>
            </a:endParaRPr>
          </a:p>
          <a:p>
            <a:pPr fontAlgn="auto">
              <a:spcBef>
                <a:spcPts val="0"/>
              </a:spcBef>
              <a:spcAft>
                <a:spcPts val="0"/>
              </a:spcAft>
              <a:defRPr/>
            </a:pPr>
            <a:r>
              <a:rPr lang="fi-FI" sz="800" dirty="0" err="1">
                <a:solidFill>
                  <a:schemeClr val="accent5"/>
                </a:solidFill>
              </a:rPr>
              <a:t>Kv.koulu</a:t>
            </a:r>
            <a:endParaRPr lang="fi-FI" sz="800" dirty="0">
              <a:solidFill>
                <a:schemeClr val="accent5"/>
              </a:solidFill>
            </a:endParaRPr>
          </a:p>
          <a:p>
            <a:pPr fontAlgn="auto">
              <a:spcBef>
                <a:spcPts val="0"/>
              </a:spcBef>
              <a:spcAft>
                <a:spcPts val="0"/>
              </a:spcAft>
              <a:defRPr/>
            </a:pPr>
            <a:r>
              <a:rPr lang="fi-FI" sz="800" dirty="0" err="1">
                <a:solidFill>
                  <a:schemeClr val="accent5"/>
                </a:solidFill>
              </a:rPr>
              <a:t>Mamu</a:t>
            </a:r>
            <a:r>
              <a:rPr lang="fi-FI" sz="800" dirty="0">
                <a:solidFill>
                  <a:schemeClr val="accent5"/>
                </a:solidFill>
              </a:rPr>
              <a:t> valmistava opetus </a:t>
            </a:r>
          </a:p>
          <a:p>
            <a:pPr fontAlgn="auto">
              <a:spcBef>
                <a:spcPts val="0"/>
              </a:spcBef>
              <a:spcAft>
                <a:spcPts val="0"/>
              </a:spcAft>
              <a:defRPr/>
            </a:pPr>
            <a:endParaRPr lang="fi-FI" sz="800" dirty="0">
              <a:solidFill>
                <a:schemeClr val="accent5"/>
              </a:solidFill>
            </a:endParaRPr>
          </a:p>
        </p:txBody>
      </p:sp>
      <p:sp>
        <p:nvSpPr>
          <p:cNvPr id="36" name="Pyöristetty suorakulmio 35"/>
          <p:cNvSpPr/>
          <p:nvPr/>
        </p:nvSpPr>
        <p:spPr>
          <a:xfrm>
            <a:off x="6588125" y="1052513"/>
            <a:ext cx="1903413" cy="598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dirty="0">
                <a:solidFill>
                  <a:schemeClr val="accent5"/>
                </a:solidFill>
              </a:rPr>
              <a:t>Vapaasivistystyö</a:t>
            </a:r>
          </a:p>
          <a:p>
            <a:pPr fontAlgn="auto">
              <a:spcBef>
                <a:spcPts val="0"/>
              </a:spcBef>
              <a:spcAft>
                <a:spcPts val="0"/>
              </a:spcAft>
              <a:defRPr/>
            </a:pPr>
            <a:r>
              <a:rPr lang="fi-FI" sz="800" dirty="0" smtClean="0">
                <a:solidFill>
                  <a:schemeClr val="accent5"/>
                </a:solidFill>
              </a:rPr>
              <a:t>Lukio-opetus, Aikuislukio-opetus</a:t>
            </a:r>
            <a:r>
              <a:rPr lang="fi-FI" sz="800" dirty="0">
                <a:solidFill>
                  <a:schemeClr val="accent5"/>
                </a:solidFill>
              </a:rPr>
              <a:t>, ammatillinen </a:t>
            </a:r>
            <a:br>
              <a:rPr lang="fi-FI" sz="800" dirty="0">
                <a:solidFill>
                  <a:schemeClr val="accent5"/>
                </a:solidFill>
              </a:rPr>
            </a:br>
            <a:r>
              <a:rPr lang="fi-FI" sz="800" dirty="0">
                <a:solidFill>
                  <a:schemeClr val="accent5"/>
                </a:solidFill>
              </a:rPr>
              <a:t> koulutus (musiikki) ja etälukioverkko</a:t>
            </a:r>
          </a:p>
          <a:p>
            <a:pPr fontAlgn="auto">
              <a:spcBef>
                <a:spcPts val="0"/>
              </a:spcBef>
              <a:spcAft>
                <a:spcPts val="0"/>
              </a:spcAft>
              <a:defRPr/>
            </a:pPr>
            <a:endParaRPr lang="fi-FI" sz="800" dirty="0">
              <a:solidFill>
                <a:schemeClr val="accent5"/>
              </a:solidFill>
            </a:endParaRPr>
          </a:p>
        </p:txBody>
      </p:sp>
      <p:sp>
        <p:nvSpPr>
          <p:cNvPr id="37" name="Pyöristetty suorakulmio 36"/>
          <p:cNvSpPr/>
          <p:nvPr/>
        </p:nvSpPr>
        <p:spPr>
          <a:xfrm>
            <a:off x="4212431" y="1665288"/>
            <a:ext cx="2735262" cy="28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dirty="0">
                <a:solidFill>
                  <a:schemeClr val="accent5"/>
                </a:solidFill>
              </a:rPr>
              <a:t>Nuorisotiedotus, Nappi, Nuorten kesätyö, Työpörssi-toiminta</a:t>
            </a:r>
          </a:p>
        </p:txBody>
      </p:sp>
      <p:sp>
        <p:nvSpPr>
          <p:cNvPr id="38" name="Pyöristetty suorakulmio 37"/>
          <p:cNvSpPr/>
          <p:nvPr/>
        </p:nvSpPr>
        <p:spPr>
          <a:xfrm>
            <a:off x="1692275" y="2060575"/>
            <a:ext cx="3095625" cy="4318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b="1" dirty="0">
                <a:solidFill>
                  <a:schemeClr val="tx1"/>
                </a:solidFill>
              </a:rPr>
              <a:t>Maahanmuuttajapalveluiden neuvolapalvelut</a:t>
            </a:r>
          </a:p>
        </p:txBody>
      </p:sp>
      <p:sp>
        <p:nvSpPr>
          <p:cNvPr id="41" name="Pyöristetty suorakulmio 40"/>
          <p:cNvSpPr/>
          <p:nvPr/>
        </p:nvSpPr>
        <p:spPr>
          <a:xfrm>
            <a:off x="3132138" y="2349500"/>
            <a:ext cx="5400675"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dirty="0">
                <a:solidFill>
                  <a:schemeClr val="accent5"/>
                </a:solidFill>
              </a:rPr>
              <a:t>Kulttuurilaitokset (tulevaisuuden  monialaiset kulttuurikeskukset, kulttuuriperintöpalvelut)  Kilpailuolosuhdekentät – ja hallit,  </a:t>
            </a:r>
            <a:br>
              <a:rPr lang="fi-FI" sz="800" dirty="0">
                <a:solidFill>
                  <a:schemeClr val="accent5"/>
                </a:solidFill>
              </a:rPr>
            </a:br>
            <a:r>
              <a:rPr lang="fi-FI" sz="800" dirty="0">
                <a:solidFill>
                  <a:schemeClr val="accent5"/>
                </a:solidFill>
              </a:rPr>
              <a:t> erikoisliikuntapaikat  liikuntaneuvonta (yleinen) Ohjatut liikuntaryhmät </a:t>
            </a:r>
            <a:r>
              <a:rPr lang="fi-FI" sz="800" dirty="0" smtClean="0">
                <a:solidFill>
                  <a:schemeClr val="accent5"/>
                </a:solidFill>
              </a:rPr>
              <a:t>suurtapahtumat, </a:t>
            </a:r>
            <a:r>
              <a:rPr lang="fi-FI" sz="800" dirty="0" err="1">
                <a:solidFill>
                  <a:schemeClr val="accent5"/>
                </a:solidFill>
              </a:rPr>
              <a:t>Sikun</a:t>
            </a:r>
            <a:r>
              <a:rPr lang="fi-FI" sz="800" dirty="0">
                <a:solidFill>
                  <a:schemeClr val="accent5"/>
                </a:solidFill>
              </a:rPr>
              <a:t> muut toiminnot</a:t>
            </a:r>
          </a:p>
          <a:p>
            <a:pPr fontAlgn="auto">
              <a:spcBef>
                <a:spcPts val="0"/>
              </a:spcBef>
              <a:spcAft>
                <a:spcPts val="0"/>
              </a:spcAft>
              <a:defRPr/>
            </a:pPr>
            <a:endParaRPr lang="fi-FI" sz="800" dirty="0">
              <a:solidFill>
                <a:schemeClr val="accent5"/>
              </a:solidFill>
            </a:endParaRPr>
          </a:p>
        </p:txBody>
      </p:sp>
      <p:sp>
        <p:nvSpPr>
          <p:cNvPr id="45" name="Pyöristetty suorakulmio 44"/>
          <p:cNvSpPr/>
          <p:nvPr/>
        </p:nvSpPr>
        <p:spPr>
          <a:xfrm>
            <a:off x="6732240" y="3644900"/>
            <a:ext cx="2125662" cy="782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dirty="0">
                <a:solidFill>
                  <a:schemeClr val="accent5"/>
                </a:solidFill>
              </a:rPr>
              <a:t>Sosiaalinen vahvistaminen</a:t>
            </a:r>
          </a:p>
          <a:p>
            <a:pPr fontAlgn="auto">
              <a:spcBef>
                <a:spcPts val="0"/>
              </a:spcBef>
              <a:spcAft>
                <a:spcPts val="0"/>
              </a:spcAft>
              <a:defRPr/>
            </a:pPr>
            <a:r>
              <a:rPr lang="fi-FI" sz="800" dirty="0">
                <a:solidFill>
                  <a:schemeClr val="accent5"/>
                </a:solidFill>
              </a:rPr>
              <a:t>- nuorten työpajat</a:t>
            </a:r>
          </a:p>
          <a:p>
            <a:pPr fontAlgn="auto">
              <a:spcBef>
                <a:spcPts val="0"/>
              </a:spcBef>
              <a:spcAft>
                <a:spcPts val="0"/>
              </a:spcAft>
              <a:defRPr/>
            </a:pPr>
            <a:r>
              <a:rPr lang="fi-FI" sz="800" dirty="0">
                <a:solidFill>
                  <a:schemeClr val="accent5"/>
                </a:solidFill>
              </a:rPr>
              <a:t>- Etsivä nuorisotyö </a:t>
            </a:r>
          </a:p>
          <a:p>
            <a:pPr fontAlgn="auto">
              <a:spcBef>
                <a:spcPts val="0"/>
              </a:spcBef>
              <a:spcAft>
                <a:spcPts val="0"/>
              </a:spcAft>
              <a:defRPr/>
            </a:pPr>
            <a:r>
              <a:rPr lang="fi-FI" sz="800" dirty="0">
                <a:solidFill>
                  <a:schemeClr val="accent5"/>
                </a:solidFill>
              </a:rPr>
              <a:t>- Nuorten </a:t>
            </a:r>
            <a:r>
              <a:rPr lang="fi-FI" sz="800" dirty="0" err="1">
                <a:solidFill>
                  <a:schemeClr val="accent5"/>
                </a:solidFill>
              </a:rPr>
              <a:t>moniammatilliset</a:t>
            </a:r>
            <a:r>
              <a:rPr lang="fi-FI" sz="800" dirty="0">
                <a:solidFill>
                  <a:schemeClr val="accent5"/>
                </a:solidFill>
              </a:rPr>
              <a:t> ohjaus- </a:t>
            </a:r>
            <a:br>
              <a:rPr lang="fi-FI" sz="800" dirty="0">
                <a:solidFill>
                  <a:schemeClr val="accent5"/>
                </a:solidFill>
              </a:rPr>
            </a:br>
            <a:r>
              <a:rPr lang="fi-FI" sz="800" dirty="0">
                <a:solidFill>
                  <a:schemeClr val="accent5"/>
                </a:solidFill>
              </a:rPr>
              <a:t>  ja neuvontapalvelut (Byström, </a:t>
            </a:r>
            <a:r>
              <a:rPr lang="fi-FI" sz="800" dirty="0" err="1">
                <a:solidFill>
                  <a:schemeClr val="accent5"/>
                </a:solidFill>
              </a:rPr>
              <a:t>Tsekpoint</a:t>
            </a:r>
            <a:r>
              <a:rPr lang="fi-FI" sz="800" dirty="0">
                <a:solidFill>
                  <a:schemeClr val="accent5"/>
                </a:solidFill>
              </a:rPr>
              <a:t>)</a:t>
            </a:r>
          </a:p>
        </p:txBody>
      </p:sp>
      <p:sp>
        <p:nvSpPr>
          <p:cNvPr id="47" name="Pyöristetty suorakulmio 46"/>
          <p:cNvSpPr/>
          <p:nvPr/>
        </p:nvSpPr>
        <p:spPr>
          <a:xfrm>
            <a:off x="4643437" y="3140076"/>
            <a:ext cx="2555875" cy="1444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sz="800" dirty="0">
                <a:solidFill>
                  <a:schemeClr val="accent5"/>
                </a:solidFill>
              </a:rPr>
              <a:t>Erityiskoulut</a:t>
            </a:r>
          </a:p>
        </p:txBody>
      </p:sp>
      <p:sp>
        <p:nvSpPr>
          <p:cNvPr id="48" name="Pyöristetty suorakulmio 47"/>
          <p:cNvSpPr/>
          <p:nvPr/>
        </p:nvSpPr>
        <p:spPr>
          <a:xfrm>
            <a:off x="5867400" y="5013300"/>
            <a:ext cx="2592388" cy="215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800" dirty="0">
                <a:solidFill>
                  <a:srgbClr val="00B0F0"/>
                </a:solidFill>
              </a:rPr>
              <a:t>Sairaalakoulu</a:t>
            </a:r>
          </a:p>
        </p:txBody>
      </p:sp>
      <p:sp>
        <p:nvSpPr>
          <p:cNvPr id="49" name="Pyöristetty suorakulmio 48"/>
          <p:cNvSpPr/>
          <p:nvPr/>
        </p:nvSpPr>
        <p:spPr>
          <a:xfrm>
            <a:off x="2133600" y="3935413"/>
            <a:ext cx="5832475" cy="28733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800" b="1" dirty="0">
              <a:solidFill>
                <a:schemeClr val="tx1"/>
              </a:solidFill>
            </a:endParaRPr>
          </a:p>
          <a:p>
            <a:pPr algn="ctr" fontAlgn="auto">
              <a:spcBef>
                <a:spcPts val="0"/>
              </a:spcBef>
              <a:spcAft>
                <a:spcPts val="0"/>
              </a:spcAft>
              <a:defRPr/>
            </a:pPr>
            <a:r>
              <a:rPr lang="fi-FI" sz="800" b="1" dirty="0">
                <a:solidFill>
                  <a:schemeClr val="tx1"/>
                </a:solidFill>
              </a:rPr>
              <a:t>Vammaisten </a:t>
            </a:r>
            <a:r>
              <a:rPr lang="fi-FI" sz="800" b="1">
                <a:solidFill>
                  <a:schemeClr val="tx1"/>
                </a:solidFill>
              </a:rPr>
              <a:t>lasten </a:t>
            </a:r>
            <a:r>
              <a:rPr lang="fi-FI" sz="800" b="1" smtClean="0">
                <a:solidFill>
                  <a:schemeClr val="tx1"/>
                </a:solidFill>
              </a:rPr>
              <a:t>avopalvelut        Sosiaalityö</a:t>
            </a:r>
            <a:endParaRPr lang="fi-FI" sz="800" b="1" dirty="0">
              <a:solidFill>
                <a:schemeClr val="tx1"/>
              </a:solidFill>
            </a:endParaRPr>
          </a:p>
        </p:txBody>
      </p:sp>
      <p:sp>
        <p:nvSpPr>
          <p:cNvPr id="50" name="Pyöristetty suorakulmio 49"/>
          <p:cNvSpPr/>
          <p:nvPr/>
        </p:nvSpPr>
        <p:spPr>
          <a:xfrm>
            <a:off x="1619250" y="5589588"/>
            <a:ext cx="5400675" cy="6477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800" b="1" dirty="0">
                <a:solidFill>
                  <a:schemeClr val="tx1"/>
                </a:solidFill>
              </a:rPr>
              <a:t>Lasten ja nuorten somaattinen laitoshoito esim. syöpähoidot (osto)</a:t>
            </a:r>
          </a:p>
          <a:p>
            <a:pPr algn="ctr" fontAlgn="auto">
              <a:spcBef>
                <a:spcPts val="0"/>
              </a:spcBef>
              <a:spcAft>
                <a:spcPts val="0"/>
              </a:spcAft>
              <a:defRPr/>
            </a:pPr>
            <a:endParaRPr lang="fi-FI" sz="800" b="1" dirty="0">
              <a:solidFill>
                <a:schemeClr val="tx1"/>
              </a:solidFill>
            </a:endParaRPr>
          </a:p>
        </p:txBody>
      </p:sp>
      <p:sp>
        <p:nvSpPr>
          <p:cNvPr id="51" name="Pyöristetty suorakulmio 50"/>
          <p:cNvSpPr/>
          <p:nvPr/>
        </p:nvSpPr>
        <p:spPr>
          <a:xfrm>
            <a:off x="1835150" y="6237288"/>
            <a:ext cx="5616575" cy="28733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800" b="1" dirty="0">
                <a:solidFill>
                  <a:schemeClr val="tx1"/>
                </a:solidFill>
              </a:rPr>
              <a:t>Aikuisten laitos </a:t>
            </a:r>
            <a:r>
              <a:rPr lang="fi-FI" sz="800" b="1" dirty="0" err="1">
                <a:solidFill>
                  <a:schemeClr val="tx1"/>
                </a:solidFill>
              </a:rPr>
              <a:t>psyk.esh</a:t>
            </a:r>
            <a:r>
              <a:rPr lang="fi-FI" sz="800" b="1" dirty="0">
                <a:solidFill>
                  <a:schemeClr val="tx1"/>
                </a:solidFill>
              </a:rPr>
              <a:t> (osto)  ja päihdepalvelut  (oma ja osto)(vanhemmat esim. </a:t>
            </a:r>
            <a:r>
              <a:rPr lang="fi-FI" sz="800" b="1" dirty="0" err="1">
                <a:solidFill>
                  <a:schemeClr val="tx1"/>
                </a:solidFill>
              </a:rPr>
              <a:t>psyk.klinikka</a:t>
            </a:r>
            <a:r>
              <a:rPr lang="fi-FI" sz="800" b="1" dirty="0">
                <a:solidFill>
                  <a:schemeClr val="tx1"/>
                </a:solidFill>
              </a:rPr>
              <a:t>, päihdeklinikka,  </a:t>
            </a:r>
            <a:r>
              <a:rPr lang="fi-FI" sz="800" b="1" dirty="0" err="1">
                <a:solidFill>
                  <a:schemeClr val="tx1"/>
                </a:solidFill>
              </a:rPr>
              <a:t>Polokka</a:t>
            </a:r>
            <a:r>
              <a:rPr lang="fi-FI" sz="800" b="1" dirty="0">
                <a:solidFill>
                  <a:schemeClr val="tx1"/>
                </a:solidFill>
              </a:rPr>
              <a:t>), Ensi- ja turvakoti)</a:t>
            </a:r>
          </a:p>
        </p:txBody>
      </p:sp>
      <p:sp>
        <p:nvSpPr>
          <p:cNvPr id="52" name="Pyöristetty suorakulmio 51"/>
          <p:cNvSpPr/>
          <p:nvPr/>
        </p:nvSpPr>
        <p:spPr>
          <a:xfrm>
            <a:off x="1763713" y="5157788"/>
            <a:ext cx="5616575" cy="12954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800" b="1" dirty="0">
                <a:solidFill>
                  <a:schemeClr val="tx1"/>
                </a:solidFill>
              </a:rPr>
              <a:t>Lasten- ja nuorisopsykiatrinen laitoshoito, nuorten laitospäihdepalvelut (osto)</a:t>
            </a:r>
          </a:p>
          <a:p>
            <a:pPr algn="ctr" fontAlgn="auto">
              <a:spcBef>
                <a:spcPts val="0"/>
              </a:spcBef>
              <a:spcAft>
                <a:spcPts val="0"/>
              </a:spcAft>
              <a:defRPr/>
            </a:pPr>
            <a:r>
              <a:rPr lang="fi-FI" sz="800" b="1" dirty="0">
                <a:solidFill>
                  <a:schemeClr val="tx1"/>
                </a:solidFill>
              </a:rPr>
              <a:t>Lastensuojelun laitoshoito (oma ja osto)</a:t>
            </a:r>
          </a:p>
          <a:p>
            <a:pPr algn="ctr" fontAlgn="auto">
              <a:spcBef>
                <a:spcPts val="0"/>
              </a:spcBef>
              <a:spcAft>
                <a:spcPts val="0"/>
              </a:spcAft>
              <a:defRPr/>
            </a:pPr>
            <a:endParaRPr lang="fi-FI" sz="800" b="1" dirty="0">
              <a:solidFill>
                <a:schemeClr val="tx1"/>
              </a:solidFill>
            </a:endParaRPr>
          </a:p>
          <a:p>
            <a:pPr algn="ctr" fontAlgn="auto">
              <a:spcBef>
                <a:spcPts val="0"/>
              </a:spcBef>
              <a:spcAft>
                <a:spcPts val="0"/>
              </a:spcAft>
              <a:defRPr/>
            </a:pPr>
            <a:r>
              <a:rPr lang="fi-FI" sz="800" b="1" dirty="0">
                <a:solidFill>
                  <a:schemeClr val="tx1"/>
                </a:solidFill>
              </a:rPr>
              <a:t>Lastensuojelun perhehoito (osto) </a:t>
            </a:r>
          </a:p>
        </p:txBody>
      </p:sp>
      <p:sp>
        <p:nvSpPr>
          <p:cNvPr id="53" name="Pyöristetty suorakulmio 52"/>
          <p:cNvSpPr/>
          <p:nvPr/>
        </p:nvSpPr>
        <p:spPr>
          <a:xfrm>
            <a:off x="754063" y="1594379"/>
            <a:ext cx="3673475" cy="2159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i-FI" sz="800" b="1" dirty="0">
                <a:solidFill>
                  <a:schemeClr val="tx1"/>
                </a:solidFill>
              </a:rPr>
              <a:t>Neuvolatoiminta</a:t>
            </a:r>
          </a:p>
          <a:p>
            <a:pPr algn="ctr" fontAlgn="auto">
              <a:spcBef>
                <a:spcPts val="0"/>
              </a:spcBef>
              <a:spcAft>
                <a:spcPts val="0"/>
              </a:spcAft>
              <a:defRPr/>
            </a:pPr>
            <a:r>
              <a:rPr lang="fi-FI" sz="800" b="1" dirty="0" err="1">
                <a:solidFill>
                  <a:schemeClr val="tx1"/>
                </a:solidFill>
              </a:rPr>
              <a:t>Kouluterveydenhulto</a:t>
            </a:r>
            <a:endParaRPr lang="fi-FI" sz="800" b="1" dirty="0">
              <a:solidFill>
                <a:schemeClr val="tx1"/>
              </a:solidFill>
            </a:endParaRPr>
          </a:p>
          <a:p>
            <a:pPr algn="ctr" fontAlgn="auto">
              <a:spcBef>
                <a:spcPts val="0"/>
              </a:spcBef>
              <a:spcAft>
                <a:spcPts val="0"/>
              </a:spcAft>
              <a:defRPr/>
            </a:pPr>
            <a:r>
              <a:rPr lang="fi-FI" sz="800" b="1" dirty="0">
                <a:solidFill>
                  <a:schemeClr val="tx1"/>
                </a:solidFill>
              </a:rPr>
              <a:t>Opiskeluterveydenhuolto</a:t>
            </a:r>
          </a:p>
          <a:p>
            <a:pPr algn="ctr" fontAlgn="auto">
              <a:spcBef>
                <a:spcPts val="0"/>
              </a:spcBef>
              <a:spcAft>
                <a:spcPts val="0"/>
              </a:spcAft>
              <a:defRPr/>
            </a:pPr>
            <a:r>
              <a:rPr lang="fi-FI" sz="800" b="1" dirty="0">
                <a:solidFill>
                  <a:schemeClr val="tx1"/>
                </a:solidFill>
              </a:rPr>
              <a:t>Vastaanottotoiminta alle 18-vuotiaat</a:t>
            </a:r>
          </a:p>
          <a:p>
            <a:pPr algn="ctr" fontAlgn="auto">
              <a:spcBef>
                <a:spcPts val="0"/>
              </a:spcBef>
              <a:spcAft>
                <a:spcPts val="0"/>
              </a:spcAft>
              <a:defRPr/>
            </a:pPr>
            <a:r>
              <a:rPr lang="fi-FI" sz="800" b="1" dirty="0">
                <a:solidFill>
                  <a:schemeClr val="tx1"/>
                </a:solidFill>
              </a:rPr>
              <a:t>Suunhoito alle 18-vuotiaat</a:t>
            </a:r>
          </a:p>
          <a:p>
            <a:pPr algn="ctr" fontAlgn="auto">
              <a:spcBef>
                <a:spcPts val="0"/>
              </a:spcBef>
              <a:spcAft>
                <a:spcPts val="0"/>
              </a:spcAft>
              <a:defRPr/>
            </a:pPr>
            <a:endParaRPr lang="fi-FI" sz="800" b="1" dirty="0">
              <a:solidFill>
                <a:schemeClr val="tx1"/>
              </a:solidFill>
            </a:endParaRPr>
          </a:p>
        </p:txBody>
      </p:sp>
      <p:sp>
        <p:nvSpPr>
          <p:cNvPr id="54" name="Pyöristetty suorakulmio 53"/>
          <p:cNvSpPr/>
          <p:nvPr/>
        </p:nvSpPr>
        <p:spPr>
          <a:xfrm>
            <a:off x="1763713" y="3789363"/>
            <a:ext cx="4679950" cy="28892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800" b="1" dirty="0">
              <a:solidFill>
                <a:schemeClr val="tx1"/>
              </a:solidFill>
            </a:endParaRPr>
          </a:p>
        </p:txBody>
      </p:sp>
      <p:sp>
        <p:nvSpPr>
          <p:cNvPr id="55" name="Pyöristetty suorakulmio 54"/>
          <p:cNvSpPr/>
          <p:nvPr/>
        </p:nvSpPr>
        <p:spPr>
          <a:xfrm>
            <a:off x="5508625" y="3357563"/>
            <a:ext cx="2519363" cy="2159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800" dirty="0">
                <a:solidFill>
                  <a:srgbClr val="0070C0"/>
                </a:solidFill>
              </a:rPr>
              <a:t>Vammaisten lasten </a:t>
            </a:r>
            <a:r>
              <a:rPr lang="fi-FI" sz="800" dirty="0" err="1">
                <a:solidFill>
                  <a:srgbClr val="0070C0"/>
                </a:solidFill>
              </a:rPr>
              <a:t>ap</a:t>
            </a:r>
            <a:r>
              <a:rPr lang="fi-FI" sz="800" dirty="0">
                <a:solidFill>
                  <a:srgbClr val="0070C0"/>
                </a:solidFill>
              </a:rPr>
              <a:t> ja </a:t>
            </a:r>
            <a:r>
              <a:rPr lang="fi-FI" sz="800" dirty="0" err="1">
                <a:solidFill>
                  <a:srgbClr val="0070C0"/>
                </a:solidFill>
              </a:rPr>
              <a:t>ip</a:t>
            </a:r>
            <a:r>
              <a:rPr lang="fi-FI" sz="800" dirty="0">
                <a:solidFill>
                  <a:srgbClr val="0070C0"/>
                </a:solidFill>
              </a:rPr>
              <a:t> -toiminta</a:t>
            </a:r>
          </a:p>
        </p:txBody>
      </p:sp>
      <p:sp>
        <p:nvSpPr>
          <p:cNvPr id="56" name="Pyöristetty suorakulmio 55"/>
          <p:cNvSpPr/>
          <p:nvPr/>
        </p:nvSpPr>
        <p:spPr>
          <a:xfrm>
            <a:off x="2771775" y="4365625"/>
            <a:ext cx="5256213" cy="24447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800" b="1" smtClean="0">
                <a:solidFill>
                  <a:schemeClr val="tx1"/>
                </a:solidFill>
              </a:rPr>
              <a:t>palvelutarpeen arvio/ SHL  tai lastensuojelutarpeen arvio </a:t>
            </a:r>
            <a:endParaRPr lang="fi-FI" sz="800" b="1" dirty="0" smtClean="0">
              <a:solidFill>
                <a:schemeClr val="tx1"/>
              </a:solidFill>
            </a:endParaRPr>
          </a:p>
          <a:p>
            <a:pPr algn="ctr" fontAlgn="auto">
              <a:spcBef>
                <a:spcPts val="0"/>
              </a:spcBef>
              <a:spcAft>
                <a:spcPts val="0"/>
              </a:spcAft>
              <a:defRPr/>
            </a:pPr>
            <a:endParaRPr lang="fi-FI" sz="800" b="1" dirty="0">
              <a:solidFill>
                <a:schemeClr val="tx1"/>
              </a:solidFill>
            </a:endParaRPr>
          </a:p>
          <a:p>
            <a:pPr algn="ctr" fontAlgn="auto">
              <a:spcBef>
                <a:spcPts val="0"/>
              </a:spcBef>
              <a:spcAft>
                <a:spcPts val="0"/>
              </a:spcAft>
              <a:defRPr/>
            </a:pPr>
            <a:r>
              <a:rPr lang="fi-FI" sz="800" b="1" dirty="0">
                <a:solidFill>
                  <a:schemeClr val="tx1"/>
                </a:solidFill>
              </a:rPr>
              <a:t>Lasten- ja nuorisopsykiatrinen psykiatrinen avohoito (oma ja osto</a:t>
            </a:r>
          </a:p>
        </p:txBody>
      </p:sp>
      <p:sp>
        <p:nvSpPr>
          <p:cNvPr id="58" name="Pyöristetty suorakulmio 57"/>
          <p:cNvSpPr/>
          <p:nvPr/>
        </p:nvSpPr>
        <p:spPr>
          <a:xfrm>
            <a:off x="1619250" y="3500438"/>
            <a:ext cx="3167063" cy="14446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i-FI" sz="800" b="1" dirty="0">
                <a:solidFill>
                  <a:schemeClr val="tx1"/>
                </a:solidFill>
              </a:rPr>
              <a:t>Perhepalvelut (sisältää myös perheneuvolapalvelut, perhekuntoutuksen, oma ja osto)</a:t>
            </a:r>
          </a:p>
          <a:p>
            <a:pPr algn="ctr" fontAlgn="auto">
              <a:spcBef>
                <a:spcPts val="0"/>
              </a:spcBef>
              <a:spcAft>
                <a:spcPts val="0"/>
              </a:spcAft>
              <a:defRPr/>
            </a:pPr>
            <a:r>
              <a:rPr lang="fi-FI" sz="800" b="1" dirty="0">
                <a:solidFill>
                  <a:schemeClr val="tx1"/>
                </a:solidFill>
              </a:rPr>
              <a:t>Perheoikeudelliset palvelut</a:t>
            </a:r>
          </a:p>
          <a:p>
            <a:pPr algn="ctr" fontAlgn="auto">
              <a:spcBef>
                <a:spcPts val="0"/>
              </a:spcBef>
              <a:spcAft>
                <a:spcPts val="0"/>
              </a:spcAft>
              <a:defRPr/>
            </a:pPr>
            <a:r>
              <a:rPr lang="fi-FI" sz="800" b="1" dirty="0">
                <a:solidFill>
                  <a:schemeClr val="tx1"/>
                </a:solidFill>
              </a:rPr>
              <a:t>Perhepalvelut jakautuu kaikille värialueille!</a:t>
            </a:r>
          </a:p>
        </p:txBody>
      </p:sp>
      <p:sp>
        <p:nvSpPr>
          <p:cNvPr id="60" name="Pyöristetty suorakulmio 59"/>
          <p:cNvSpPr/>
          <p:nvPr/>
        </p:nvSpPr>
        <p:spPr>
          <a:xfrm>
            <a:off x="1835150" y="5013325"/>
            <a:ext cx="5616575" cy="719138"/>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i-FI" sz="800" b="1" dirty="0" smtClean="0">
                <a:solidFill>
                  <a:schemeClr val="tx1"/>
                </a:solidFill>
              </a:rPr>
              <a:t>Lastensuojelun avohuolto</a:t>
            </a:r>
            <a:endParaRPr lang="fi-FI" sz="800" b="1" dirty="0">
              <a:solidFill>
                <a:schemeClr val="tx1"/>
              </a:solidFill>
            </a:endParaRPr>
          </a:p>
          <a:p>
            <a:pPr algn="ctr" fontAlgn="auto">
              <a:spcBef>
                <a:spcPts val="0"/>
              </a:spcBef>
              <a:spcAft>
                <a:spcPts val="0"/>
              </a:spcAft>
              <a:defRPr/>
            </a:pPr>
            <a:r>
              <a:rPr lang="fi-FI" sz="800" b="1" dirty="0" smtClean="0">
                <a:solidFill>
                  <a:schemeClr val="tx1"/>
                </a:solidFill>
              </a:rPr>
              <a:t>Kehitysvammaisten </a:t>
            </a:r>
            <a:r>
              <a:rPr lang="fi-FI" sz="800" b="1" dirty="0">
                <a:solidFill>
                  <a:schemeClr val="tx1"/>
                </a:solidFill>
              </a:rPr>
              <a:t>alle 18-vuotiaiden laitospalvelut</a:t>
            </a:r>
          </a:p>
        </p:txBody>
      </p:sp>
      <p:sp>
        <p:nvSpPr>
          <p:cNvPr id="61" name="Pyöristetty suorakulmio 60"/>
          <p:cNvSpPr/>
          <p:nvPr/>
        </p:nvSpPr>
        <p:spPr>
          <a:xfrm>
            <a:off x="1331913" y="4508500"/>
            <a:ext cx="3673475" cy="360363"/>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i-FI" sz="800" b="1" dirty="0">
                <a:solidFill>
                  <a:schemeClr val="tx1"/>
                </a:solidFill>
              </a:rPr>
              <a:t>Sosiaalipäivystys</a:t>
            </a:r>
          </a:p>
        </p:txBody>
      </p:sp>
      <p:sp>
        <p:nvSpPr>
          <p:cNvPr id="63" name="Pyöristetty suorakulmio 62"/>
          <p:cNvSpPr/>
          <p:nvPr/>
        </p:nvSpPr>
        <p:spPr>
          <a:xfrm>
            <a:off x="3708400" y="3213100"/>
            <a:ext cx="4389438" cy="26352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r" fontAlgn="auto">
              <a:spcBef>
                <a:spcPts val="0"/>
              </a:spcBef>
              <a:spcAft>
                <a:spcPts val="0"/>
              </a:spcAft>
              <a:defRPr/>
            </a:pPr>
            <a:endParaRPr lang="fi-FI" sz="800" b="1" dirty="0">
              <a:solidFill>
                <a:schemeClr val="tx1"/>
              </a:solidFill>
            </a:endParaRPr>
          </a:p>
        </p:txBody>
      </p:sp>
      <p:sp>
        <p:nvSpPr>
          <p:cNvPr id="64" name="Pyöristetty suorakulmio 63"/>
          <p:cNvSpPr/>
          <p:nvPr/>
        </p:nvSpPr>
        <p:spPr>
          <a:xfrm>
            <a:off x="2339975" y="4005263"/>
            <a:ext cx="3313113" cy="43338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800" b="1" dirty="0">
              <a:solidFill>
                <a:schemeClr val="tx1"/>
              </a:solidFill>
            </a:endParaRPr>
          </a:p>
        </p:txBody>
      </p:sp>
      <p:sp>
        <p:nvSpPr>
          <p:cNvPr id="46" name="Pyöristetty suorakulmio 45"/>
          <p:cNvSpPr/>
          <p:nvPr/>
        </p:nvSpPr>
        <p:spPr>
          <a:xfrm>
            <a:off x="2595214" y="3733073"/>
            <a:ext cx="1295400" cy="741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800" dirty="0">
                <a:solidFill>
                  <a:schemeClr val="accent5"/>
                </a:solidFill>
              </a:rPr>
              <a:t>Vakan alueelliset pienryhmät (tehostettu ja erityinen tuki)</a:t>
            </a:r>
          </a:p>
        </p:txBody>
      </p:sp>
      <p:sp>
        <p:nvSpPr>
          <p:cNvPr id="59" name="Pyöristetty suorakulmio 58"/>
          <p:cNvSpPr/>
          <p:nvPr/>
        </p:nvSpPr>
        <p:spPr>
          <a:xfrm>
            <a:off x="4139952" y="3312319"/>
            <a:ext cx="1893887" cy="723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800" dirty="0">
                <a:solidFill>
                  <a:schemeClr val="accent5"/>
                </a:solidFill>
              </a:rPr>
              <a:t>Perusopetuksen alueelliset pienryhmät (</a:t>
            </a:r>
            <a:r>
              <a:rPr lang="fi-FI" sz="800" dirty="0" err="1">
                <a:solidFill>
                  <a:schemeClr val="accent5"/>
                </a:solidFill>
              </a:rPr>
              <a:t>teh</a:t>
            </a:r>
            <a:r>
              <a:rPr lang="fi-FI" sz="800" dirty="0">
                <a:solidFill>
                  <a:schemeClr val="accent5"/>
                </a:solidFill>
              </a:rPr>
              <a:t>. ja erityinen)</a:t>
            </a:r>
          </a:p>
          <a:p>
            <a:pPr>
              <a:defRPr/>
            </a:pPr>
            <a:r>
              <a:rPr lang="fi-FI" sz="800" dirty="0">
                <a:solidFill>
                  <a:schemeClr val="accent5"/>
                </a:solidFill>
              </a:rPr>
              <a:t>Perusopetuksen  oppilashuolto</a:t>
            </a:r>
          </a:p>
          <a:p>
            <a:pPr>
              <a:defRPr/>
            </a:pPr>
            <a:r>
              <a:rPr lang="fi-FI" sz="800" dirty="0">
                <a:solidFill>
                  <a:schemeClr val="accent5"/>
                </a:solidFill>
              </a:rPr>
              <a:t>Sosiaalinen vahvistaminen</a:t>
            </a:r>
          </a:p>
          <a:p>
            <a:pPr>
              <a:defRPr/>
            </a:pPr>
            <a:r>
              <a:rPr lang="fi-FI" sz="800" dirty="0">
                <a:solidFill>
                  <a:schemeClr val="accent5"/>
                </a:solidFill>
              </a:rPr>
              <a:t>- nuorten työpajat (osittain)</a:t>
            </a:r>
          </a:p>
        </p:txBody>
      </p:sp>
      <p:sp>
        <p:nvSpPr>
          <p:cNvPr id="62" name="Pyöristetty suorakulmio 61"/>
          <p:cNvSpPr/>
          <p:nvPr/>
        </p:nvSpPr>
        <p:spPr>
          <a:xfrm>
            <a:off x="2843808" y="2708275"/>
            <a:ext cx="2613025" cy="5254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800" dirty="0">
                <a:solidFill>
                  <a:schemeClr val="accent5"/>
                </a:solidFill>
              </a:rPr>
              <a:t>Esi- ja perusopetuksen  oppilashuolto</a:t>
            </a:r>
          </a:p>
        </p:txBody>
      </p:sp>
      <p:sp>
        <p:nvSpPr>
          <p:cNvPr id="65" name="Pyöristetty suorakulmio 64"/>
          <p:cNvSpPr/>
          <p:nvPr/>
        </p:nvSpPr>
        <p:spPr>
          <a:xfrm>
            <a:off x="6993731" y="2858294"/>
            <a:ext cx="919163" cy="4603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800" dirty="0" smtClean="0">
                <a:solidFill>
                  <a:schemeClr val="accent5"/>
                </a:solidFill>
              </a:rPr>
              <a:t>2. asteen opiskelijahuolto</a:t>
            </a:r>
            <a:endParaRPr lang="fi-FI" sz="800" dirty="0">
              <a:solidFill>
                <a:schemeClr val="accent5"/>
              </a:solidFill>
            </a:endParaRPr>
          </a:p>
        </p:txBody>
      </p:sp>
      <p:sp>
        <p:nvSpPr>
          <p:cNvPr id="66" name="Pyöristetty suorakulmio 65"/>
          <p:cNvSpPr/>
          <p:nvPr/>
        </p:nvSpPr>
        <p:spPr>
          <a:xfrm>
            <a:off x="3059559" y="1053232"/>
            <a:ext cx="1368425" cy="86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800" dirty="0">
                <a:solidFill>
                  <a:schemeClr val="accent5"/>
                </a:solidFill>
              </a:rPr>
              <a:t>Päiväkotitoiminta  </a:t>
            </a:r>
            <a:r>
              <a:rPr lang="fi-FI" sz="800" dirty="0" smtClean="0">
                <a:solidFill>
                  <a:schemeClr val="accent5"/>
                </a:solidFill>
              </a:rPr>
              <a:t>Perhepäivähoito</a:t>
            </a:r>
          </a:p>
          <a:p>
            <a:pPr>
              <a:defRPr/>
            </a:pPr>
            <a:r>
              <a:rPr lang="fi-FI" sz="800" dirty="0" smtClean="0">
                <a:solidFill>
                  <a:schemeClr val="accent5"/>
                </a:solidFill>
              </a:rPr>
              <a:t>Avoin </a:t>
            </a:r>
            <a:r>
              <a:rPr lang="fi-FI" sz="800" dirty="0">
                <a:solidFill>
                  <a:schemeClr val="accent5"/>
                </a:solidFill>
              </a:rPr>
              <a:t>varhaiskasvatus</a:t>
            </a:r>
          </a:p>
          <a:p>
            <a:pPr>
              <a:defRPr/>
            </a:pPr>
            <a:r>
              <a:rPr lang="fi-FI" sz="800" dirty="0" smtClean="0">
                <a:solidFill>
                  <a:schemeClr val="accent5"/>
                </a:solidFill>
              </a:rPr>
              <a:t>Esiopetus</a:t>
            </a:r>
          </a:p>
          <a:p>
            <a:pPr>
              <a:defRPr/>
            </a:pPr>
            <a:r>
              <a:rPr lang="en-US" sz="800" dirty="0" err="1" smtClean="0">
                <a:solidFill>
                  <a:schemeClr val="accent5"/>
                </a:solidFill>
              </a:rPr>
              <a:t>Palveluohjaus</a:t>
            </a:r>
            <a:r>
              <a:rPr lang="en-US" sz="800" dirty="0" smtClean="0">
                <a:solidFill>
                  <a:schemeClr val="accent5"/>
                </a:solidFill>
              </a:rPr>
              <a:t> ja </a:t>
            </a:r>
            <a:r>
              <a:rPr lang="en-US" sz="800" dirty="0" err="1" smtClean="0">
                <a:solidFill>
                  <a:schemeClr val="accent5"/>
                </a:solidFill>
              </a:rPr>
              <a:t>valvonta</a:t>
            </a:r>
            <a:endParaRPr lang="fi-FI" sz="800" dirty="0">
              <a:solidFill>
                <a:schemeClr val="accent5"/>
              </a:solidFill>
            </a:endParaRPr>
          </a:p>
        </p:txBody>
      </p:sp>
      <p:sp>
        <p:nvSpPr>
          <p:cNvPr id="67" name="Pyöristetty suorakulmio 66"/>
          <p:cNvSpPr/>
          <p:nvPr/>
        </p:nvSpPr>
        <p:spPr>
          <a:xfrm>
            <a:off x="4102894" y="2060575"/>
            <a:ext cx="3600450" cy="28733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i-FI" sz="800" dirty="0">
                <a:solidFill>
                  <a:srgbClr val="0070C0"/>
                </a:solidFill>
              </a:rPr>
              <a:t>Lähiliikuntapalvelut ja alueelliset liikuntapalvelut</a:t>
            </a:r>
          </a:p>
        </p:txBody>
      </p:sp>
      <p:sp>
        <p:nvSpPr>
          <p:cNvPr id="68" name="Pyöristetty suorakulmio 67"/>
          <p:cNvSpPr/>
          <p:nvPr/>
        </p:nvSpPr>
        <p:spPr>
          <a:xfrm>
            <a:off x="6891074" y="1500187"/>
            <a:ext cx="1727200" cy="792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800" dirty="0">
                <a:solidFill>
                  <a:schemeClr val="accent5"/>
                </a:solidFill>
              </a:rPr>
              <a:t>Kasvatuksellinen ohjaus</a:t>
            </a:r>
          </a:p>
          <a:p>
            <a:pPr>
              <a:defRPr/>
            </a:pPr>
            <a:r>
              <a:rPr lang="fi-FI" sz="800" dirty="0">
                <a:solidFill>
                  <a:schemeClr val="accent5"/>
                </a:solidFill>
              </a:rPr>
              <a:t>- </a:t>
            </a:r>
            <a:r>
              <a:rPr lang="fi-FI" sz="800" dirty="0" err="1">
                <a:solidFill>
                  <a:schemeClr val="accent5"/>
                </a:solidFill>
              </a:rPr>
              <a:t>ap/ip</a:t>
            </a:r>
            <a:r>
              <a:rPr lang="fi-FI" sz="800" dirty="0">
                <a:solidFill>
                  <a:schemeClr val="accent5"/>
                </a:solidFill>
              </a:rPr>
              <a:t>, aluenuorisopalvelut</a:t>
            </a:r>
          </a:p>
          <a:p>
            <a:pPr>
              <a:defRPr/>
            </a:pPr>
            <a:r>
              <a:rPr lang="fi-FI" sz="800" dirty="0">
                <a:solidFill>
                  <a:schemeClr val="accent5"/>
                </a:solidFill>
              </a:rPr>
              <a:t>Sosiaalinen vahvistaminen</a:t>
            </a:r>
          </a:p>
          <a:p>
            <a:pPr>
              <a:defRPr/>
            </a:pPr>
            <a:r>
              <a:rPr lang="fi-FI" sz="800" dirty="0">
                <a:solidFill>
                  <a:schemeClr val="accent5"/>
                </a:solidFill>
              </a:rPr>
              <a:t>Lähikirjasto tai kirjastoauto </a:t>
            </a:r>
          </a:p>
          <a:p>
            <a:pPr>
              <a:defRPr/>
            </a:pPr>
            <a:r>
              <a:rPr lang="fi-FI" sz="800" dirty="0">
                <a:solidFill>
                  <a:schemeClr val="accent5"/>
                </a:solidFill>
              </a:rPr>
              <a:t>Taiteen perusopetus</a:t>
            </a:r>
          </a:p>
        </p:txBody>
      </p:sp>
      <p:sp>
        <p:nvSpPr>
          <p:cNvPr id="57" name="Pyöristetty suorakulmio 56"/>
          <p:cNvSpPr/>
          <p:nvPr/>
        </p:nvSpPr>
        <p:spPr>
          <a:xfrm>
            <a:off x="1811977" y="107985"/>
            <a:ext cx="6000383" cy="440695"/>
          </a:xfrm>
          <a:prstGeom prst="roundRect">
            <a:avLst/>
          </a:prstGeom>
          <a:gradFill flip="none" rotWithShape="1">
            <a:gsLst>
              <a:gs pos="44000">
                <a:srgbClr val="00B050"/>
              </a:gs>
              <a:gs pos="57000">
                <a:srgbClr val="FFFF00"/>
              </a:gs>
              <a:gs pos="49000">
                <a:srgbClr val="6ED22D"/>
              </a:gs>
              <a:gs pos="48000">
                <a:srgbClr val="83D926"/>
              </a:gs>
              <a:gs pos="49000">
                <a:srgbClr val="84D926"/>
              </a:gs>
              <a:gs pos="49000">
                <a:srgbClr val="FFFF00"/>
              </a:gs>
              <a:gs pos="51000">
                <a:srgbClr val="7DD728"/>
              </a:gs>
              <a:gs pos="85000">
                <a:srgbClr val="FFFF00"/>
              </a:gs>
              <a:gs pos="97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rPr>
              <a:t>Lasten, nuorten ja </a:t>
            </a:r>
            <a:r>
              <a:rPr lang="fi-FI" sz="2400" b="1" dirty="0" smtClean="0">
                <a:solidFill>
                  <a:schemeClr val="tx1"/>
                </a:solidFill>
              </a:rPr>
              <a:t>lapsiperheiden palvelut</a:t>
            </a:r>
            <a:endParaRPr lang="fi-FI" sz="2400" b="1" dirty="0">
              <a:solidFill>
                <a:prstClr val="white"/>
              </a:solidFill>
            </a:endParaRPr>
          </a:p>
        </p:txBody>
      </p:sp>
    </p:spTree>
    <p:extLst>
      <p:ext uri="{BB962C8B-B14F-4D97-AF65-F5344CB8AC3E}">
        <p14:creationId xmlns:p14="http://schemas.microsoft.com/office/powerpoint/2010/main" val="1738020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2692791" y="1196752"/>
            <a:ext cx="3421330" cy="44644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290" name="Otsikko 1"/>
          <p:cNvSpPr>
            <a:spLocks noGrp="1"/>
          </p:cNvSpPr>
          <p:nvPr>
            <p:ph type="ctrTitle" idx="4294967295"/>
          </p:nvPr>
        </p:nvSpPr>
        <p:spPr>
          <a:xfrm>
            <a:off x="2195736" y="188640"/>
            <a:ext cx="4943838" cy="793179"/>
          </a:xfrm>
        </p:spPr>
        <p:txBody>
          <a:bodyPr>
            <a:normAutofit/>
          </a:bodyPr>
          <a:lstStyle/>
          <a:p>
            <a:r>
              <a:rPr lang="fi-FI" sz="2400" dirty="0" smtClean="0">
                <a:latin typeface="Segoe UI" panose="020B0502040204020203" pitchFamily="34" charset="0"/>
              </a:rPr>
              <a:t>Siku-hyve yhteistyön toimintamallit</a:t>
            </a:r>
          </a:p>
        </p:txBody>
      </p:sp>
      <p:graphicFrame>
        <p:nvGraphicFramePr>
          <p:cNvPr id="4" name="Kaaviokuva 3"/>
          <p:cNvGraphicFramePr/>
          <p:nvPr>
            <p:extLst>
              <p:ext uri="{D42A27DB-BD31-4B8C-83A1-F6EECF244321}">
                <p14:modId xmlns:p14="http://schemas.microsoft.com/office/powerpoint/2010/main" val="413092031"/>
              </p:ext>
            </p:extLst>
          </p:nvPr>
        </p:nvGraphicFramePr>
        <p:xfrm>
          <a:off x="1593211" y="1412776"/>
          <a:ext cx="54962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Tekstiruutu 6"/>
          <p:cNvSpPr txBox="1">
            <a:spLocks noChangeArrowheads="1"/>
          </p:cNvSpPr>
          <p:nvPr/>
        </p:nvSpPr>
        <p:spPr bwMode="auto">
          <a:xfrm>
            <a:off x="3463106" y="1280940"/>
            <a:ext cx="2227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i-FI" dirty="0"/>
              <a:t>PERHEET</a:t>
            </a:r>
          </a:p>
        </p:txBody>
      </p:sp>
      <p:sp>
        <p:nvSpPr>
          <p:cNvPr id="12293" name="Tekstiruutu 7"/>
          <p:cNvSpPr txBox="1">
            <a:spLocks noChangeArrowheads="1"/>
          </p:cNvSpPr>
          <p:nvPr/>
        </p:nvSpPr>
        <p:spPr bwMode="auto">
          <a:xfrm>
            <a:off x="3995936" y="2282305"/>
            <a:ext cx="160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i-FI" sz="1200" dirty="0" smtClean="0"/>
              <a:t>HYVINVOINTI-</a:t>
            </a:r>
          </a:p>
          <a:p>
            <a:pPr algn="ctr" eaLnBrk="1" hangingPunct="1"/>
            <a:r>
              <a:rPr lang="fi-FI" sz="1200" dirty="0" smtClean="0"/>
              <a:t>NEUVOLA</a:t>
            </a:r>
            <a:endParaRPr lang="fi-FI" sz="1200" dirty="0"/>
          </a:p>
        </p:txBody>
      </p:sp>
      <p:sp>
        <p:nvSpPr>
          <p:cNvPr id="12294" name="Tekstiruutu 8"/>
          <p:cNvSpPr txBox="1">
            <a:spLocks noChangeArrowheads="1"/>
          </p:cNvSpPr>
          <p:nvPr/>
        </p:nvSpPr>
        <p:spPr bwMode="auto">
          <a:xfrm>
            <a:off x="3059832" y="3305945"/>
            <a:ext cx="1441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i-FI" sz="1200" dirty="0" smtClean="0"/>
              <a:t>HYVINVOINVTI-</a:t>
            </a:r>
          </a:p>
          <a:p>
            <a:pPr algn="ctr" eaLnBrk="1" hangingPunct="1"/>
            <a:r>
              <a:rPr lang="fi-FI" sz="1200" dirty="0" smtClean="0"/>
              <a:t>KOILU</a:t>
            </a:r>
          </a:p>
        </p:txBody>
      </p:sp>
      <p:sp>
        <p:nvSpPr>
          <p:cNvPr id="12295" name="Tekstiruutu 9"/>
          <p:cNvSpPr txBox="1">
            <a:spLocks noChangeArrowheads="1"/>
          </p:cNvSpPr>
          <p:nvPr/>
        </p:nvSpPr>
        <p:spPr bwMode="auto">
          <a:xfrm>
            <a:off x="4591248" y="4235314"/>
            <a:ext cx="11136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sz="1200" dirty="0" smtClean="0"/>
              <a:t>BYSTRÖM</a:t>
            </a:r>
            <a:endParaRPr lang="fi-FI" sz="1200" dirty="0"/>
          </a:p>
        </p:txBody>
      </p:sp>
      <p:sp>
        <p:nvSpPr>
          <p:cNvPr id="15" name="Nuoli oikealle 14"/>
          <p:cNvSpPr/>
          <p:nvPr/>
        </p:nvSpPr>
        <p:spPr>
          <a:xfrm rot="1517985">
            <a:off x="449023" y="1376569"/>
            <a:ext cx="2669209" cy="1442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smtClean="0"/>
              <a:t>PALVELUJEN JÄRJESTÄMISOHJELMA</a:t>
            </a:r>
            <a:endParaRPr lang="fi-FI" dirty="0"/>
          </a:p>
        </p:txBody>
      </p:sp>
      <p:sp>
        <p:nvSpPr>
          <p:cNvPr id="16" name="Nuoli oikealle 15"/>
          <p:cNvSpPr/>
          <p:nvPr/>
        </p:nvSpPr>
        <p:spPr>
          <a:xfrm rot="19930420">
            <a:off x="772144" y="4607963"/>
            <a:ext cx="2398713" cy="1023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smtClean="0"/>
              <a:t>JÄRJESTÖYHTEISTYÖ</a:t>
            </a:r>
            <a:endParaRPr lang="fi-FI" dirty="0"/>
          </a:p>
        </p:txBody>
      </p:sp>
      <p:sp>
        <p:nvSpPr>
          <p:cNvPr id="18" name="Nuoli vasemmalle 17"/>
          <p:cNvSpPr/>
          <p:nvPr/>
        </p:nvSpPr>
        <p:spPr>
          <a:xfrm rot="1607008">
            <a:off x="6383354" y="4703081"/>
            <a:ext cx="2313623" cy="997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smtClean="0"/>
              <a:t>KEHITTÄMINEN</a:t>
            </a:r>
            <a:endParaRPr lang="fi-FI" dirty="0"/>
          </a:p>
        </p:txBody>
      </p:sp>
      <p:sp>
        <p:nvSpPr>
          <p:cNvPr id="2" name="Nuoli vasemmalle 1"/>
          <p:cNvSpPr/>
          <p:nvPr/>
        </p:nvSpPr>
        <p:spPr>
          <a:xfrm rot="20003169">
            <a:off x="5830068" y="1218177"/>
            <a:ext cx="2619011" cy="12588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HYVINVOINTISUUNNI-TELMA</a:t>
            </a:r>
            <a:endParaRPr lang="fi-FI" dirty="0"/>
          </a:p>
        </p:txBody>
      </p:sp>
      <p:sp>
        <p:nvSpPr>
          <p:cNvPr id="3" name="Nuoli oikealle 2"/>
          <p:cNvSpPr/>
          <p:nvPr/>
        </p:nvSpPr>
        <p:spPr>
          <a:xfrm>
            <a:off x="179512" y="2996952"/>
            <a:ext cx="2592288"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SIKU osaaminen</a:t>
            </a:r>
            <a:endParaRPr lang="fi-FI" dirty="0"/>
          </a:p>
        </p:txBody>
      </p:sp>
      <p:sp>
        <p:nvSpPr>
          <p:cNvPr id="14" name="Nuoli vasemmalle 13"/>
          <p:cNvSpPr/>
          <p:nvPr/>
        </p:nvSpPr>
        <p:spPr>
          <a:xfrm>
            <a:off x="6409154" y="2939594"/>
            <a:ext cx="2463800" cy="12080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smtClean="0"/>
              <a:t>HYVE osaaminen</a:t>
            </a:r>
            <a:endParaRPr lang="fi-FI" dirty="0"/>
          </a:p>
        </p:txBody>
      </p:sp>
      <p:sp>
        <p:nvSpPr>
          <p:cNvPr id="6" name="Tekstiruutu 5"/>
          <p:cNvSpPr txBox="1"/>
          <p:nvPr/>
        </p:nvSpPr>
        <p:spPr>
          <a:xfrm>
            <a:off x="3048934" y="1847597"/>
            <a:ext cx="789697" cy="369332"/>
          </a:xfrm>
          <a:prstGeom prst="rect">
            <a:avLst/>
          </a:prstGeom>
          <a:noFill/>
        </p:spPr>
        <p:txBody>
          <a:bodyPr wrap="square" rtlCol="0">
            <a:spAutoFit/>
          </a:bodyPr>
          <a:lstStyle/>
          <a:p>
            <a:r>
              <a:rPr lang="fi-FI" dirty="0" smtClean="0"/>
              <a:t>LAPSI</a:t>
            </a:r>
            <a:endParaRPr lang="fi-FI" dirty="0"/>
          </a:p>
        </p:txBody>
      </p:sp>
      <p:sp>
        <p:nvSpPr>
          <p:cNvPr id="7" name="Tekstiruutu 6"/>
          <p:cNvSpPr txBox="1"/>
          <p:nvPr/>
        </p:nvSpPr>
        <p:spPr>
          <a:xfrm>
            <a:off x="4860130" y="3285788"/>
            <a:ext cx="1041629" cy="369332"/>
          </a:xfrm>
          <a:prstGeom prst="rect">
            <a:avLst/>
          </a:prstGeom>
          <a:noFill/>
        </p:spPr>
        <p:txBody>
          <a:bodyPr wrap="square" rtlCol="0">
            <a:spAutoFit/>
          </a:bodyPr>
          <a:lstStyle/>
          <a:p>
            <a:r>
              <a:rPr lang="fi-FI" dirty="0" smtClean="0"/>
              <a:t>OPPILAS</a:t>
            </a:r>
            <a:endParaRPr lang="fi-FI" dirty="0"/>
          </a:p>
        </p:txBody>
      </p:sp>
      <p:sp>
        <p:nvSpPr>
          <p:cNvPr id="9" name="Tekstiruutu 8"/>
          <p:cNvSpPr txBox="1"/>
          <p:nvPr/>
        </p:nvSpPr>
        <p:spPr>
          <a:xfrm>
            <a:off x="3181639" y="4653136"/>
            <a:ext cx="814297" cy="369332"/>
          </a:xfrm>
          <a:prstGeom prst="rect">
            <a:avLst/>
          </a:prstGeom>
          <a:noFill/>
        </p:spPr>
        <p:txBody>
          <a:bodyPr wrap="square" rtlCol="0">
            <a:spAutoFit/>
          </a:bodyPr>
          <a:lstStyle/>
          <a:p>
            <a:r>
              <a:rPr lang="fi-FI" dirty="0" smtClean="0"/>
              <a:t>NUORI</a:t>
            </a:r>
            <a:endParaRPr lang="fi-FI" dirty="0"/>
          </a:p>
        </p:txBody>
      </p:sp>
    </p:spTree>
    <p:extLst>
      <p:ext uri="{BB962C8B-B14F-4D97-AF65-F5344CB8AC3E}">
        <p14:creationId xmlns:p14="http://schemas.microsoft.com/office/powerpoint/2010/main" val="129995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Otsikko 1"/>
          <p:cNvSpPr>
            <a:spLocks noGrp="1"/>
          </p:cNvSpPr>
          <p:nvPr>
            <p:ph type="title"/>
          </p:nvPr>
        </p:nvSpPr>
        <p:spPr>
          <a:xfrm>
            <a:off x="457200" y="115888"/>
            <a:ext cx="8507413" cy="633412"/>
          </a:xfrm>
        </p:spPr>
        <p:txBody>
          <a:bodyPr>
            <a:normAutofit fontScale="90000"/>
          </a:bodyPr>
          <a:lstStyle/>
          <a:p>
            <a:r>
              <a:rPr lang="fi-FI" sz="2800" smtClean="0">
                <a:latin typeface="Gothic720 Lt BT"/>
              </a:rPr>
              <a:t>Lasten, nuorten ja lapsiperheiden palveluprosessit ja </a:t>
            </a:r>
            <a:br>
              <a:rPr lang="fi-FI" sz="2800" smtClean="0">
                <a:latin typeface="Gothic720 Lt BT"/>
              </a:rPr>
            </a:br>
            <a:r>
              <a:rPr lang="fi-FI" sz="2800" smtClean="0">
                <a:latin typeface="Gothic720 Lt BT"/>
              </a:rPr>
              <a:t>keskeiset vastuutahot /vastuutyöntekijät  </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7588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i 4"/>
          <p:cNvSpPr/>
          <p:nvPr/>
        </p:nvSpPr>
        <p:spPr>
          <a:xfrm>
            <a:off x="755650" y="3068638"/>
            <a:ext cx="1944688"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Neuvolan tai koulun terveydenhoitaja</a:t>
            </a:r>
          </a:p>
        </p:txBody>
      </p:sp>
      <p:sp>
        <p:nvSpPr>
          <p:cNvPr id="6" name="Ellipsi 5"/>
          <p:cNvSpPr/>
          <p:nvPr/>
        </p:nvSpPr>
        <p:spPr>
          <a:xfrm>
            <a:off x="755650" y="4797425"/>
            <a:ext cx="1944688" cy="6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Päivähoidon omahoitaja tai opettaja</a:t>
            </a:r>
          </a:p>
        </p:txBody>
      </p:sp>
      <p:sp>
        <p:nvSpPr>
          <p:cNvPr id="7" name="Ellipsi 6"/>
          <p:cNvSpPr/>
          <p:nvPr/>
        </p:nvSpPr>
        <p:spPr>
          <a:xfrm>
            <a:off x="4140200" y="2565400"/>
            <a:ext cx="1943100" cy="6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Neuvolan tai koulun terveydenhoitaja</a:t>
            </a:r>
          </a:p>
        </p:txBody>
      </p:sp>
      <p:sp>
        <p:nvSpPr>
          <p:cNvPr id="8" name="Ellipsi 7"/>
          <p:cNvSpPr/>
          <p:nvPr/>
        </p:nvSpPr>
        <p:spPr>
          <a:xfrm>
            <a:off x="4211638" y="5229225"/>
            <a:ext cx="1944687" cy="6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smtClean="0">
                <a:solidFill>
                  <a:schemeClr val="tx1"/>
                </a:solidFill>
              </a:rPr>
              <a:t>Sosiaalipalveluiden/</a:t>
            </a:r>
          </a:p>
          <a:p>
            <a:pPr algn="ctr">
              <a:defRPr/>
            </a:pPr>
            <a:r>
              <a:rPr lang="fi-FI" sz="1000" smtClean="0">
                <a:solidFill>
                  <a:schemeClr val="tx1"/>
                </a:solidFill>
              </a:rPr>
              <a:t>Lastensuojelun </a:t>
            </a:r>
            <a:r>
              <a:rPr lang="fi-FI" sz="1000" dirty="0">
                <a:solidFill>
                  <a:schemeClr val="tx1"/>
                </a:solidFill>
              </a:rPr>
              <a:t>sosiaalityöntekijä</a:t>
            </a:r>
          </a:p>
        </p:txBody>
      </p:sp>
      <p:sp>
        <p:nvSpPr>
          <p:cNvPr id="10" name="Ellipsi 9"/>
          <p:cNvSpPr/>
          <p:nvPr/>
        </p:nvSpPr>
        <p:spPr>
          <a:xfrm>
            <a:off x="4211638" y="3573463"/>
            <a:ext cx="2016125"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Erityisopettaja, koulukuraattori</a:t>
            </a:r>
          </a:p>
        </p:txBody>
      </p:sp>
      <p:sp>
        <p:nvSpPr>
          <p:cNvPr id="11" name="Ellipsi 10"/>
          <p:cNvSpPr/>
          <p:nvPr/>
        </p:nvSpPr>
        <p:spPr>
          <a:xfrm>
            <a:off x="2627313" y="2492375"/>
            <a:ext cx="865187" cy="3529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Hyvin-vointi-neu-vola/ -koulu</a:t>
            </a:r>
          </a:p>
        </p:txBody>
      </p:sp>
      <p:sp>
        <p:nvSpPr>
          <p:cNvPr id="13" name="Ellipsi 12"/>
          <p:cNvSpPr/>
          <p:nvPr/>
        </p:nvSpPr>
        <p:spPr>
          <a:xfrm>
            <a:off x="6875463" y="2565400"/>
            <a:ext cx="1944687" cy="6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Erikoissairaanhoi-dossa omahoitaja</a:t>
            </a:r>
          </a:p>
        </p:txBody>
      </p:sp>
      <p:sp>
        <p:nvSpPr>
          <p:cNvPr id="14" name="Ellipsi 13"/>
          <p:cNvSpPr/>
          <p:nvPr/>
        </p:nvSpPr>
        <p:spPr>
          <a:xfrm>
            <a:off x="7019925" y="5157788"/>
            <a:ext cx="1944688"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Lastensuojelun sosiaalityöntekijä</a:t>
            </a:r>
          </a:p>
        </p:txBody>
      </p:sp>
      <p:sp>
        <p:nvSpPr>
          <p:cNvPr id="15" name="Ellipsi 14"/>
          <p:cNvSpPr/>
          <p:nvPr/>
        </p:nvSpPr>
        <p:spPr>
          <a:xfrm>
            <a:off x="6875463" y="3789363"/>
            <a:ext cx="2016125"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000" dirty="0">
                <a:solidFill>
                  <a:schemeClr val="tx1"/>
                </a:solidFill>
              </a:rPr>
              <a:t>Erityisopettaja, koulukuraattori</a:t>
            </a:r>
          </a:p>
        </p:txBody>
      </p:sp>
    </p:spTree>
    <p:extLst>
      <p:ext uri="{BB962C8B-B14F-4D97-AF65-F5344CB8AC3E}">
        <p14:creationId xmlns:p14="http://schemas.microsoft.com/office/powerpoint/2010/main" val="3305886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79512" y="1124744"/>
            <a:ext cx="8784976" cy="5616624"/>
          </a:xfrm>
          <a:solidFill>
            <a:schemeClr val="bg1"/>
          </a:solidFill>
        </p:spPr>
        <p:txBody>
          <a:bodyPr>
            <a:noAutofit/>
          </a:bodyPr>
          <a:lstStyle/>
          <a:p>
            <a:pPr marL="342900" lvl="1" indent="-342900">
              <a:buFont typeface="Arial" panose="020B0604020202020204" pitchFamily="34" charset="0"/>
              <a:buChar char="•"/>
            </a:pPr>
            <a:r>
              <a:rPr lang="fi-FI" sz="1800" b="1" smtClean="0"/>
              <a:t>Hyvinvointineuvolatyöskentely</a:t>
            </a:r>
            <a:r>
              <a:rPr lang="fi-FI" sz="1800" smtClean="0"/>
              <a:t> </a:t>
            </a:r>
            <a:r>
              <a:rPr lang="fi-FI" sz="1800" dirty="0"/>
              <a:t>on laajentunut koko Oulun alueelle.  Aloitettu Toppila-Koskelan alueella, josta alustavaa vaikuttavuusdokumenttia olemassa </a:t>
            </a:r>
            <a:r>
              <a:rPr lang="fi-FI" sz="1800" dirty="0" smtClean="0"/>
              <a:t>suhteessa lastensuojelun käyttöön alueella (</a:t>
            </a:r>
            <a:r>
              <a:rPr lang="fi-FI" sz="1800" dirty="0" err="1" smtClean="0"/>
              <a:t>kts</a:t>
            </a:r>
            <a:r>
              <a:rPr lang="fi-FI" sz="1800" dirty="0"/>
              <a:t>. seuraava dia). </a:t>
            </a:r>
          </a:p>
          <a:p>
            <a:pPr marL="342900" lvl="1" indent="-342900">
              <a:buFont typeface="Arial" panose="020B0604020202020204" pitchFamily="34" charset="0"/>
              <a:buChar char="•"/>
            </a:pPr>
            <a:r>
              <a:rPr lang="fi-FI" sz="1800" b="1" dirty="0"/>
              <a:t>Hyvinvointikoulumalli etenee </a:t>
            </a:r>
            <a:r>
              <a:rPr lang="fi-FI" sz="1800" dirty="0"/>
              <a:t>yhteisen suunnitelman mukaan </a:t>
            </a:r>
            <a:r>
              <a:rPr lang="fi-FI" sz="1800" dirty="0" err="1"/>
              <a:t>Sikun</a:t>
            </a:r>
            <a:r>
              <a:rPr lang="fi-FI" sz="1800" dirty="0"/>
              <a:t> kanssa. Käynnistynyt Kiimingin ja Kaakkurin alueilla</a:t>
            </a:r>
            <a:r>
              <a:rPr lang="fi-FI" sz="1800" dirty="0" smtClean="0"/>
              <a:t>.</a:t>
            </a:r>
          </a:p>
          <a:p>
            <a:pPr marL="342900" lvl="1" indent="-342900">
              <a:buFont typeface="Arial" panose="020B0604020202020204" pitchFamily="34" charset="0"/>
              <a:buChar char="•"/>
            </a:pPr>
            <a:r>
              <a:rPr lang="fi-FI" sz="1800" b="1" dirty="0" smtClean="0"/>
              <a:t>Liikuntatoimen</a:t>
            </a:r>
            <a:r>
              <a:rPr lang="fi-FI" sz="1800" dirty="0" smtClean="0"/>
              <a:t> </a:t>
            </a:r>
            <a:r>
              <a:rPr lang="fi-FI" sz="1800" dirty="0"/>
              <a:t>kanssa tehtävää yhteistyötä vahvennetaan edelleen</a:t>
            </a:r>
            <a:r>
              <a:rPr lang="fi-FI" sz="1800" dirty="0" smtClean="0"/>
              <a:t>.</a:t>
            </a:r>
            <a:endParaRPr lang="fi-FI" sz="1800" dirty="0"/>
          </a:p>
          <a:p>
            <a:r>
              <a:rPr lang="fi-FI" sz="1800" b="1" dirty="0"/>
              <a:t>Kevyempinä palveluina </a:t>
            </a:r>
            <a:r>
              <a:rPr lang="fi-FI" sz="1800" dirty="0"/>
              <a:t>perheille on järjestetty </a:t>
            </a:r>
            <a:r>
              <a:rPr lang="fi-FI" sz="1800" dirty="0" err="1"/>
              <a:t>monitoimijaisesti</a:t>
            </a:r>
            <a:r>
              <a:rPr lang="fi-FI" sz="1800" dirty="0"/>
              <a:t> perhetyötä ja perhekuntoutusta</a:t>
            </a:r>
            <a:endParaRPr lang="fi-FI" sz="1800" dirty="0" smtClean="0"/>
          </a:p>
          <a:p>
            <a:r>
              <a:rPr lang="fi-FI" sz="1800" b="1" dirty="0" smtClean="0"/>
              <a:t>Lapsiperheiden</a:t>
            </a:r>
            <a:r>
              <a:rPr lang="fi-FI" sz="1800" dirty="0" smtClean="0"/>
              <a:t> </a:t>
            </a:r>
            <a:r>
              <a:rPr lang="fi-FI" sz="1800" b="1" dirty="0"/>
              <a:t>palvelutarpeen </a:t>
            </a:r>
            <a:r>
              <a:rPr lang="fi-FI" sz="1800" b="1" dirty="0" smtClean="0"/>
              <a:t>monialaiset arvioinnit </a:t>
            </a:r>
            <a:r>
              <a:rPr lang="fi-FI" sz="1800" dirty="0"/>
              <a:t>edenneet uuden </a:t>
            </a:r>
            <a:r>
              <a:rPr lang="fi-FI" sz="1800" dirty="0" err="1"/>
              <a:t>sosiaaalihuoltolain</a:t>
            </a:r>
            <a:r>
              <a:rPr lang="fi-FI" sz="1800" dirty="0"/>
              <a:t> mukaisesti yhteistyössä sosiaalipalveluiden ja esim. neuvolahenkilöstön kanssa. Lastensuojelun asiakkuuteen ei tarvitse siirtyä sen vuoksi, </a:t>
            </a:r>
            <a:r>
              <a:rPr lang="fi-FI" sz="1800"/>
              <a:t>että</a:t>
            </a:r>
            <a:r>
              <a:rPr lang="fi-FI" sz="1800" dirty="0"/>
              <a:t> palveluja ei saa </a:t>
            </a:r>
            <a:r>
              <a:rPr lang="fi-FI" sz="1800" dirty="0" smtClean="0"/>
              <a:t>peruspalvelusta.</a:t>
            </a:r>
          </a:p>
          <a:p>
            <a:r>
              <a:rPr lang="fi-FI" sz="1800" b="1" dirty="0" smtClean="0"/>
              <a:t>Lastensuojelun</a:t>
            </a:r>
            <a:r>
              <a:rPr lang="fi-FI" sz="1800" dirty="0" smtClean="0"/>
              <a:t> osalta kaikkien </a:t>
            </a:r>
            <a:r>
              <a:rPr lang="fi-FI" sz="1800" dirty="0"/>
              <a:t>kodin ulkopuolelle sijoitettujen lasten tehostettu palvelutarpeen arviointi tehdään yhteistyössä mielenterveys- ja päihdepalveluiden </a:t>
            </a:r>
            <a:r>
              <a:rPr lang="fi-FI" sz="1800" smtClean="0"/>
              <a:t>kanssa.</a:t>
            </a:r>
          </a:p>
          <a:p>
            <a:r>
              <a:rPr lang="fi-FI" sz="1800" b="1" smtClean="0"/>
              <a:t>Lapset puheeksi </a:t>
            </a:r>
            <a:r>
              <a:rPr lang="fi-FI" sz="1800" smtClean="0"/>
              <a:t>–mallin käyttöönotto kouluissa ym</a:t>
            </a:r>
            <a:endParaRPr lang="fi-FI" sz="1800" dirty="0" smtClean="0"/>
          </a:p>
          <a:p>
            <a:pPr marL="0" indent="0">
              <a:buNone/>
            </a:pPr>
            <a:endParaRPr lang="fi-FI" sz="1800" dirty="0" smtClean="0"/>
          </a:p>
          <a:p>
            <a:endParaRPr lang="fi-FI" sz="1500" dirty="0"/>
          </a:p>
        </p:txBody>
      </p:sp>
      <p:sp>
        <p:nvSpPr>
          <p:cNvPr id="4" name="Otsikko 1"/>
          <p:cNvSpPr>
            <a:spLocks noGrp="1"/>
          </p:cNvSpPr>
          <p:nvPr>
            <p:ph type="title"/>
          </p:nvPr>
        </p:nvSpPr>
        <p:spPr>
          <a:xfrm>
            <a:off x="467544" y="404664"/>
            <a:ext cx="8136904" cy="720080"/>
          </a:xfrm>
          <a:solidFill>
            <a:schemeClr val="bg1"/>
          </a:solidFill>
        </p:spPr>
        <p:txBody>
          <a:bodyPr>
            <a:normAutofit fontScale="90000"/>
          </a:bodyPr>
          <a:lstStyle/>
          <a:p>
            <a:r>
              <a:rPr lang="fi-FI" sz="2800" dirty="0" smtClean="0"/>
              <a:t>Lapsiperheiden parissa tehtävä monialainen yhteistyö</a:t>
            </a:r>
            <a:endParaRPr lang="fi-FI" sz="2800" dirty="0"/>
          </a:p>
        </p:txBody>
      </p:sp>
    </p:spTree>
    <p:extLst>
      <p:ext uri="{BB962C8B-B14F-4D97-AF65-F5344CB8AC3E}">
        <p14:creationId xmlns:p14="http://schemas.microsoft.com/office/powerpoint/2010/main" val="1750613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2670" y="836712"/>
            <a:ext cx="8136904" cy="1008112"/>
          </a:xfrm>
        </p:spPr>
        <p:txBody>
          <a:bodyPr>
            <a:noAutofit/>
          </a:bodyPr>
          <a:lstStyle/>
          <a:p>
            <a:r>
              <a:rPr lang="fi-FI" sz="2400" b="1" dirty="0" smtClean="0"/>
              <a:t>Koskela-Toppila </a:t>
            </a:r>
            <a:r>
              <a:rPr lang="fi-FI" sz="2400" b="1" dirty="0"/>
              <a:t>alueen lastensuojelupalvelujen tarve vuosina 2009-2015 (0-17 -vuotiaat, lastensuojelun avohuolto ja kodin ulkopuoliset sijoitukset)</a:t>
            </a: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310252345"/>
              </p:ext>
            </p:extLst>
          </p:nvPr>
        </p:nvGraphicFramePr>
        <p:xfrm>
          <a:off x="2195736" y="3140968"/>
          <a:ext cx="6275040" cy="3601070"/>
        </p:xfrm>
        <a:graphic>
          <a:graphicData uri="http://schemas.openxmlformats.org/drawingml/2006/chart">
            <c:chart xmlns:c="http://schemas.openxmlformats.org/drawingml/2006/chart" xmlns:r="http://schemas.openxmlformats.org/officeDocument/2006/relationships" r:id="rId2"/>
          </a:graphicData>
        </a:graphic>
      </p:graphicFrame>
      <p:sp>
        <p:nvSpPr>
          <p:cNvPr id="5" name="Suorakulmio 4"/>
          <p:cNvSpPr/>
          <p:nvPr/>
        </p:nvSpPr>
        <p:spPr>
          <a:xfrm>
            <a:off x="432670" y="1844824"/>
            <a:ext cx="8136904" cy="1368152"/>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i-FI" b="1" dirty="0" smtClean="0">
                <a:solidFill>
                  <a:schemeClr val="tx1"/>
                </a:solidFill>
              </a:rPr>
              <a:t>Hyvinvointineuvola</a:t>
            </a:r>
            <a:r>
              <a:rPr lang="fi-FI" dirty="0" smtClean="0">
                <a:solidFill>
                  <a:schemeClr val="tx1"/>
                </a:solidFill>
              </a:rPr>
              <a:t> toimintamalli on otettu käyttöön ensimmäisenä Koskela-Toppila alueella v. 2009</a:t>
            </a:r>
          </a:p>
          <a:p>
            <a:pPr marL="285750" indent="-285750">
              <a:buFont typeface="Arial" panose="020B0604020202020204" pitchFamily="34" charset="0"/>
              <a:buChar char="•"/>
            </a:pPr>
            <a:r>
              <a:rPr lang="fi-FI" dirty="0" smtClean="0">
                <a:solidFill>
                  <a:schemeClr val="tx1"/>
                </a:solidFill>
              </a:rPr>
              <a:t>Tavoitteena </a:t>
            </a:r>
            <a:r>
              <a:rPr lang="fi-FI" b="1" dirty="0" smtClean="0">
                <a:solidFill>
                  <a:schemeClr val="tx1"/>
                </a:solidFill>
              </a:rPr>
              <a:t>varhainen tuki perheille </a:t>
            </a:r>
            <a:r>
              <a:rPr lang="fi-FI" dirty="0" smtClean="0">
                <a:solidFill>
                  <a:schemeClr val="tx1"/>
                </a:solidFill>
              </a:rPr>
              <a:t>ja sitä kautta lastensuojelun raskaampien palvelujen tarpeen välttäminen. Suunta on ollut oikea!</a:t>
            </a:r>
            <a:endParaRPr lang="fi-FI" dirty="0">
              <a:solidFill>
                <a:schemeClr val="tx1"/>
              </a:solidFill>
            </a:endParaRPr>
          </a:p>
        </p:txBody>
      </p:sp>
    </p:spTree>
    <p:extLst>
      <p:ext uri="{BB962C8B-B14F-4D97-AF65-F5344CB8AC3E}">
        <p14:creationId xmlns:p14="http://schemas.microsoft.com/office/powerpoint/2010/main" val="61306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0" y="0"/>
            <a:ext cx="9144000"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3378">
            <a:off x="5420085" y="-660"/>
            <a:ext cx="4139952" cy="2651848"/>
          </a:xfrm>
          <a:prstGeom prst="rect">
            <a:avLst/>
          </a:prstGeom>
          <a:ln w="25400" cmpd="thinThick">
            <a:solidFill>
              <a:schemeClr val="bg1"/>
            </a:solidFill>
          </a:ln>
        </p:spPr>
      </p:pic>
      <p:sp>
        <p:nvSpPr>
          <p:cNvPr id="7" name="Sisällön paikkamerkki 2"/>
          <p:cNvSpPr txBox="1">
            <a:spLocks/>
          </p:cNvSpPr>
          <p:nvPr/>
        </p:nvSpPr>
        <p:spPr>
          <a:xfrm>
            <a:off x="5796136" y="2924944"/>
            <a:ext cx="5400600" cy="1800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2200" dirty="0" smtClean="0">
              <a:solidFill>
                <a:schemeClr val="bg1"/>
              </a:solidFill>
              <a:latin typeface="Segoe UI Semibold" panose="020B0702040204020203" pitchFamily="34" charset="0"/>
            </a:endParaRPr>
          </a:p>
          <a:p>
            <a:pPr marL="0" indent="0">
              <a:buFont typeface="Arial" panose="020B0604020202020204" pitchFamily="34" charset="0"/>
              <a:buNone/>
            </a:pPr>
            <a:r>
              <a:rPr lang="fi-FI" sz="2200" dirty="0" smtClean="0">
                <a:solidFill>
                  <a:schemeClr val="bg1"/>
                </a:solidFill>
                <a:latin typeface="Segoe UI Semibold" panose="020B0702040204020203" pitchFamily="34" charset="0"/>
              </a:rPr>
              <a:t>Yhteistyötä tehdään </a:t>
            </a:r>
            <a:br>
              <a:rPr lang="fi-FI" sz="2200" dirty="0" smtClean="0">
                <a:solidFill>
                  <a:schemeClr val="bg1"/>
                </a:solidFill>
                <a:latin typeface="Segoe UI Semibold" panose="020B0702040204020203" pitchFamily="34" charset="0"/>
              </a:rPr>
            </a:br>
            <a:r>
              <a:rPr lang="fi-FI" sz="2200" b="1" dirty="0" err="1" smtClean="0">
                <a:solidFill>
                  <a:schemeClr val="bg1"/>
                </a:solidFill>
                <a:latin typeface="Segoe UI Semibold" panose="020B0702040204020203" pitchFamily="34" charset="0"/>
              </a:rPr>
              <a:t>moniammatillisesti</a:t>
            </a:r>
            <a:r>
              <a:rPr lang="fi-FI" sz="2200" dirty="0" smtClean="0">
                <a:solidFill>
                  <a:schemeClr val="bg1"/>
                </a:solidFill>
                <a:latin typeface="Segoe UI Semibold" panose="020B0702040204020203" pitchFamily="34" charset="0"/>
              </a:rPr>
              <a:t> yli </a:t>
            </a:r>
            <a:br>
              <a:rPr lang="fi-FI" sz="2200" dirty="0" smtClean="0">
                <a:solidFill>
                  <a:schemeClr val="bg1"/>
                </a:solidFill>
                <a:latin typeface="Segoe UI Semibold" panose="020B0702040204020203" pitchFamily="34" charset="0"/>
              </a:rPr>
            </a:br>
            <a:r>
              <a:rPr lang="fi-FI" sz="2200" dirty="0" smtClean="0">
                <a:solidFill>
                  <a:schemeClr val="bg1"/>
                </a:solidFill>
                <a:latin typeface="Segoe UI Semibold" panose="020B0702040204020203" pitchFamily="34" charset="0"/>
              </a:rPr>
              <a:t>organisaatiorajojen</a:t>
            </a:r>
            <a:endParaRPr lang="fi-FI" sz="2200" dirty="0">
              <a:solidFill>
                <a:schemeClr val="bg1"/>
              </a:solidFill>
              <a:latin typeface="Segoe UI Semibold" panose="020B0702040204020203" pitchFamily="34" charset="0"/>
            </a:endParaRPr>
          </a:p>
        </p:txBody>
      </p:sp>
      <p:sp>
        <p:nvSpPr>
          <p:cNvPr id="8" name="Sisällön paikkamerkki 2"/>
          <p:cNvSpPr txBox="1">
            <a:spLocks/>
          </p:cNvSpPr>
          <p:nvPr/>
        </p:nvSpPr>
        <p:spPr bwMode="auto">
          <a:xfrm>
            <a:off x="233078" y="5229200"/>
            <a:ext cx="3114786" cy="153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fi-FI" sz="2200" b="1" dirty="0" err="1" smtClean="0">
                <a:solidFill>
                  <a:schemeClr val="bg1"/>
                </a:solidFill>
                <a:latin typeface="Segoe UI Semibold" panose="020B0702040204020203" pitchFamily="34" charset="0"/>
              </a:rPr>
              <a:t>Monituottajuus</a:t>
            </a:r>
            <a:r>
              <a:rPr lang="fi-FI" sz="2200" dirty="0" smtClean="0">
                <a:solidFill>
                  <a:schemeClr val="bg1"/>
                </a:solidFill>
                <a:latin typeface="Segoe UI Semibold" panose="020B0702040204020203" pitchFamily="34" charset="0"/>
              </a:rPr>
              <a:t> </a:t>
            </a:r>
            <a:br>
              <a:rPr lang="fi-FI" sz="2200" dirty="0" smtClean="0">
                <a:solidFill>
                  <a:schemeClr val="bg1"/>
                </a:solidFill>
                <a:latin typeface="Segoe UI Semibold" panose="020B0702040204020203" pitchFamily="34" charset="0"/>
              </a:rPr>
            </a:br>
            <a:r>
              <a:rPr lang="fi-FI" sz="2200" dirty="0" smtClean="0">
                <a:solidFill>
                  <a:schemeClr val="bg1"/>
                </a:solidFill>
                <a:latin typeface="Segoe UI Semibold" panose="020B0702040204020203" pitchFamily="34" charset="0"/>
              </a:rPr>
              <a:t>tuo vaihtoehtoja </a:t>
            </a:r>
            <a:br>
              <a:rPr lang="fi-FI" sz="2200" dirty="0" smtClean="0">
                <a:solidFill>
                  <a:schemeClr val="bg1"/>
                </a:solidFill>
                <a:latin typeface="Segoe UI Semibold" panose="020B0702040204020203" pitchFamily="34" charset="0"/>
              </a:rPr>
            </a:br>
            <a:r>
              <a:rPr lang="fi-FI" sz="2200" dirty="0" smtClean="0">
                <a:solidFill>
                  <a:schemeClr val="bg1"/>
                </a:solidFill>
                <a:latin typeface="Segoe UI Semibold" panose="020B0702040204020203" pitchFamily="34" charset="0"/>
              </a:rPr>
              <a:t>asiakkaalle</a:t>
            </a:r>
          </a:p>
          <a:p>
            <a:pPr marL="0" indent="0">
              <a:buFont typeface="Arial" charset="0"/>
              <a:buNone/>
            </a:pPr>
            <a:r>
              <a:rPr lang="fi-FI" sz="2200" dirty="0" smtClean="0">
                <a:solidFill>
                  <a:schemeClr val="bg1"/>
                </a:solidFill>
                <a:latin typeface="Segoe UI Semibold" panose="020B0702040204020203" pitchFamily="34" charset="0"/>
              </a:rPr>
              <a:t/>
            </a:r>
            <a:br>
              <a:rPr lang="fi-FI" sz="2200" dirty="0" smtClean="0">
                <a:solidFill>
                  <a:schemeClr val="bg1"/>
                </a:solidFill>
                <a:latin typeface="Segoe UI Semibold" panose="020B0702040204020203" pitchFamily="34" charset="0"/>
              </a:rPr>
            </a:br>
            <a:endParaRPr lang="fi-FI" sz="2200" dirty="0">
              <a:solidFill>
                <a:schemeClr val="bg1"/>
              </a:solidFill>
              <a:latin typeface="Segoe UI Semibold" panose="020B0702040204020203" pitchFamily="34" charset="0"/>
            </a:endParaRPr>
          </a:p>
        </p:txBody>
      </p:sp>
      <p:sp>
        <p:nvSpPr>
          <p:cNvPr id="9" name="Sisällön paikkamerkki 2"/>
          <p:cNvSpPr txBox="1">
            <a:spLocks/>
          </p:cNvSpPr>
          <p:nvPr/>
        </p:nvSpPr>
        <p:spPr bwMode="auto">
          <a:xfrm>
            <a:off x="5836681" y="5627501"/>
            <a:ext cx="3600400" cy="6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indent="0" eaLnBrk="1" hangingPunct="1">
              <a:spcBef>
                <a:spcPct val="20000"/>
              </a:spcBef>
              <a:buFont typeface="Arial" charset="0"/>
              <a:buNone/>
              <a:defRPr sz="3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eaLnBrk="1" hangingPunct="1">
              <a:spcBef>
                <a:spcPct val="20000"/>
              </a:spcBef>
              <a:buFont typeface="Arial" charset="0"/>
              <a:buChar char="–"/>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eaLnBrk="1" hangingPunct="1">
              <a:spcBef>
                <a:spcPct val="20000"/>
              </a:spcBef>
              <a:buFont typeface="Arial" charset="0"/>
              <a:buChar char="•"/>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eaLnBrk="1" hangingPunct="1">
              <a:spcBef>
                <a:spcPct val="20000"/>
              </a:spcBef>
              <a:buFont typeface="Arial" charset="0"/>
              <a:buChar char="–"/>
              <a:defRPr>
                <a:latin typeface="Segoe UI" panose="020B0502040204020203" pitchFamily="34" charset="0"/>
                <a:ea typeface="Segoe UI" panose="020B0502040204020203" pitchFamily="34" charset="0"/>
                <a:cs typeface="Segoe UI" panose="020B0502040204020203" pitchFamily="34" charset="0"/>
              </a:defRPr>
            </a:lvl4pPr>
            <a:lvl5pPr marL="2057400" indent="-228600" eaLnBrk="1" hangingPunct="1">
              <a:spcBef>
                <a:spcPct val="20000"/>
              </a:spcBef>
              <a:buFont typeface="Arial" charset="0"/>
              <a:buChar char="»"/>
              <a:defRPr>
                <a:latin typeface="Segoe UI" panose="020B0502040204020203" pitchFamily="34" charset="0"/>
                <a:ea typeface="Segoe UI" panose="020B0502040204020203" pitchFamily="34" charset="0"/>
                <a:cs typeface="Segoe UI" panose="020B0502040204020203"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i-FI" sz="2200" b="1" dirty="0" smtClean="0">
                <a:latin typeface="Segoe UI Semibold" panose="020B0702040204020203" pitchFamily="34" charset="0"/>
              </a:rPr>
              <a:t>Talous</a:t>
            </a:r>
            <a:r>
              <a:rPr lang="fi-FI" sz="2200" dirty="0" smtClean="0">
                <a:latin typeface="Segoe UI Semibold" panose="020B0702040204020203" pitchFamily="34" charset="0"/>
              </a:rPr>
              <a:t/>
            </a:r>
            <a:br>
              <a:rPr lang="fi-FI" sz="2200" dirty="0" smtClean="0">
                <a:latin typeface="Segoe UI Semibold" panose="020B0702040204020203" pitchFamily="34" charset="0"/>
              </a:rPr>
            </a:br>
            <a:r>
              <a:rPr lang="fi-FI" sz="2200" dirty="0" smtClean="0">
                <a:latin typeface="Segoe UI Semibold" panose="020B0702040204020203" pitchFamily="34" charset="0"/>
              </a:rPr>
              <a:t>hallintaan</a:t>
            </a:r>
            <a:endParaRPr lang="fi-FI" sz="2200" dirty="0">
              <a:latin typeface="Segoe UI Semibold" panose="020B0702040204020203" pitchFamily="34" charset="0"/>
            </a:endParaRPr>
          </a:p>
        </p:txBody>
      </p:sp>
      <p:sp>
        <p:nvSpPr>
          <p:cNvPr id="10" name="Sisällön paikkamerkki 2"/>
          <p:cNvSpPr txBox="1">
            <a:spLocks/>
          </p:cNvSpPr>
          <p:nvPr/>
        </p:nvSpPr>
        <p:spPr bwMode="auto">
          <a:xfrm>
            <a:off x="-126962" y="3429000"/>
            <a:ext cx="3419872" cy="98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buNone/>
            </a:pPr>
            <a:r>
              <a:rPr lang="fi-FI" sz="2200" dirty="0" smtClean="0">
                <a:solidFill>
                  <a:schemeClr val="bg1"/>
                </a:solidFill>
                <a:latin typeface="Segoe UI Semibold" panose="020B0702040204020203" pitchFamily="34" charset="0"/>
              </a:rPr>
              <a:t>Kuntalaisilla on </a:t>
            </a:r>
            <a:r>
              <a:rPr lang="fi-FI" sz="2200" b="1" dirty="0" smtClean="0">
                <a:solidFill>
                  <a:schemeClr val="bg1"/>
                </a:solidFill>
                <a:latin typeface="Segoe UI Semibold" panose="020B0702040204020203" pitchFamily="34" charset="0"/>
              </a:rPr>
              <a:t>useita eri tapoja ja kanavia </a:t>
            </a:r>
            <a:r>
              <a:rPr lang="fi-FI" sz="2200" dirty="0" smtClean="0">
                <a:solidFill>
                  <a:schemeClr val="bg1"/>
                </a:solidFill>
                <a:latin typeface="Segoe UI Semibold" panose="020B0702040204020203" pitchFamily="34" charset="0"/>
              </a:rPr>
              <a:t>asioida hyvinvointi-palveluissa</a:t>
            </a:r>
            <a:endParaRPr lang="fi-FI" sz="2200" dirty="0">
              <a:solidFill>
                <a:schemeClr val="bg1"/>
              </a:solidFill>
              <a:latin typeface="Segoe UI Semibold" panose="020B0702040204020203" pitchFamily="34" charset="0"/>
            </a:endParaRPr>
          </a:p>
        </p:txBody>
      </p:sp>
      <p:sp>
        <p:nvSpPr>
          <p:cNvPr id="11" name="Kyynel 10"/>
          <p:cNvSpPr/>
          <p:nvPr/>
        </p:nvSpPr>
        <p:spPr>
          <a:xfrm>
            <a:off x="2624939" y="4226436"/>
            <a:ext cx="2955173" cy="2051402"/>
          </a:xfrm>
          <a:prstGeom prst="teardrop">
            <a:avLst/>
          </a:prstGeom>
          <a:solidFill>
            <a:srgbClr val="990033"/>
          </a:solidFill>
          <a:ln w="635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2951245" y="4476881"/>
            <a:ext cx="2551046" cy="1323439"/>
          </a:xfrm>
          <a:prstGeom prst="rect">
            <a:avLst/>
          </a:prstGeom>
          <a:noFill/>
        </p:spPr>
        <p:txBody>
          <a:bodyPr wrap="square" rtlCol="0">
            <a:spAutoFit/>
          </a:bodyPr>
          <a:lstStyle/>
          <a:p>
            <a:r>
              <a:rPr lang="fi-FI" sz="4000" b="1" i="1" dirty="0" smtClean="0">
                <a:solidFill>
                  <a:schemeClr val="bg1"/>
                </a:solidFill>
                <a:latin typeface="Segoe UI Semibold" panose="020B0702040204020203" pitchFamily="34" charset="0"/>
              </a:rPr>
              <a:t>Asiakas-lähtöisyys</a:t>
            </a:r>
            <a:endParaRPr lang="fi-FI" sz="4000" b="1" i="1" dirty="0">
              <a:solidFill>
                <a:schemeClr val="bg1"/>
              </a:solidFill>
              <a:latin typeface="Segoe UI Semibold" panose="020B0702040204020203" pitchFamily="34" charset="0"/>
            </a:endParaRPr>
          </a:p>
        </p:txBody>
      </p:sp>
      <p:pic>
        <p:nvPicPr>
          <p:cNvPr id="1026" name="Picture 2" descr="Z:\KUVAGALLERIA\Kuvia kevät 2015\Omahoidon käyttöä tabletilla\Omahoidon käyttöä _pie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6100">
            <a:off x="-622535" y="294929"/>
            <a:ext cx="4399687" cy="267785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33378">
            <a:off x="2543003" y="132951"/>
            <a:ext cx="4032448" cy="2660396"/>
          </a:xfrm>
          <a:prstGeom prst="rect">
            <a:avLst/>
          </a:prstGeom>
          <a:ln w="25400" cmpd="thinThick">
            <a:solidFill>
              <a:schemeClr val="bg1"/>
            </a:solidFill>
          </a:ln>
        </p:spPr>
      </p:pic>
      <p:sp>
        <p:nvSpPr>
          <p:cNvPr id="13" name="Sisällön paikkamerkki 2"/>
          <p:cNvSpPr txBox="1">
            <a:spLocks/>
          </p:cNvSpPr>
          <p:nvPr/>
        </p:nvSpPr>
        <p:spPr bwMode="auto">
          <a:xfrm>
            <a:off x="5863862" y="4725144"/>
            <a:ext cx="3600400" cy="6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indent="0" eaLnBrk="1" hangingPunct="1">
              <a:spcBef>
                <a:spcPct val="20000"/>
              </a:spcBef>
              <a:buFont typeface="Arial" charset="0"/>
              <a:buNone/>
              <a:defRPr sz="3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eaLnBrk="1" hangingPunct="1">
              <a:spcBef>
                <a:spcPct val="20000"/>
              </a:spcBef>
              <a:buFont typeface="Arial" charset="0"/>
              <a:buChar char="–"/>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eaLnBrk="1" hangingPunct="1">
              <a:spcBef>
                <a:spcPct val="20000"/>
              </a:spcBef>
              <a:buFont typeface="Arial" charset="0"/>
              <a:buChar char="•"/>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eaLnBrk="1" hangingPunct="1">
              <a:spcBef>
                <a:spcPct val="20000"/>
              </a:spcBef>
              <a:buFont typeface="Arial" charset="0"/>
              <a:buChar char="–"/>
              <a:defRPr>
                <a:latin typeface="Segoe UI" panose="020B0502040204020203" pitchFamily="34" charset="0"/>
                <a:ea typeface="Segoe UI" panose="020B0502040204020203" pitchFamily="34" charset="0"/>
                <a:cs typeface="Segoe UI" panose="020B0502040204020203" pitchFamily="34" charset="0"/>
              </a:defRPr>
            </a:lvl4pPr>
            <a:lvl5pPr marL="2057400" indent="-228600" eaLnBrk="1" hangingPunct="1">
              <a:spcBef>
                <a:spcPct val="20000"/>
              </a:spcBef>
              <a:buFont typeface="Arial" charset="0"/>
              <a:buChar char="»"/>
              <a:defRPr>
                <a:latin typeface="Segoe UI" panose="020B0502040204020203" pitchFamily="34" charset="0"/>
                <a:ea typeface="Segoe UI" panose="020B0502040204020203" pitchFamily="34" charset="0"/>
                <a:cs typeface="Segoe UI" panose="020B0502040204020203"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i-FI" sz="2200" b="1" dirty="0" smtClean="0">
                <a:latin typeface="Segoe UI Semibold" panose="020B0702040204020203" pitchFamily="34" charset="0"/>
              </a:rPr>
              <a:t>Johtaminen lähemmäs asiakasta</a:t>
            </a:r>
            <a:endParaRPr lang="fi-FI" sz="2200" dirty="0">
              <a:latin typeface="Segoe UI Semibold" panose="020B0702040204020203" pitchFamily="34" charset="0"/>
            </a:endParaRPr>
          </a:p>
        </p:txBody>
      </p:sp>
    </p:spTree>
    <p:extLst>
      <p:ext uri="{BB962C8B-B14F-4D97-AF65-F5344CB8AC3E}">
        <p14:creationId xmlns:p14="http://schemas.microsoft.com/office/powerpoint/2010/main" val="4008318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normAutofit fontScale="90000"/>
          </a:bodyPr>
          <a:lstStyle/>
          <a:p>
            <a:r>
              <a:rPr lang="fi-FI"/>
              <a:t>Oulun kaupungin lasten ja nuorten hyvinvointisuunnitelma </a:t>
            </a:r>
            <a:r>
              <a:rPr lang="fi-FI" smtClean="0"/>
              <a:t>2015–2016 tavoitteet </a:t>
            </a:r>
            <a:endParaRPr lang="fi-FI"/>
          </a:p>
        </p:txBody>
      </p:sp>
      <p:sp>
        <p:nvSpPr>
          <p:cNvPr id="3" name="Sisällön paikkamerkki 2"/>
          <p:cNvSpPr>
            <a:spLocks noGrp="1"/>
          </p:cNvSpPr>
          <p:nvPr>
            <p:ph idx="1"/>
          </p:nvPr>
        </p:nvSpPr>
        <p:spPr/>
        <p:txBody>
          <a:bodyPr>
            <a:normAutofit fontScale="70000" lnSpcReduction="20000"/>
          </a:bodyPr>
          <a:lstStyle/>
          <a:p>
            <a:pPr marL="0" indent="0">
              <a:buFont typeface="Arial" charset="0"/>
              <a:buNone/>
              <a:defRPr/>
            </a:pPr>
            <a:r>
              <a:rPr lang="fi-FI" smtClean="0"/>
              <a:t>Ehkäisevän lastensuojelu tavoitteet</a:t>
            </a:r>
            <a:r>
              <a:rPr lang="fi-FI"/>
              <a:t>: </a:t>
            </a:r>
          </a:p>
          <a:p>
            <a:pPr>
              <a:buFont typeface="Arial" charset="0"/>
              <a:buChar char="•"/>
              <a:defRPr/>
            </a:pPr>
            <a:r>
              <a:rPr lang="fi-FI"/>
              <a:t>Alueelliset, hyvinvointia edistävät ja monitoimijaisesti järjestetyt palvelut</a:t>
            </a:r>
          </a:p>
          <a:p>
            <a:pPr>
              <a:buFont typeface="Arial" charset="0"/>
              <a:buChar char="•"/>
              <a:defRPr/>
            </a:pPr>
            <a:r>
              <a:rPr lang="fi-FI"/>
              <a:t>Ennaltaehkäisevää työtä kehitetään suunnitelmallisesti alueella toimivien järjestöjen kanssa</a:t>
            </a:r>
          </a:p>
          <a:p>
            <a:pPr>
              <a:buFont typeface="Arial" charset="0"/>
              <a:buChar char="•"/>
              <a:defRPr/>
            </a:pPr>
            <a:r>
              <a:rPr lang="fi-FI"/>
              <a:t>Nuorten syrjäytymisen ehkäiseminen </a:t>
            </a:r>
            <a:endParaRPr lang="fi-FI" smtClean="0"/>
          </a:p>
          <a:p>
            <a:pPr>
              <a:buFont typeface="Arial" charset="0"/>
              <a:buChar char="•"/>
              <a:defRPr/>
            </a:pPr>
            <a:endParaRPr lang="fi-FI" smtClean="0"/>
          </a:p>
          <a:p>
            <a:pPr marL="0" indent="0">
              <a:buNone/>
              <a:defRPr/>
            </a:pPr>
            <a:r>
              <a:rPr lang="fi-FI" smtClean="0"/>
              <a:t>Lapsi-ja perhekohtaisen lastensuojelun tavoitteet </a:t>
            </a:r>
            <a:endParaRPr lang="fi-FI"/>
          </a:p>
          <a:p>
            <a:pPr marL="0" indent="0">
              <a:buFont typeface="Arial" charset="0"/>
              <a:buNone/>
              <a:defRPr/>
            </a:pPr>
            <a:r>
              <a:rPr lang="fi-FI"/>
              <a:t>Tavoitteet:</a:t>
            </a:r>
          </a:p>
          <a:p>
            <a:pPr>
              <a:buFont typeface="Arial" charset="0"/>
              <a:buChar char="•"/>
              <a:defRPr/>
            </a:pPr>
            <a:r>
              <a:rPr lang="fi-FI"/>
              <a:t>Lastensuojelun painopistettä siirretään kevyempiin palveluihin</a:t>
            </a:r>
          </a:p>
          <a:p>
            <a:pPr>
              <a:buFont typeface="Arial" charset="0"/>
              <a:buChar char="•"/>
              <a:defRPr/>
            </a:pPr>
            <a:r>
              <a:rPr lang="fi-FI"/>
              <a:t>Viimesijaisen lastensuojelun piirissä olevien lasten suhteellinen määrä vähenee</a:t>
            </a:r>
          </a:p>
          <a:p>
            <a:pPr marL="0" indent="0">
              <a:buFont typeface="Arial" charset="0"/>
              <a:buNone/>
              <a:defRPr/>
            </a:pPr>
            <a:endParaRPr lang="fi-FI" smtClean="0"/>
          </a:p>
          <a:p>
            <a:pPr marL="0" indent="0">
              <a:buFont typeface="Arial" charset="0"/>
              <a:buNone/>
              <a:defRPr/>
            </a:pPr>
            <a:endParaRPr lang="fi-FI"/>
          </a:p>
          <a:p>
            <a:pPr marL="0" indent="0">
              <a:buFont typeface="Arial" charset="0"/>
              <a:buNone/>
              <a:defRPr/>
            </a:pPr>
            <a:r>
              <a:rPr lang="fi-FI" smtClean="0">
                <a:sym typeface="Wingdings" panose="05000000000000000000" pitchFamily="2" charset="2"/>
              </a:rPr>
              <a:t>  tavoitteiden suuntaan on edetty mm. hyvinvointikeskukset, SHL:n mukanaan tuomat muutokset varhaisempaan tukeen ilman lastensuojelun asiakkuutta </a:t>
            </a:r>
            <a:endParaRPr lang="fi-FI"/>
          </a:p>
          <a:p>
            <a:pPr marL="0" indent="0">
              <a:spcAft>
                <a:spcPts val="0"/>
              </a:spcAft>
              <a:buFont typeface="Arial" charset="0"/>
              <a:buNone/>
              <a:defRPr/>
            </a:pPr>
            <a:endParaRPr lang="fi-FI" sz="1600">
              <a:latin typeface="Calibri"/>
              <a:ea typeface="Times New Roman"/>
              <a:cs typeface="Times New Roman"/>
            </a:endParaRPr>
          </a:p>
          <a:p>
            <a:endParaRPr lang="fi-FI"/>
          </a:p>
        </p:txBody>
      </p:sp>
    </p:spTree>
    <p:extLst>
      <p:ext uri="{BB962C8B-B14F-4D97-AF65-F5344CB8AC3E}">
        <p14:creationId xmlns:p14="http://schemas.microsoft.com/office/powerpoint/2010/main" val="1109241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27584" y="3709389"/>
            <a:ext cx="7772400" cy="2527923"/>
          </a:xfrm>
        </p:spPr>
        <p:txBody>
          <a:bodyPr>
            <a:normAutofit fontScale="90000"/>
          </a:bodyPr>
          <a:lstStyle/>
          <a:p>
            <a:r>
              <a:rPr lang="fi-FI" sz="4400" dirty="0" smtClean="0"/>
              <a:t>Palvelutarpeen arvioinnit ja perheiden </a:t>
            </a:r>
            <a:r>
              <a:rPr lang="fi-FI" sz="4400" dirty="0" smtClean="0"/>
              <a:t>tukeminen</a:t>
            </a:r>
            <a:br>
              <a:rPr lang="fi-FI" sz="4400" dirty="0" smtClean="0"/>
            </a:br>
            <a:r>
              <a:rPr lang="fi-FI" sz="4400" dirty="0"/>
              <a:t/>
            </a:r>
            <a:br>
              <a:rPr lang="fi-FI" sz="4400" dirty="0"/>
            </a:br>
            <a:r>
              <a:rPr lang="fi-FI" sz="1800" dirty="0" smtClean="0"/>
              <a:t>15.4.2016</a:t>
            </a:r>
            <a:r>
              <a:rPr lang="fi-FI" sz="1800" dirty="0" smtClean="0"/>
              <a:t> </a:t>
            </a:r>
            <a:r>
              <a:rPr lang="fi-FI" sz="1800" dirty="0" smtClean="0"/>
              <a:t>Katja Rounioja, Palveluesimies, </a:t>
            </a:r>
            <a:r>
              <a:rPr lang="fi-FI" sz="1800" dirty="0" smtClean="0"/>
              <a:t> Lasten, nuorten ja perheiden palvelut, </a:t>
            </a:r>
            <a:r>
              <a:rPr lang="fi-FI" sz="1800" dirty="0" err="1" smtClean="0"/>
              <a:t>Tuiran</a:t>
            </a:r>
            <a:r>
              <a:rPr lang="fi-FI" sz="1800" dirty="0" smtClean="0"/>
              <a:t> hyvinvointikeskus</a:t>
            </a:r>
            <a:r>
              <a:rPr lang="fi-FI" sz="1800" dirty="0"/>
              <a:t/>
            </a:r>
            <a:br>
              <a:rPr lang="fi-FI" sz="1800" dirty="0"/>
            </a:br>
            <a:endParaRPr lang="fi-FI" sz="1800" b="1" dirty="0">
              <a:solidFill>
                <a:srgbClr val="FF0000"/>
              </a:solidFill>
            </a:endParaRPr>
          </a:p>
        </p:txBody>
      </p:sp>
    </p:spTree>
    <p:extLst>
      <p:ext uri="{BB962C8B-B14F-4D97-AF65-F5344CB8AC3E}">
        <p14:creationId xmlns:p14="http://schemas.microsoft.com/office/powerpoint/2010/main" val="602290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908720"/>
            <a:ext cx="8229600" cy="648072"/>
          </a:xfrm>
        </p:spPr>
        <p:txBody>
          <a:bodyPr>
            <a:normAutofit fontScale="90000"/>
          </a:bodyPr>
          <a:lstStyle/>
          <a:p>
            <a:r>
              <a:rPr lang="fi-FI" dirty="0"/>
              <a:t/>
            </a:r>
            <a:br>
              <a:rPr lang="fi-FI" dirty="0"/>
            </a:br>
            <a:r>
              <a:rPr lang="fi-FI" sz="4000" dirty="0"/>
              <a:t>Sosiaalinen hyvinvointi </a:t>
            </a:r>
            <a:endParaRPr lang="fi-FI" sz="4000" dirty="0"/>
          </a:p>
        </p:txBody>
      </p:sp>
      <p:sp>
        <p:nvSpPr>
          <p:cNvPr id="3" name="Sisällön paikkamerkki 2"/>
          <p:cNvSpPr>
            <a:spLocks noGrp="1"/>
          </p:cNvSpPr>
          <p:nvPr>
            <p:ph idx="1"/>
          </p:nvPr>
        </p:nvSpPr>
        <p:spPr>
          <a:xfrm>
            <a:off x="467544" y="1844824"/>
            <a:ext cx="8229600" cy="4104456"/>
          </a:xfrm>
        </p:spPr>
        <p:txBody>
          <a:bodyPr>
            <a:normAutofit fontScale="25000" lnSpcReduction="20000"/>
          </a:bodyPr>
          <a:lstStyle/>
          <a:p>
            <a:endParaRPr lang="fi-FI" dirty="0"/>
          </a:p>
          <a:p>
            <a:pPr marL="0" indent="0">
              <a:buNone/>
            </a:pPr>
            <a:r>
              <a:rPr lang="fi-FI" sz="4800" b="1" dirty="0"/>
              <a:t>Lastensuojelupalvelut: </a:t>
            </a:r>
            <a:endParaRPr lang="fi-FI" sz="4800" dirty="0"/>
          </a:p>
          <a:p>
            <a:pPr marL="0" indent="0">
              <a:buNone/>
            </a:pPr>
            <a:r>
              <a:rPr lang="fi-FI" sz="4800" dirty="0"/>
              <a:t>•Lastensuojelun avopalvelut </a:t>
            </a:r>
          </a:p>
          <a:p>
            <a:pPr marL="0" indent="0">
              <a:buNone/>
            </a:pPr>
            <a:r>
              <a:rPr lang="fi-FI" sz="4800" dirty="0"/>
              <a:t>•Lastenkotipalvelut (Metsola) </a:t>
            </a:r>
          </a:p>
          <a:p>
            <a:pPr marL="0" indent="0">
              <a:buNone/>
            </a:pPr>
            <a:r>
              <a:rPr lang="fi-FI" sz="4800" dirty="0"/>
              <a:t>•Sijaishuollon ja perhehoidon palvelut (kodin ulkopuolelle sijoitetut lapset), laitosostopalvelut, </a:t>
            </a:r>
            <a:r>
              <a:rPr lang="fi-FI" sz="4800" dirty="0" err="1"/>
              <a:t>LSL:n</a:t>
            </a:r>
            <a:r>
              <a:rPr lang="fi-FI" sz="4800" dirty="0"/>
              <a:t> mukaiset muut ostopalvelut </a:t>
            </a:r>
          </a:p>
          <a:p>
            <a:endParaRPr lang="fi-FI" sz="4800" dirty="0"/>
          </a:p>
          <a:p>
            <a:pPr marL="0" indent="0">
              <a:buNone/>
            </a:pPr>
            <a:r>
              <a:rPr lang="fi-FI" sz="4800" b="1" dirty="0"/>
              <a:t>Erityisryhmien asumis- ja päiväpalvelut: </a:t>
            </a:r>
            <a:endParaRPr lang="fi-FI" sz="4800" dirty="0"/>
          </a:p>
          <a:p>
            <a:pPr marL="0" indent="0">
              <a:buNone/>
            </a:pPr>
            <a:r>
              <a:rPr lang="fi-FI" sz="4800" dirty="0"/>
              <a:t>•Kehitysvammaisten ja mielenterveys- ja päihdekuntoutujien asumispalvelut (tehostetusta asumispalvelusta kotiin annettaviin ohjauspalveluihin, lisäksi Kenttätien tilapäisasumisyksikkö asunnottomille päihdeasiakkaille sekä kehitysvammaisten ja </a:t>
            </a:r>
            <a:r>
              <a:rPr lang="fi-FI" sz="4800" dirty="0" smtClean="0"/>
              <a:t>vammaisten tilapäishoitoyksikkö </a:t>
            </a:r>
            <a:r>
              <a:rPr lang="fi-FI" sz="4800" dirty="0"/>
              <a:t>Paussi. </a:t>
            </a:r>
          </a:p>
          <a:p>
            <a:pPr marL="0" indent="0">
              <a:buNone/>
            </a:pPr>
            <a:r>
              <a:rPr lang="fi-FI" sz="4800" dirty="0"/>
              <a:t>•Työ- ja päivätoimintapalvelut kehitysvammaisille, vammaisille ja mielenterveys- ja päihdekuntoutujille. </a:t>
            </a:r>
          </a:p>
          <a:p>
            <a:endParaRPr lang="fi-FI" sz="4800" dirty="0"/>
          </a:p>
          <a:p>
            <a:pPr marL="0" indent="0">
              <a:buNone/>
            </a:pPr>
            <a:r>
              <a:rPr lang="fi-FI" sz="4800" b="1" dirty="0"/>
              <a:t>Erityisryhmien sosiaalipalvelut: </a:t>
            </a:r>
            <a:endParaRPr lang="fi-FI" sz="4800" dirty="0"/>
          </a:p>
          <a:p>
            <a:pPr marL="0" indent="0">
              <a:buNone/>
            </a:pPr>
            <a:r>
              <a:rPr lang="fi-FI" sz="4800" dirty="0"/>
              <a:t>•Maahanmuuttajapalvelut </a:t>
            </a:r>
          </a:p>
          <a:p>
            <a:pPr marL="0" indent="0">
              <a:buNone/>
            </a:pPr>
            <a:r>
              <a:rPr lang="fi-FI" sz="4800" dirty="0"/>
              <a:t>•Talous- ja velkaneuvonta (toteutetaan Pohjois-Suomen aluehallintoviraston kanssa tehdyn sopimuksen puitteissa) </a:t>
            </a:r>
          </a:p>
          <a:p>
            <a:pPr marL="0" indent="0">
              <a:buNone/>
            </a:pPr>
            <a:r>
              <a:rPr lang="fi-FI" sz="4800" dirty="0"/>
              <a:t>•Erityisryhmien palveluohjaus (mielenterveys- ja päihdeasiakkaat, kehitysvammaiset (</a:t>
            </a:r>
            <a:r>
              <a:rPr lang="fi-FI" sz="4800" dirty="0" err="1"/>
              <a:t>EhL</a:t>
            </a:r>
            <a:r>
              <a:rPr lang="fi-FI" sz="4800" dirty="0"/>
              <a:t>) ja vammaiset asiakkaat (VPL) </a:t>
            </a:r>
          </a:p>
          <a:p>
            <a:pPr marL="0" indent="0">
              <a:buNone/>
            </a:pPr>
            <a:r>
              <a:rPr lang="fi-FI" sz="4800" dirty="0"/>
              <a:t>•Perheoikeudelliset palvelut (Lastenvalvonta, huolto- ja tapaamisselvitykset) </a:t>
            </a:r>
          </a:p>
          <a:p>
            <a:pPr marL="0" indent="0">
              <a:buNone/>
            </a:pPr>
            <a:r>
              <a:rPr lang="fi-FI" sz="4800" dirty="0"/>
              <a:t>•Perhepalvelut ( </a:t>
            </a:r>
            <a:r>
              <a:rPr lang="fi-FI" sz="4800" dirty="0" err="1"/>
              <a:t>LsL:n</a:t>
            </a:r>
            <a:r>
              <a:rPr lang="fi-FI" sz="4800" dirty="0"/>
              <a:t> mukainen tehostettu perhetyö ja ennakollisten lastensuojeluilmoituksen perusteella palveluiden järjestäminen </a:t>
            </a:r>
            <a:r>
              <a:rPr lang="fi-FI" sz="4800" dirty="0" err="1"/>
              <a:t>monitoimijaisesti</a:t>
            </a:r>
            <a:r>
              <a:rPr lang="fi-FI" sz="4800" dirty="0"/>
              <a:t> </a:t>
            </a:r>
            <a:r>
              <a:rPr lang="fi-FI" sz="4800" dirty="0" err="1"/>
              <a:t>Mellenius-talossa</a:t>
            </a:r>
            <a:r>
              <a:rPr lang="fi-FI" sz="4800" dirty="0"/>
              <a:t>) </a:t>
            </a:r>
          </a:p>
          <a:p>
            <a:pPr marL="0" indent="0">
              <a:buNone/>
            </a:pPr>
            <a:r>
              <a:rPr lang="fi-FI" sz="4800" dirty="0"/>
              <a:t>•Sosiaalipäivystys (virka-ajan ulkopuolinen </a:t>
            </a:r>
            <a:r>
              <a:rPr lang="fi-FI" sz="4800" dirty="0" err="1"/>
              <a:t>OSYP:ssa</a:t>
            </a:r>
            <a:r>
              <a:rPr lang="fi-FI" sz="4800" dirty="0"/>
              <a:t>, mielenterveystyöntekijöiden työpanos tulee sovitusti mielenterveyspalveluista, mukana sopimuskunnat) </a:t>
            </a:r>
          </a:p>
          <a:p>
            <a:pPr marL="0" indent="0">
              <a:buNone/>
            </a:pPr>
            <a:r>
              <a:rPr lang="fi-FI" sz="4800" dirty="0"/>
              <a:t>•Etuuskäsittely (</a:t>
            </a:r>
            <a:r>
              <a:rPr lang="fi-FI" sz="4800" dirty="0" err="1"/>
              <a:t>perustoimeentulotuen</a:t>
            </a:r>
            <a:r>
              <a:rPr lang="fi-FI" sz="4800" dirty="0"/>
              <a:t> osalta siirtyminen Kelalle vuoden 2017 alusta alkaen, kunnan tehtäväksi jää harkinnanvarainen </a:t>
            </a:r>
            <a:r>
              <a:rPr lang="fi-FI" sz="4800" dirty="0" smtClean="0"/>
              <a:t>)</a:t>
            </a:r>
            <a:endParaRPr lang="fi-FI" sz="4800" dirty="0"/>
          </a:p>
          <a:p>
            <a:endParaRPr lang="fi-FI" sz="4800" dirty="0"/>
          </a:p>
        </p:txBody>
      </p:sp>
    </p:spTree>
    <p:extLst>
      <p:ext uri="{BB962C8B-B14F-4D97-AF65-F5344CB8AC3E}">
        <p14:creationId xmlns:p14="http://schemas.microsoft.com/office/powerpoint/2010/main" val="374008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Palvelutarpeen arvioinnit (SHL 36§)</a:t>
            </a:r>
            <a:endParaRPr lang="fi-FI" dirty="0"/>
          </a:p>
        </p:txBody>
      </p:sp>
      <p:sp>
        <p:nvSpPr>
          <p:cNvPr id="3" name="Sisällön paikkamerkki 2"/>
          <p:cNvSpPr>
            <a:spLocks noGrp="1"/>
          </p:cNvSpPr>
          <p:nvPr>
            <p:ph idx="1"/>
          </p:nvPr>
        </p:nvSpPr>
        <p:spPr/>
        <p:txBody>
          <a:bodyPr>
            <a:normAutofit fontScale="70000" lnSpcReduction="20000"/>
          </a:bodyPr>
          <a:lstStyle/>
          <a:p>
            <a:r>
              <a:rPr lang="fi-FI" dirty="0"/>
              <a:t>Kun kunnallisen sosiaalihuollon palveluksessa oleva on tehtävässään saanut tietää sosiaalihuollon tarpeessa olevasta henkilöstä, hänen on huolehdittava, </a:t>
            </a:r>
            <a:r>
              <a:rPr lang="fi-FI"/>
              <a:t>että</a:t>
            </a:r>
            <a:r>
              <a:rPr lang="fi-FI" dirty="0"/>
              <a:t> henkilön kiireellisen avun tarve arvioidaan välittömästi. Lisäksi henkilöllä on oikeus saada palvelutarpeen arviointi, jollei arvioinnin tekeminen ole ilmeisen tarpeetonta.</a:t>
            </a:r>
          </a:p>
          <a:p>
            <a:r>
              <a:rPr lang="fi-FI" dirty="0"/>
              <a:t>Palvelutarpeen arviointi on aloitettava viipymättä ja saatettava loppuun ilman aiheetonta viivytystä. Arvioinnin tekeminen on aloitettava viimeistään seitsemäntenä arkipäivänä siitä, kun asiakas, asiakkaan omainen tai läheinen tai hänen laillinen edustajansa on ottanut yhteyttä sosiaalipalveluista vastaavaan kunnalliseen viranomaiseen palvelujen saamiseksi, jos</a:t>
            </a:r>
            <a:r>
              <a:rPr lang="fi-FI" dirty="0" smtClean="0"/>
              <a:t>: 	</a:t>
            </a:r>
          </a:p>
          <a:p>
            <a:pPr marL="0" indent="0">
              <a:buNone/>
            </a:pPr>
            <a:r>
              <a:rPr lang="fi-FI" dirty="0"/>
              <a:t>	</a:t>
            </a:r>
            <a:r>
              <a:rPr lang="fi-FI" dirty="0" smtClean="0"/>
              <a:t>1</a:t>
            </a:r>
            <a:r>
              <a:rPr lang="fi-FI" dirty="0"/>
              <a:t>) henkilö on yli 75-vuotias;</a:t>
            </a:r>
          </a:p>
          <a:p>
            <a:pPr marL="0" indent="0">
              <a:buNone/>
            </a:pPr>
            <a:r>
              <a:rPr lang="fi-FI" dirty="0" smtClean="0"/>
              <a:t>	2</a:t>
            </a:r>
            <a:r>
              <a:rPr lang="fi-FI" dirty="0"/>
              <a:t>) henkilö saa vammaisetuuksista annetun lain (570/2007) 9 §:n 3 </a:t>
            </a:r>
            <a:r>
              <a:rPr lang="fi-FI" dirty="0" smtClean="0"/>
              <a:t>	momentin 3 kohdan </a:t>
            </a:r>
            <a:r>
              <a:rPr lang="fi-FI" dirty="0"/>
              <a:t>mukaista ylintä hoitotukea.</a:t>
            </a:r>
          </a:p>
          <a:p>
            <a:r>
              <a:rPr lang="fi-FI" dirty="0"/>
              <a:t>Erityistä tukea tarvitsevan lapsen palvelutarpeen arviointi on aloitettava viimeistään seitsemäntenä arkipäivänä asian vireille tulosta ja arvioinnin on valmistuttava viimeistään kolmen kuukauden kuluessa vireille tulosta.</a:t>
            </a:r>
          </a:p>
          <a:p>
            <a:endParaRPr lang="fi-FI" dirty="0"/>
          </a:p>
        </p:txBody>
      </p:sp>
    </p:spTree>
    <p:extLst>
      <p:ext uri="{BB962C8B-B14F-4D97-AF65-F5344CB8AC3E}">
        <p14:creationId xmlns:p14="http://schemas.microsoft.com/office/powerpoint/2010/main" val="3872775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Työntekijät SHL palvelutarpeen arvioinneissa</a:t>
            </a:r>
            <a:endParaRPr lang="fi-FI" dirty="0"/>
          </a:p>
        </p:txBody>
      </p:sp>
      <p:sp>
        <p:nvSpPr>
          <p:cNvPr id="3" name="Sisällön paikkamerkki 2"/>
          <p:cNvSpPr>
            <a:spLocks noGrp="1"/>
          </p:cNvSpPr>
          <p:nvPr>
            <p:ph idx="1"/>
          </p:nvPr>
        </p:nvSpPr>
        <p:spPr/>
        <p:txBody>
          <a:bodyPr/>
          <a:lstStyle/>
          <a:p>
            <a:r>
              <a:rPr lang="fi-FI" dirty="0" smtClean="0"/>
              <a:t>Lastensuojelupalveluissa kolme avohuollon </a:t>
            </a:r>
            <a:r>
              <a:rPr lang="fi-FI" dirty="0" err="1" smtClean="0"/>
              <a:t>pemiä</a:t>
            </a:r>
            <a:r>
              <a:rPr lang="fi-FI" dirty="0" smtClean="0"/>
              <a:t>, joiden alaisuudessa yhteensä 42 sosiaalityöntekijää</a:t>
            </a:r>
          </a:p>
          <a:p>
            <a:r>
              <a:rPr lang="fi-FI" dirty="0" smtClean="0"/>
              <a:t>Lastensuojelun avohuollossa ei ole ohjaajan vakansseja</a:t>
            </a:r>
          </a:p>
          <a:p>
            <a:r>
              <a:rPr lang="fi-FI" dirty="0" smtClean="0"/>
              <a:t>Hyvinvointikeskusten viiden lasten, nuorten ja perheiden palveluesimiehen alaisuudessa on 21 sosiaalityöntekijää ja 25 ohjaajaa</a:t>
            </a:r>
          </a:p>
          <a:p>
            <a:r>
              <a:rPr lang="fi-FI" dirty="0" smtClean="0"/>
              <a:t>Entisestä lastensuojelutarpeen selvitystiimistä siirtyi yksi sosiaalityöntekijä ja seitsemän ohjaajan vakanssia sosiaalipalveluihin</a:t>
            </a:r>
          </a:p>
        </p:txBody>
      </p:sp>
    </p:spTree>
    <p:extLst>
      <p:ext uri="{BB962C8B-B14F-4D97-AF65-F5344CB8AC3E}">
        <p14:creationId xmlns:p14="http://schemas.microsoft.com/office/powerpoint/2010/main" val="303335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Ilmoitukset (</a:t>
            </a:r>
            <a:r>
              <a:rPr lang="fi-FI" dirty="0" err="1"/>
              <a:t>LsL</a:t>
            </a:r>
            <a:r>
              <a:rPr lang="fi-FI" dirty="0"/>
              <a:t> ja SHL)</a:t>
            </a:r>
          </a:p>
        </p:txBody>
      </p:sp>
      <p:sp>
        <p:nvSpPr>
          <p:cNvPr id="3" name="Sisällön paikkamerkki 2"/>
          <p:cNvSpPr>
            <a:spLocks noGrp="1"/>
          </p:cNvSpPr>
          <p:nvPr>
            <p:ph idx="1"/>
          </p:nvPr>
        </p:nvSpPr>
        <p:spPr/>
        <p:txBody>
          <a:bodyPr>
            <a:normAutofit fontScale="85000" lnSpcReduction="20000"/>
          </a:bodyPr>
          <a:lstStyle/>
          <a:p>
            <a:r>
              <a:rPr lang="fi-FI" dirty="0"/>
              <a:t>Puhelimitse tulevat ilmoitukset vastaanotetaan pääsääntöisesti virka-aikaisessa päivystyksessä, jossa ne kirjataan asiakastietojärjestelmään </a:t>
            </a:r>
          </a:p>
          <a:p>
            <a:r>
              <a:rPr lang="fi-FI" dirty="0"/>
              <a:t>Virka-ajan ulkopuolella sosiaalipäivystys kirjaa ilmoitukset asiakastietojärjestelmään</a:t>
            </a:r>
          </a:p>
          <a:p>
            <a:r>
              <a:rPr lang="fi-FI" dirty="0"/>
              <a:t>Päivystäjät laittavat ilmoituksista </a:t>
            </a:r>
            <a:r>
              <a:rPr lang="fi-FI" dirty="0" err="1"/>
              <a:t>effica</a:t>
            </a:r>
            <a:r>
              <a:rPr lang="fi-FI" dirty="0"/>
              <a:t> muistutuksen alueen </a:t>
            </a:r>
            <a:r>
              <a:rPr lang="fi-FI" dirty="0" err="1"/>
              <a:t>pemille</a:t>
            </a:r>
            <a:r>
              <a:rPr lang="fi-FI" dirty="0"/>
              <a:t> </a:t>
            </a:r>
          </a:p>
          <a:p>
            <a:r>
              <a:rPr lang="fi-FI" dirty="0"/>
              <a:t>Kirjallisesti tulevat ilmoitukset on keskitetty yhdelle lastensuojelun </a:t>
            </a:r>
            <a:r>
              <a:rPr lang="fi-FI" dirty="0" err="1"/>
              <a:t>pemille</a:t>
            </a:r>
            <a:r>
              <a:rPr lang="fi-FI" dirty="0"/>
              <a:t>, joka ohjaa ne oikeaan paikkaan, osa kirjallisista ilmoituksista voi saapua myös suoraan alueille </a:t>
            </a:r>
          </a:p>
          <a:p>
            <a:r>
              <a:rPr lang="fi-FI" dirty="0"/>
              <a:t>Ilmoituksen vastaanottanut henkilö arvioi ilmoituksen kiireellisyyden sekä uusien asiakkaiden osalta sen, meneekö se käsiteltäväksi lastensuojeluun vai sosiaalipalveluihin</a:t>
            </a:r>
          </a:p>
          <a:p>
            <a:r>
              <a:rPr lang="fi-FI" dirty="0" err="1"/>
              <a:t>Pem</a:t>
            </a:r>
            <a:r>
              <a:rPr lang="fi-FI" dirty="0"/>
              <a:t> arvioi vielä, onko ilmoitus tullut oikeaan paikkaan ja tarvitaanko siihen työparia toiselta palvelualueelta sekä jakaa sen sosiaalityöntekijälle käsiteltäväksi</a:t>
            </a:r>
          </a:p>
          <a:p>
            <a:endParaRPr lang="fi-FI" dirty="0"/>
          </a:p>
        </p:txBody>
      </p:sp>
    </p:spTree>
    <p:extLst>
      <p:ext uri="{BB962C8B-B14F-4D97-AF65-F5344CB8AC3E}">
        <p14:creationId xmlns:p14="http://schemas.microsoft.com/office/powerpoint/2010/main" val="424358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Työnjako</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Oulussa on aikaisemman organisaation mukaisesti ollut ehkäisevässä sosiaalityössä muutama sosiaalityöntekijä, jotka nykytilanteessa hoitavat sosiaalipalveluissa lähinnä lastensuojelun pintaa olevat palvelutarpeen arvioinnit</a:t>
            </a:r>
          </a:p>
          <a:p>
            <a:r>
              <a:rPr lang="fi-FI" dirty="0" smtClean="0"/>
              <a:t>Entiset aikuissosiaalityöntekijät hoitavat aiemman työnsä lisäksi aikuisten palvelutarpeen arvioinnit sekä hieman kevyemmät lapsiperheiden palvelutarpeen arvioinnit</a:t>
            </a:r>
          </a:p>
          <a:p>
            <a:r>
              <a:rPr lang="fi-FI" dirty="0" smtClean="0"/>
              <a:t>Entiset aikuissosiaalityön ohjaajat hoitavat lähinnä taloudellista ohjausta ja neuvontaa sekä aikuisten palvelutarpeen arviointeja</a:t>
            </a:r>
          </a:p>
          <a:p>
            <a:r>
              <a:rPr lang="fi-FI" dirty="0" smtClean="0"/>
              <a:t>Perhepalveluiden entiset ohjaajat tekevät palvelutarpeen arviointeja sekä osin perhetyötä</a:t>
            </a:r>
          </a:p>
          <a:p>
            <a:r>
              <a:rPr lang="fi-FI" dirty="0" smtClean="0"/>
              <a:t>Lähihoitajakoulutuksen omaavat ohjaajat tekevät perhetyötä sekä kotipalvelua, lähinnä päivystyksellistä kotipalvelua </a:t>
            </a:r>
            <a:endParaRPr lang="fi-FI" dirty="0"/>
          </a:p>
        </p:txBody>
      </p:sp>
    </p:spTree>
    <p:extLst>
      <p:ext uri="{BB962C8B-B14F-4D97-AF65-F5344CB8AC3E}">
        <p14:creationId xmlns:p14="http://schemas.microsoft.com/office/powerpoint/2010/main" val="422087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Kriteerit lastensuojelun uusille asiakkaille</a:t>
            </a:r>
          </a:p>
        </p:txBody>
      </p:sp>
      <p:sp>
        <p:nvSpPr>
          <p:cNvPr id="3" name="Sisällön paikkamerkki 2"/>
          <p:cNvSpPr>
            <a:spLocks noGrp="1"/>
          </p:cNvSpPr>
          <p:nvPr>
            <p:ph idx="1"/>
          </p:nvPr>
        </p:nvSpPr>
        <p:spPr/>
        <p:txBody>
          <a:bodyPr>
            <a:normAutofit fontScale="92500" lnSpcReduction="10000"/>
          </a:bodyPr>
          <a:lstStyle/>
          <a:p>
            <a:r>
              <a:rPr lang="fi-FI" dirty="0"/>
              <a:t>Vanhemman huumeongelma tai akuutti alkoholiongelma</a:t>
            </a:r>
          </a:p>
          <a:p>
            <a:r>
              <a:rPr lang="fi-FI" dirty="0"/>
              <a:t>Nuoren huumeiden käyttö (muu kuin kokeilu)</a:t>
            </a:r>
          </a:p>
          <a:p>
            <a:r>
              <a:rPr lang="fi-FI" dirty="0"/>
              <a:t>Lapsen </a:t>
            </a:r>
            <a:r>
              <a:rPr lang="fi-FI" dirty="0" err="1"/>
              <a:t>kaltoinkohtelu</a:t>
            </a:r>
            <a:r>
              <a:rPr lang="fi-FI" dirty="0"/>
              <a:t> (</a:t>
            </a:r>
            <a:r>
              <a:rPr lang="fi-FI" dirty="0" err="1"/>
              <a:t>seri</a:t>
            </a:r>
            <a:r>
              <a:rPr lang="fi-FI" dirty="0"/>
              <a:t> ja pahoinpitely)</a:t>
            </a:r>
          </a:p>
          <a:p>
            <a:r>
              <a:rPr lang="fi-FI" dirty="0"/>
              <a:t>Perheväkivalta</a:t>
            </a:r>
          </a:p>
          <a:p>
            <a:r>
              <a:rPr lang="fi-FI" dirty="0" err="1"/>
              <a:t>Itsetuhoisuus</a:t>
            </a:r>
            <a:endParaRPr lang="fi-FI" dirty="0"/>
          </a:p>
          <a:p>
            <a:r>
              <a:rPr lang="fi-FI" dirty="0"/>
              <a:t>Vanhemman vakava psyykkinen sairaus</a:t>
            </a:r>
          </a:p>
          <a:p>
            <a:r>
              <a:rPr lang="fi-FI" dirty="0"/>
              <a:t>Turvakotiasiakkaat</a:t>
            </a:r>
          </a:p>
          <a:p>
            <a:r>
              <a:rPr lang="fi-FI" dirty="0"/>
              <a:t>Sijoituksen kautta asiakkuuteen tulevat</a:t>
            </a:r>
          </a:p>
          <a:p>
            <a:r>
              <a:rPr lang="fi-FI" dirty="0"/>
              <a:t>Sijoitusuhan alla olevat</a:t>
            </a:r>
          </a:p>
          <a:p>
            <a:r>
              <a:rPr lang="fi-FI" dirty="0"/>
              <a:t>Tehostetun perhetyön tarpeessa olevat</a:t>
            </a:r>
          </a:p>
          <a:p>
            <a:endParaRPr lang="fi-FI" dirty="0"/>
          </a:p>
        </p:txBody>
      </p:sp>
    </p:spTree>
    <p:extLst>
      <p:ext uri="{BB962C8B-B14F-4D97-AF65-F5344CB8AC3E}">
        <p14:creationId xmlns:p14="http://schemas.microsoft.com/office/powerpoint/2010/main" val="14807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Yhteistyö</a:t>
            </a:r>
          </a:p>
        </p:txBody>
      </p:sp>
      <p:sp>
        <p:nvSpPr>
          <p:cNvPr id="3" name="Sisällön paikkamerkki 2"/>
          <p:cNvSpPr>
            <a:spLocks noGrp="1"/>
          </p:cNvSpPr>
          <p:nvPr>
            <p:ph idx="1"/>
          </p:nvPr>
        </p:nvSpPr>
        <p:spPr/>
        <p:txBody>
          <a:bodyPr>
            <a:normAutofit fontScale="92500" lnSpcReduction="10000"/>
          </a:bodyPr>
          <a:lstStyle/>
          <a:p>
            <a:r>
              <a:rPr lang="fi-FI" dirty="0"/>
              <a:t>Paljon tehdään palvelutarpeen arvioita myös työparityöskentelynä lastensuojelun ja sosiaalipalveluiden kesken</a:t>
            </a:r>
          </a:p>
          <a:p>
            <a:r>
              <a:rPr lang="fi-FI" dirty="0"/>
              <a:t>Kumpi tahansa voi pyytää toista työpariksi</a:t>
            </a:r>
          </a:p>
          <a:p>
            <a:r>
              <a:rPr lang="fi-FI" dirty="0"/>
              <a:t>Palvelutarpeen arvioinnin aikana selvitetään jatkuuko asiakkuus sosiaalipalveluissa vai siirretäänkö lastensuojeluun</a:t>
            </a:r>
          </a:p>
          <a:p>
            <a:r>
              <a:rPr lang="fi-FI" dirty="0"/>
              <a:t>Joskus jatketaan myös varsinaista työskentelyä työparina lastensuojelun ja sosiaalipalveluiden </a:t>
            </a:r>
            <a:r>
              <a:rPr lang="fi-FI" dirty="0" smtClean="0"/>
              <a:t>kesken</a:t>
            </a:r>
          </a:p>
          <a:p>
            <a:r>
              <a:rPr lang="fi-FI" dirty="0" smtClean="0"/>
              <a:t>Mahdollisuuksien mukaan työparina toimii myös sosiaalipalveluiden ulkopuolinen taho: terveydenhoitaja, koulukuraattori, </a:t>
            </a:r>
            <a:r>
              <a:rPr lang="fi-FI" dirty="0" err="1" smtClean="0"/>
              <a:t>psyk.sairaanhoitaja</a:t>
            </a:r>
            <a:r>
              <a:rPr lang="fi-FI" dirty="0" smtClean="0"/>
              <a:t> tms.</a:t>
            </a:r>
            <a:endParaRPr lang="fi-FI" dirty="0"/>
          </a:p>
          <a:p>
            <a:endParaRPr lang="fi-FI" dirty="0"/>
          </a:p>
        </p:txBody>
      </p:sp>
    </p:spTree>
    <p:extLst>
      <p:ext uri="{BB962C8B-B14F-4D97-AF65-F5344CB8AC3E}">
        <p14:creationId xmlns:p14="http://schemas.microsoft.com/office/powerpoint/2010/main" val="418511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Palvelutarpeen arvioinnit SHL 36§</a:t>
            </a:r>
            <a:endParaRPr lang="fi-FI" dirty="0"/>
          </a:p>
        </p:txBody>
      </p:sp>
      <p:sp>
        <p:nvSpPr>
          <p:cNvPr id="3" name="Sisällön paikkamerkki 2"/>
          <p:cNvSpPr>
            <a:spLocks noGrp="1"/>
          </p:cNvSpPr>
          <p:nvPr>
            <p:ph idx="1"/>
          </p:nvPr>
        </p:nvSpPr>
        <p:spPr/>
        <p:txBody>
          <a:bodyPr>
            <a:normAutofit fontScale="92500"/>
          </a:bodyPr>
          <a:lstStyle/>
          <a:p>
            <a:r>
              <a:rPr lang="fi-FI" dirty="0"/>
              <a:t>1.4.2015 alkaen palvelutarpeen arvioita on tehty sosiaalipalveluissa, lastensuojelussa ja yhteistyössä heidän tai muiden viranomaisten </a:t>
            </a:r>
            <a:r>
              <a:rPr lang="fi-FI" dirty="0" smtClean="0"/>
              <a:t>kesken</a:t>
            </a:r>
          </a:p>
          <a:p>
            <a:r>
              <a:rPr lang="fi-FI" dirty="0" smtClean="0"/>
              <a:t>Uudet ilmoitukset menevät työntekijöille palveluesimiesten kautta</a:t>
            </a:r>
            <a:endParaRPr lang="fi-FI" dirty="0"/>
          </a:p>
          <a:p>
            <a:r>
              <a:rPr lang="fi-FI" dirty="0"/>
              <a:t>1.4</a:t>
            </a:r>
            <a:r>
              <a:rPr lang="fi-FI"/>
              <a:t>. </a:t>
            </a:r>
            <a:r>
              <a:rPr lang="fi-FI" smtClean="0"/>
              <a:t>–31.12. SHL </a:t>
            </a:r>
            <a:r>
              <a:rPr lang="fi-FI" dirty="0"/>
              <a:t>palvelutarpeen arvioita </a:t>
            </a:r>
            <a:r>
              <a:rPr lang="fi-FI"/>
              <a:t>on </a:t>
            </a:r>
            <a:r>
              <a:rPr lang="fi-FI" smtClean="0"/>
              <a:t>tehty 1890 asiakkaalle (yht.1950 selvitystä)  asiakkuus jatkuu 542, ei jatku 583, kesken 825 </a:t>
            </a:r>
          </a:p>
          <a:p>
            <a:r>
              <a:rPr lang="fi-FI" smtClean="0"/>
              <a:t>Ls-tarpeen selvityksiä on tehty v 2015 1165:lle lapselle, 1236 selvitystä, asiakkuus jatkuu 748, ei jatku 357, kesken 207</a:t>
            </a:r>
          </a:p>
        </p:txBody>
      </p:sp>
    </p:spTree>
    <p:extLst>
      <p:ext uri="{BB962C8B-B14F-4D97-AF65-F5344CB8AC3E}">
        <p14:creationId xmlns:p14="http://schemas.microsoft.com/office/powerpoint/2010/main" val="8483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0" y="0"/>
            <a:ext cx="9144000" cy="439248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3937">
            <a:off x="-910924" y="2397127"/>
            <a:ext cx="4933183" cy="2666270"/>
          </a:xfrm>
          <a:prstGeom prst="rect">
            <a:avLst/>
          </a:prstGeom>
          <a:ln w="12700" cmpd="thinThick">
            <a:solidFill>
              <a:schemeClr val="bg1"/>
            </a:solidFill>
          </a:ln>
        </p:spPr>
      </p:pic>
      <p:pic>
        <p:nvPicPr>
          <p:cNvPr id="2053" name="Picture 5" descr="Z:\KUVAGALLERIA\Kuvia kevät 2015\Hampaiden hoito\Tyttö ja hammaslääkäri_pi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89676">
            <a:off x="2133350" y="2225050"/>
            <a:ext cx="4390057" cy="26676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Z:\KUVAGALLERIA\Kuvia kevät 2015\Työkeskus_kehitysvammaiset\Lauluhetki_pi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5983">
            <a:off x="5151485" y="2038472"/>
            <a:ext cx="4180918" cy="26676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7" name="Suorakulmio 6"/>
          <p:cNvSpPr/>
          <p:nvPr/>
        </p:nvSpPr>
        <p:spPr>
          <a:xfrm>
            <a:off x="994945" y="5227746"/>
            <a:ext cx="6875731" cy="1369606"/>
          </a:xfrm>
          <a:prstGeom prst="rect">
            <a:avLst/>
          </a:prstGeom>
        </p:spPr>
        <p:txBody>
          <a:bodyPr wrap="square">
            <a:spAutoFit/>
          </a:bodyPr>
          <a:lstStyle/>
          <a:p>
            <a:r>
              <a:rPr lang="fi-FI" sz="2500" dirty="0" smtClean="0">
                <a:latin typeface="Segoe UI Semibold" panose="020B0702040204020203" pitchFamily="34" charset="0"/>
              </a:rPr>
              <a:t>Valinnanvapauden </a:t>
            </a:r>
            <a:r>
              <a:rPr lang="fi-FI" sz="2500" dirty="0">
                <a:latin typeface="Segoe UI Semibold" panose="020B0702040204020203" pitchFamily="34" charset="0"/>
              </a:rPr>
              <a:t>käytäntöjä </a:t>
            </a:r>
            <a:r>
              <a:rPr lang="fi-FI" sz="2500" dirty="0" smtClean="0">
                <a:latin typeface="Segoe UI Semibold" panose="020B0702040204020203" pitchFamily="34" charset="0"/>
              </a:rPr>
              <a:t>kevennetään</a:t>
            </a:r>
          </a:p>
          <a:p>
            <a:r>
              <a:rPr lang="fi-FI" dirty="0">
                <a:latin typeface="Segoe UI Semibold" panose="020B0702040204020203" pitchFamily="34" charset="0"/>
              </a:rPr>
              <a:t>Satunnaiskäyttäjät pääsisivät joustavammin vastaanotoille</a:t>
            </a:r>
          </a:p>
          <a:p>
            <a:r>
              <a:rPr lang="fi-FI" dirty="0" smtClean="0">
                <a:latin typeface="Segoe UI Semibold" panose="020B0702040204020203" pitchFamily="34" charset="0"/>
              </a:rPr>
              <a:t> </a:t>
            </a:r>
            <a:r>
              <a:rPr lang="fi-FI" sz="2200" dirty="0" smtClean="0">
                <a:latin typeface="Segoe UI Semibold" panose="020B0702040204020203" pitchFamily="34" charset="0"/>
              </a:rPr>
              <a:t/>
            </a:r>
            <a:br>
              <a:rPr lang="fi-FI" sz="2200" dirty="0" smtClean="0">
                <a:latin typeface="Segoe UI Semibold" panose="020B0702040204020203" pitchFamily="34" charset="0"/>
              </a:rPr>
            </a:br>
            <a:endParaRPr lang="fi-FI" sz="2200" dirty="0">
              <a:latin typeface="Segoe UI Semibold" panose="020B0702040204020203" pitchFamily="34" charset="0"/>
            </a:endParaRPr>
          </a:p>
        </p:txBody>
      </p:sp>
      <p:sp>
        <p:nvSpPr>
          <p:cNvPr id="8" name="Suorakulmio 7"/>
          <p:cNvSpPr/>
          <p:nvPr/>
        </p:nvSpPr>
        <p:spPr>
          <a:xfrm>
            <a:off x="931350" y="332656"/>
            <a:ext cx="6794056" cy="1862048"/>
          </a:xfrm>
          <a:prstGeom prst="rect">
            <a:avLst/>
          </a:prstGeom>
        </p:spPr>
        <p:txBody>
          <a:bodyPr wrap="square">
            <a:spAutoFit/>
          </a:bodyPr>
          <a:lstStyle/>
          <a:p>
            <a:r>
              <a:rPr lang="fi-FI" sz="2500" dirty="0">
                <a:solidFill>
                  <a:schemeClr val="bg1"/>
                </a:solidFill>
                <a:latin typeface="Segoe UI Semibold" panose="020B0702040204020203" pitchFamily="34" charset="0"/>
              </a:rPr>
              <a:t>Hoidon ja palvelujen saatavuus varmistetaan</a:t>
            </a:r>
          </a:p>
          <a:p>
            <a:r>
              <a:rPr lang="fi-FI" dirty="0" smtClean="0">
                <a:solidFill>
                  <a:schemeClr val="bg1"/>
                </a:solidFill>
              </a:rPr>
              <a:t>Ohjausta, neuvontaa ja sähköisiä palveluita lisätään</a:t>
            </a:r>
          </a:p>
          <a:p>
            <a:r>
              <a:rPr lang="fi-FI" dirty="0" smtClean="0">
                <a:solidFill>
                  <a:schemeClr val="bg1"/>
                </a:solidFill>
              </a:rPr>
              <a:t>Toimintamalleja uudistetaan</a:t>
            </a:r>
            <a:endParaRPr lang="fi-FI" dirty="0">
              <a:solidFill>
                <a:schemeClr val="bg1"/>
              </a:solidFill>
            </a:endParaRPr>
          </a:p>
          <a:p>
            <a:r>
              <a:rPr lang="fi-FI" dirty="0">
                <a:solidFill>
                  <a:schemeClr val="bg1"/>
                </a:solidFill>
              </a:rPr>
              <a:t>Paljon eri palveluita tarvitsevat tunnistetaan ja ohjataan kokonaisvaltaisemman palvelusuunnittelun piiriin. </a:t>
            </a:r>
          </a:p>
          <a:p>
            <a:endParaRPr lang="fi-FI" dirty="0">
              <a:solidFill>
                <a:schemeClr val="bg1"/>
              </a:solidFill>
            </a:endParaRPr>
          </a:p>
        </p:txBody>
      </p:sp>
    </p:spTree>
    <p:extLst>
      <p:ext uri="{BB962C8B-B14F-4D97-AF65-F5344CB8AC3E}">
        <p14:creationId xmlns:p14="http://schemas.microsoft.com/office/powerpoint/2010/main" val="1300339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Tukimuotoja</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Perhetyö</a:t>
            </a:r>
          </a:p>
          <a:p>
            <a:r>
              <a:rPr lang="fi-FI" dirty="0" smtClean="0"/>
              <a:t>Kotipalvelu</a:t>
            </a:r>
          </a:p>
          <a:p>
            <a:r>
              <a:rPr lang="fi-FI" dirty="0" smtClean="0"/>
              <a:t>Tukea lapsen ja perheen ongelmatilanteen selvittämiseen</a:t>
            </a:r>
          </a:p>
          <a:p>
            <a:r>
              <a:rPr lang="fi-FI" dirty="0" smtClean="0"/>
              <a:t>Taloudellinen tuki</a:t>
            </a:r>
          </a:p>
          <a:p>
            <a:r>
              <a:rPr lang="fi-FI" dirty="0" smtClean="0"/>
              <a:t>Tukihenkilötoiminta</a:t>
            </a:r>
          </a:p>
          <a:p>
            <a:r>
              <a:rPr lang="fi-FI" dirty="0" smtClean="0"/>
              <a:t>Tukiperhetoiminta</a:t>
            </a:r>
          </a:p>
          <a:p>
            <a:r>
              <a:rPr lang="fi-FI" dirty="0" smtClean="0"/>
              <a:t>Lomaperhetoiminta</a:t>
            </a:r>
          </a:p>
          <a:p>
            <a:r>
              <a:rPr lang="fi-FI" dirty="0" err="1" smtClean="0"/>
              <a:t>Vaavi</a:t>
            </a:r>
            <a:r>
              <a:rPr lang="fi-FI" dirty="0" smtClean="0"/>
              <a:t> päiväperhekuntoutus</a:t>
            </a:r>
          </a:p>
          <a:p>
            <a:r>
              <a:rPr lang="fi-FI" dirty="0" smtClean="0"/>
              <a:t>Helmi päiväperhekuntoutus</a:t>
            </a:r>
          </a:p>
          <a:p>
            <a:r>
              <a:rPr lang="fi-FI" dirty="0" smtClean="0"/>
              <a:t>Koululaisten kuntoutus</a:t>
            </a:r>
            <a:endParaRPr lang="fi-FI" dirty="0"/>
          </a:p>
        </p:txBody>
      </p:sp>
    </p:spTree>
    <p:extLst>
      <p:ext uri="{BB962C8B-B14F-4D97-AF65-F5344CB8AC3E}">
        <p14:creationId xmlns:p14="http://schemas.microsoft.com/office/powerpoint/2010/main" val="2113878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a:t>
            </a:r>
            <a:r>
              <a:rPr lang="fi-FI" dirty="0" smtClean="0"/>
              <a:t>otipalvelu</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Ensisijaisesti kotipalvelu pyritään järjestämään kaupungin omana toimintana</a:t>
            </a:r>
          </a:p>
          <a:p>
            <a:r>
              <a:rPr lang="fi-FI" dirty="0" smtClean="0"/>
              <a:t>Sosiaalipalveluissa kotipalvelu on maksullista ja siellä asiakas voi valita joko kaupungin tuottaman palvelun tai kotipalvelusetelin käytön</a:t>
            </a:r>
          </a:p>
          <a:p>
            <a:r>
              <a:rPr lang="fi-FI" dirty="0" smtClean="0"/>
              <a:t>Lastensuojelun asiakkaille kotipalvelu on aina maksutonta</a:t>
            </a:r>
          </a:p>
          <a:p>
            <a:r>
              <a:rPr lang="fi-FI" smtClean="0"/>
              <a:t>SHL mukaista kotipalvelua saanut v 2015 756 perhettä, omana toimintana 27, ostopalveluna 2 ja palvelusetelillä  52</a:t>
            </a:r>
          </a:p>
          <a:p>
            <a:r>
              <a:rPr lang="fi-FI" smtClean="0"/>
              <a:t>1.1.15 –31.10.15 </a:t>
            </a:r>
            <a:r>
              <a:rPr lang="fi-FI" dirty="0" smtClean="0"/>
              <a:t>kotipalvelua on </a:t>
            </a:r>
            <a:r>
              <a:rPr lang="fi-FI" smtClean="0"/>
              <a:t>lastensuojelussa ostettu 102 eri </a:t>
            </a:r>
            <a:r>
              <a:rPr lang="fi-FI" dirty="0" smtClean="0"/>
              <a:t>lapselle (perhekohtaista määrää ei </a:t>
            </a:r>
            <a:r>
              <a:rPr lang="fi-FI" smtClean="0"/>
              <a:t>näe), omana toimintana kotipalvelua on saanut 8 lasta </a:t>
            </a:r>
            <a:endParaRPr lang="fi-FI" dirty="0" smtClean="0"/>
          </a:p>
        </p:txBody>
      </p:sp>
    </p:spTree>
    <p:extLst>
      <p:ext uri="{BB962C8B-B14F-4D97-AF65-F5344CB8AC3E}">
        <p14:creationId xmlns:p14="http://schemas.microsoft.com/office/powerpoint/2010/main" val="973557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Perhetyö</a:t>
            </a:r>
            <a:endParaRPr lang="fi-FI" dirty="0"/>
          </a:p>
        </p:txBody>
      </p:sp>
      <p:sp>
        <p:nvSpPr>
          <p:cNvPr id="3" name="Sisällön paikkamerkki 2"/>
          <p:cNvSpPr>
            <a:spLocks noGrp="1"/>
          </p:cNvSpPr>
          <p:nvPr>
            <p:ph idx="1"/>
          </p:nvPr>
        </p:nvSpPr>
        <p:spPr/>
        <p:txBody>
          <a:bodyPr>
            <a:normAutofit/>
          </a:bodyPr>
          <a:lstStyle/>
          <a:p>
            <a:r>
              <a:rPr lang="fi-FI" dirty="0"/>
              <a:t>Ensisijaisesti </a:t>
            </a:r>
            <a:r>
              <a:rPr lang="fi-FI" dirty="0" smtClean="0"/>
              <a:t>perhetyö pyritään </a:t>
            </a:r>
            <a:r>
              <a:rPr lang="fi-FI" dirty="0"/>
              <a:t>järjestämään kaupungin omana toimintana</a:t>
            </a:r>
          </a:p>
          <a:p>
            <a:r>
              <a:rPr lang="fi-FI" dirty="0" smtClean="0"/>
              <a:t>Oulun </a:t>
            </a:r>
            <a:r>
              <a:rPr lang="fi-FI" dirty="0"/>
              <a:t>kaupunki on kilpailuttanut perhetyön ostopalvelut loppuvuodesta 2014</a:t>
            </a:r>
            <a:r>
              <a:rPr lang="fi-FI"/>
              <a:t>. </a:t>
            </a:r>
            <a:endParaRPr lang="fi-FI" smtClean="0"/>
          </a:p>
          <a:p>
            <a:r>
              <a:rPr lang="fi-FI" smtClean="0"/>
              <a:t>Lastensuojelussa </a:t>
            </a:r>
            <a:r>
              <a:rPr lang="fi-FI" dirty="0" smtClean="0"/>
              <a:t>on järjestetty </a:t>
            </a:r>
            <a:r>
              <a:rPr lang="fi-FI" smtClean="0"/>
              <a:t>perhetyötä 2015 </a:t>
            </a:r>
            <a:r>
              <a:rPr lang="fi-FI" dirty="0" smtClean="0"/>
              <a:t>omana </a:t>
            </a:r>
            <a:r>
              <a:rPr lang="fi-FI" smtClean="0"/>
              <a:t>toimintana 596 </a:t>
            </a:r>
            <a:r>
              <a:rPr lang="fi-FI" dirty="0" smtClean="0"/>
              <a:t>lapselle ja </a:t>
            </a:r>
            <a:r>
              <a:rPr lang="fi-FI" smtClean="0"/>
              <a:t>ostopalveluna 415 lapselle</a:t>
            </a:r>
            <a:endParaRPr lang="fi-FI" dirty="0" smtClean="0"/>
          </a:p>
          <a:p>
            <a:r>
              <a:rPr lang="fi-FI" dirty="0" smtClean="0"/>
              <a:t>Sosiaalipalveluissa perhetyötä </a:t>
            </a:r>
            <a:r>
              <a:rPr lang="fi-FI" smtClean="0"/>
              <a:t>on saanut 128 perhettä; 111 omana toimintana ja 19 ostopalveluna </a:t>
            </a:r>
            <a:endParaRPr lang="fi-FI" dirty="0"/>
          </a:p>
          <a:p>
            <a:endParaRPr lang="fi-FI" dirty="0"/>
          </a:p>
        </p:txBody>
      </p:sp>
    </p:spTree>
    <p:extLst>
      <p:ext uri="{BB962C8B-B14F-4D97-AF65-F5344CB8AC3E}">
        <p14:creationId xmlns:p14="http://schemas.microsoft.com/office/powerpoint/2010/main" val="1336940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Tukihenkilö-, tukiperhe- ja lomaperhetoiminta</a:t>
            </a:r>
            <a:endParaRPr lang="fi-FI" dirty="0"/>
          </a:p>
        </p:txBody>
      </p:sp>
      <p:sp>
        <p:nvSpPr>
          <p:cNvPr id="3" name="Sisällön paikkamerkki 2"/>
          <p:cNvSpPr>
            <a:spLocks noGrp="1"/>
          </p:cNvSpPr>
          <p:nvPr>
            <p:ph idx="1"/>
          </p:nvPr>
        </p:nvSpPr>
        <p:spPr/>
        <p:txBody>
          <a:bodyPr/>
          <a:lstStyle/>
          <a:p>
            <a:r>
              <a:rPr lang="fi-FI" dirty="0" smtClean="0"/>
              <a:t>Oulun kaupungilla on </a:t>
            </a:r>
            <a:r>
              <a:rPr lang="fi-FI" smtClean="0"/>
              <a:t>sopimus palveluista </a:t>
            </a:r>
            <a:r>
              <a:rPr lang="fi-FI" dirty="0" smtClean="0"/>
              <a:t>Pelastakaa </a:t>
            </a:r>
            <a:r>
              <a:rPr lang="fi-FI" smtClean="0"/>
              <a:t>Lapset ry:n kanssa. </a:t>
            </a:r>
            <a:r>
              <a:rPr lang="fi-FI" dirty="0" smtClean="0"/>
              <a:t>Myös osa Oulun kaupungin koulutetuista perhehoitajista toimii tuki- ja lomaperheinä. </a:t>
            </a:r>
          </a:p>
          <a:p>
            <a:pPr>
              <a:buFont typeface="Wingdings" panose="05000000000000000000" pitchFamily="2" charset="2"/>
              <a:buChar char="Ø"/>
            </a:pPr>
            <a:r>
              <a:rPr lang="fi-FI" dirty="0" smtClean="0"/>
              <a:t>noin 300 lapsella on tukiperhe</a:t>
            </a:r>
          </a:p>
          <a:p>
            <a:pPr>
              <a:buFont typeface="Wingdings" panose="05000000000000000000" pitchFamily="2" charset="2"/>
              <a:buChar char="Ø"/>
            </a:pPr>
            <a:r>
              <a:rPr lang="fi-FI" dirty="0" smtClean="0"/>
              <a:t>noin 20 lapsella on tukihenkilö</a:t>
            </a:r>
          </a:p>
          <a:p>
            <a:r>
              <a:rPr lang="fi-FI" dirty="0" smtClean="0"/>
              <a:t>Perheet voivat saada Pelastakaa Lapset ry:n kautta tukiperheen myös ennaltaehkäisevästi, ilman sosiaalipalveluiden tai lastensuojelun asiakkuutta</a:t>
            </a:r>
          </a:p>
          <a:p>
            <a:pPr>
              <a:buFontTx/>
              <a:buChar char="-"/>
            </a:pPr>
            <a:endParaRPr lang="fi-FI" dirty="0"/>
          </a:p>
        </p:txBody>
      </p:sp>
    </p:spTree>
    <p:extLst>
      <p:ext uri="{BB962C8B-B14F-4D97-AF65-F5344CB8AC3E}">
        <p14:creationId xmlns:p14="http://schemas.microsoft.com/office/powerpoint/2010/main" val="1978999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Vaavi</a:t>
            </a:r>
            <a:r>
              <a:rPr lang="fi-FI" dirty="0" smtClean="0"/>
              <a:t> päiväperhekuntoutus</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err="1" smtClean="0"/>
              <a:t>Vaavi</a:t>
            </a:r>
            <a:r>
              <a:rPr lang="fi-FI" dirty="0" smtClean="0"/>
              <a:t> –päiväperhekuntoutus </a:t>
            </a:r>
            <a:r>
              <a:rPr lang="fi-FI" dirty="0"/>
              <a:t>on avohuollon tukitoimi perheille, joissa ainakin äidillä on päihdeongelma tai  on ollut päihteiden käyttöä ennen raskauden alkamista (alkoholi, lääkkeiden päihdekäyttö, sekakäyttö, huumeet</a:t>
            </a:r>
            <a:r>
              <a:rPr lang="fi-FI" dirty="0" smtClean="0"/>
              <a:t>)</a:t>
            </a:r>
          </a:p>
          <a:p>
            <a:r>
              <a:rPr lang="fi-FI" dirty="0" smtClean="0"/>
              <a:t>Voi osallistua jo raskausaikana tai siihen saakka, </a:t>
            </a:r>
            <a:r>
              <a:rPr lang="fi-FI" smtClean="0"/>
              <a:t>että</a:t>
            </a:r>
            <a:r>
              <a:rPr lang="fi-FI" dirty="0" smtClean="0"/>
              <a:t> lapsi on puolivuotias</a:t>
            </a:r>
            <a:endParaRPr lang="fi-FI" dirty="0"/>
          </a:p>
          <a:p>
            <a:r>
              <a:rPr lang="fi-FI" dirty="0" smtClean="0"/>
              <a:t>Ennen jakson alkua kuukauden mittainen asiakasvalinta- / motivointijakso</a:t>
            </a:r>
            <a:endParaRPr lang="fi-FI" dirty="0"/>
          </a:p>
          <a:p>
            <a:r>
              <a:rPr lang="fi-FI" dirty="0" smtClean="0"/>
              <a:t>Kuntoutusjakso kestää lukukauden ja sen aikana on toimintaa kolmena päivänä viikossa</a:t>
            </a:r>
          </a:p>
          <a:p>
            <a:r>
              <a:rPr lang="fi-FI" dirty="0" smtClean="0"/>
              <a:t>Kuntoutuksen </a:t>
            </a:r>
            <a:r>
              <a:rPr lang="fi-FI" dirty="0"/>
              <a:t>etenemistä seurataan perhelomakkeilla ja </a:t>
            </a:r>
            <a:r>
              <a:rPr lang="fi-FI" dirty="0" smtClean="0"/>
              <a:t>verkostopalaverein</a:t>
            </a:r>
          </a:p>
          <a:p>
            <a:pPr marL="0" indent="0">
              <a:buNone/>
            </a:pPr>
            <a:endParaRPr lang="fi-FI" dirty="0"/>
          </a:p>
          <a:p>
            <a:endParaRPr lang="fi-FI" dirty="0"/>
          </a:p>
        </p:txBody>
      </p:sp>
    </p:spTree>
    <p:extLst>
      <p:ext uri="{BB962C8B-B14F-4D97-AF65-F5344CB8AC3E}">
        <p14:creationId xmlns:p14="http://schemas.microsoft.com/office/powerpoint/2010/main" val="2404644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Helmi päiväperhekuntoutus</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a:t>Ryhmään otetaan perheitä, joilla on tiivistä tuen tarvetta ja päiväkoti-ikäisiä lapsia. Kuntoutus toteutetaan </a:t>
            </a:r>
            <a:r>
              <a:rPr lang="fi-FI" dirty="0" smtClean="0"/>
              <a:t>kolmena </a:t>
            </a:r>
            <a:r>
              <a:rPr lang="fi-FI" dirty="0"/>
              <a:t>päivänä </a:t>
            </a:r>
            <a:r>
              <a:rPr lang="fi-FI" dirty="0" smtClean="0"/>
              <a:t>viikossa.</a:t>
            </a:r>
            <a:endParaRPr lang="fi-FI" dirty="0"/>
          </a:p>
          <a:p>
            <a:r>
              <a:rPr lang="fi-FI" dirty="0" smtClean="0"/>
              <a:t>Ryhmän </a:t>
            </a:r>
            <a:r>
              <a:rPr lang="fi-FI" dirty="0"/>
              <a:t>tavoitteena on vanhemmuuden tukeminen, lapsen ja vanhemman välisen myönteisen vuorovaikutussuhteen vahvistaminen, lapsen turvallisen kasvun ja kehityksen tukeminen sekä elämän ja arjen hallinnan vahvistaminen. </a:t>
            </a:r>
          </a:p>
          <a:p>
            <a:r>
              <a:rPr lang="fi-FI" dirty="0" smtClean="0"/>
              <a:t>Ryhmän </a:t>
            </a:r>
            <a:r>
              <a:rPr lang="fi-FI" dirty="0"/>
              <a:t>toiminta perustuu luottamuksellisiin keskusteluihin, yhdessä tekemiseen ja vuorovaikutusleikkiin. </a:t>
            </a:r>
            <a:endParaRPr lang="fi-FI" dirty="0" smtClean="0"/>
          </a:p>
          <a:p>
            <a:r>
              <a:rPr lang="fi-FI" dirty="0" smtClean="0"/>
              <a:t>Ennen </a:t>
            </a:r>
            <a:r>
              <a:rPr lang="fi-FI" dirty="0"/>
              <a:t>ryhmän alkua koko perhettä tavataan kotikäynnillä sekä tutustumiskäynnillä päiväkodin tiloissa. Jakson aikana perheisiin tehdään myös kotikäyntejä. </a:t>
            </a:r>
            <a:endParaRPr lang="fi-FI" dirty="0" smtClean="0"/>
          </a:p>
          <a:p>
            <a:r>
              <a:rPr lang="fi-FI" dirty="0" smtClean="0"/>
              <a:t>Ryhmä </a:t>
            </a:r>
            <a:r>
              <a:rPr lang="fi-FI" dirty="0"/>
              <a:t>on suljettu, jonka vuoksi sitoutuminen on tärkeää. </a:t>
            </a:r>
          </a:p>
          <a:p>
            <a:r>
              <a:rPr lang="fi-FI" dirty="0" smtClean="0"/>
              <a:t>Ryhmän </a:t>
            </a:r>
            <a:r>
              <a:rPr lang="fi-FI" dirty="0"/>
              <a:t>ohjaajina toimii perhepalvelun ja varhaiskasvatuksen työntekijöitä. </a:t>
            </a:r>
          </a:p>
        </p:txBody>
      </p:sp>
    </p:spTree>
    <p:extLst>
      <p:ext uri="{BB962C8B-B14F-4D97-AF65-F5344CB8AC3E}">
        <p14:creationId xmlns:p14="http://schemas.microsoft.com/office/powerpoint/2010/main" val="1582532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Koululaisten perhekuntoutus </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a:t>Koululaisten perhekuntoutus on suunnattu alakouluikäisten lasten perheille, joille perhetyö ei ole ollut riittävä tukimuoto. Kuntoutus toteutetaan eri toimintaympäristöissä, mm. </a:t>
            </a:r>
            <a:r>
              <a:rPr lang="fi-FI" dirty="0" err="1"/>
              <a:t>Melleniustalolla</a:t>
            </a:r>
            <a:r>
              <a:rPr lang="fi-FI" dirty="0"/>
              <a:t>.</a:t>
            </a:r>
          </a:p>
          <a:p>
            <a:r>
              <a:rPr lang="fi-FI" dirty="0" smtClean="0"/>
              <a:t>Perhekuntoutuksen </a:t>
            </a:r>
            <a:r>
              <a:rPr lang="fi-FI" dirty="0"/>
              <a:t>kohderyhmänä ovat perheet, joilla on haasteita keskinäisessä vuorovaikutuksessa ja jotka hyötyvät terapeuttisesta työskentelystä ja haluavat muutosta toimintatapoihinsa.</a:t>
            </a:r>
          </a:p>
          <a:p>
            <a:r>
              <a:rPr lang="fi-FI" dirty="0" smtClean="0"/>
              <a:t>Perhekuntoutuksen </a:t>
            </a:r>
            <a:r>
              <a:rPr lang="fi-FI" dirty="0"/>
              <a:t>tavoitteena on vanhemman ja lapsen välisen turvallisen kiintymyssuhteen ja vuorovaikutussuhteen vahvistuminen ja toimivan perhedynamiikan rakentuminen. Perhekuntoutuksen tavoitteena on myös perheen yhteisen ilon löytyminen yhdessä puhumalla ja tekemällä. Perhekuntoutuksessa toteutuu vertaistuki lapsille ja vanhemmille.</a:t>
            </a:r>
          </a:p>
          <a:p>
            <a:r>
              <a:rPr lang="fi-FI" dirty="0" smtClean="0"/>
              <a:t>Perheen </a:t>
            </a:r>
            <a:r>
              <a:rPr lang="fi-FI" dirty="0"/>
              <a:t>kokonaisvaltaiseen kuntoutukseen voi sisältyä perheen tarpeen mukaan lapsen omia tapaamisia, vanhemman/etävanhemman omia tapaamisia, vanhempien paritapaamisia ja koko perheen yhteisiä tapaamisia sekä ryhmätoimintaa sisältäen lastenryhmät, vanhempainryhmät ja toimintapäivät.   </a:t>
            </a:r>
          </a:p>
          <a:p>
            <a:r>
              <a:rPr lang="fi-FI" dirty="0"/>
              <a:t>Ennen perhekuntoutuksen alkua perhe haastatellaan kotikäynnillä. Perhekuntoutuksen vertaistukiryhmä on suljettu, jonka vuoksi sitoutuminen on tärkeää. </a:t>
            </a:r>
          </a:p>
          <a:p>
            <a:endParaRPr lang="fi-FI" dirty="0"/>
          </a:p>
        </p:txBody>
      </p:sp>
    </p:spTree>
    <p:extLst>
      <p:ext uri="{BB962C8B-B14F-4D97-AF65-F5344CB8AC3E}">
        <p14:creationId xmlns:p14="http://schemas.microsoft.com/office/powerpoint/2010/main" val="4141534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a:t>SHL ja lastensuojelulaki- </a:t>
            </a:r>
            <a:br>
              <a:rPr lang="fi-FI"/>
            </a:br>
            <a:r>
              <a:rPr lang="fi-FI" smtClean="0"/>
              <a:t>yhtäläisyyksiä ja huomioita </a:t>
            </a:r>
            <a:r>
              <a:rPr lang="fi-FI"/>
              <a:t>yhteiseen palvelusuunnitelmaan liittyen </a:t>
            </a:r>
          </a:p>
        </p:txBody>
      </p:sp>
      <p:sp>
        <p:nvSpPr>
          <p:cNvPr id="3" name="Alaotsikko 2"/>
          <p:cNvSpPr>
            <a:spLocks noGrp="1"/>
          </p:cNvSpPr>
          <p:nvPr>
            <p:ph type="subTitle" idx="1"/>
          </p:nvPr>
        </p:nvSpPr>
        <p:spPr/>
        <p:txBody>
          <a:bodyPr>
            <a:normAutofit fontScale="85000" lnSpcReduction="10000"/>
          </a:bodyPr>
          <a:lstStyle/>
          <a:p>
            <a:endParaRPr lang="fi-FI" dirty="0" smtClean="0"/>
          </a:p>
          <a:p>
            <a:r>
              <a:rPr lang="fi-FI" dirty="0" smtClean="0"/>
              <a:t>Marja Salo-Laaka, palvelupäällikkö, erityisryhmien sosiaalipalvelut </a:t>
            </a:r>
            <a:endParaRPr lang="fi-FI" dirty="0"/>
          </a:p>
        </p:txBody>
      </p:sp>
    </p:spTree>
    <p:extLst>
      <p:ext uri="{BB962C8B-B14F-4D97-AF65-F5344CB8AC3E}">
        <p14:creationId xmlns:p14="http://schemas.microsoft.com/office/powerpoint/2010/main" val="889267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l="18219" t="10837" r="18904" b="11964"/>
          <a:stretch>
            <a:fillRect/>
          </a:stretch>
        </p:blipFill>
        <p:spPr bwMode="auto">
          <a:xfrm>
            <a:off x="12700" y="188913"/>
            <a:ext cx="9131300"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581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18082" t="10837" r="19041" b="4781"/>
          <a:stretch>
            <a:fillRect/>
          </a:stretch>
        </p:blipFill>
        <p:spPr bwMode="auto">
          <a:xfrm>
            <a:off x="328613" y="0"/>
            <a:ext cx="8815387" cy="665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68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548680"/>
            <a:ext cx="8375826" cy="1224136"/>
          </a:xfrm>
        </p:spPr>
        <p:txBody>
          <a:bodyPr/>
          <a:lstStyle/>
          <a:p>
            <a:r>
              <a:rPr lang="fi-FI" dirty="0" smtClean="0"/>
              <a:t>Hyvinvointikeskukset</a:t>
            </a:r>
            <a:endParaRPr lang="fi-FI" dirty="0"/>
          </a:p>
        </p:txBody>
      </p:sp>
      <p:sp>
        <p:nvSpPr>
          <p:cNvPr id="3" name="Sisällön paikkamerkki 2"/>
          <p:cNvSpPr>
            <a:spLocks noGrp="1"/>
          </p:cNvSpPr>
          <p:nvPr>
            <p:ph idx="1"/>
          </p:nvPr>
        </p:nvSpPr>
        <p:spPr>
          <a:xfrm>
            <a:off x="323528" y="1916832"/>
            <a:ext cx="4968552" cy="4896544"/>
          </a:xfrm>
        </p:spPr>
        <p:txBody>
          <a:bodyPr/>
          <a:lstStyle/>
          <a:p>
            <a:r>
              <a:rPr lang="fi-FI" sz="1600" b="1" dirty="0" smtClean="0"/>
              <a:t>Kattavan </a:t>
            </a:r>
            <a:r>
              <a:rPr lang="fi-FI" sz="1600" b="1" dirty="0"/>
              <a:t>palveluvalikoiman </a:t>
            </a:r>
            <a:r>
              <a:rPr lang="fi-FI" sz="1600" dirty="0"/>
              <a:t>toiminnallisia kokonaisuuksia, joissa väestö pääsääntöisesti asioi sosiaali- ja terveyspalveluita </a:t>
            </a:r>
            <a:r>
              <a:rPr lang="fi-FI" sz="1600" dirty="0" smtClean="0"/>
              <a:t>tarvitessaan.</a:t>
            </a:r>
            <a:endParaRPr lang="fi-FI" sz="1600" dirty="0"/>
          </a:p>
          <a:p>
            <a:r>
              <a:rPr lang="fi-FI" sz="1600" dirty="0"/>
              <a:t>Toteutetaan vahvaa </a:t>
            </a:r>
            <a:r>
              <a:rPr lang="fi-FI" sz="1600" b="1" dirty="0"/>
              <a:t>poikkihallinnollista</a:t>
            </a:r>
            <a:r>
              <a:rPr lang="fi-FI" sz="1600" dirty="0"/>
              <a:t> ja </a:t>
            </a:r>
            <a:r>
              <a:rPr lang="fi-FI" sz="1600" b="1" dirty="0"/>
              <a:t>monialaista</a:t>
            </a:r>
            <a:r>
              <a:rPr lang="fi-FI" sz="1600" dirty="0"/>
              <a:t> työotetta.</a:t>
            </a:r>
          </a:p>
          <a:p>
            <a:r>
              <a:rPr lang="fi-FI" sz="1600" dirty="0"/>
              <a:t>Palveluita täydentävät kaikkien oululaisten yhteiset </a:t>
            </a:r>
            <a:r>
              <a:rPr lang="fi-FI" sz="1600" b="1" dirty="0"/>
              <a:t>erityispalvelut</a:t>
            </a:r>
            <a:r>
              <a:rPr lang="fi-FI" sz="1600" dirty="0"/>
              <a:t> ja monipuoliset </a:t>
            </a:r>
            <a:r>
              <a:rPr lang="fi-FI" sz="1600" b="1" dirty="0"/>
              <a:t>sähköiset </a:t>
            </a:r>
            <a:r>
              <a:rPr lang="fi-FI" sz="1600" b="1" dirty="0" smtClean="0"/>
              <a:t>palvelut</a:t>
            </a:r>
            <a:r>
              <a:rPr lang="fi-FI" sz="1600" dirty="0"/>
              <a:t> </a:t>
            </a:r>
          </a:p>
          <a:p>
            <a:r>
              <a:rPr lang="fi-FI" sz="1600" b="1" dirty="0" smtClean="0"/>
              <a:t>Matalan </a:t>
            </a:r>
            <a:r>
              <a:rPr lang="fi-FI" sz="1600" b="1" dirty="0"/>
              <a:t>kynnyksen palvelupisteitä</a:t>
            </a:r>
            <a:r>
              <a:rPr lang="fi-FI" sz="1600" dirty="0"/>
              <a:t> </a:t>
            </a:r>
            <a:r>
              <a:rPr lang="fi-FI" sz="1600" dirty="0" smtClean="0"/>
              <a:t>tulee </a:t>
            </a:r>
            <a:r>
              <a:rPr lang="fi-FI" sz="1600" dirty="0"/>
              <a:t>olemaan erilaisia sijainnin, palveluiden, etäisyyksien ja väestön palvelutarpeen mukaisesti</a:t>
            </a:r>
            <a:r>
              <a:rPr lang="fi-FI" sz="1600" dirty="0" smtClean="0"/>
              <a:t>.</a:t>
            </a:r>
          </a:p>
          <a:p>
            <a:r>
              <a:rPr lang="fi-FI" sz="1600" dirty="0"/>
              <a:t>Palveluohjauksen painopisteenä on </a:t>
            </a:r>
            <a:r>
              <a:rPr lang="fi-FI" sz="1600" b="1" dirty="0" smtClean="0"/>
              <a:t>paljon palveluja </a:t>
            </a:r>
            <a:r>
              <a:rPr lang="fi-FI" sz="1600" b="1" dirty="0"/>
              <a:t>tarvitsevien</a:t>
            </a:r>
            <a:r>
              <a:rPr lang="fi-FI" sz="1600" dirty="0"/>
              <a:t> asiakkaiden palveluiden järjestäminen ja palveluketjujen </a:t>
            </a:r>
            <a:r>
              <a:rPr lang="fi-FI" sz="1600" dirty="0" smtClean="0"/>
              <a:t>koordinointi (kuntakokeilu).</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484784"/>
            <a:ext cx="3047234" cy="4581128"/>
          </a:xfrm>
          <a:prstGeom prst="rect">
            <a:avLst/>
          </a:prstGeom>
        </p:spPr>
      </p:pic>
    </p:spTree>
    <p:extLst>
      <p:ext uri="{BB962C8B-B14F-4D97-AF65-F5344CB8AC3E}">
        <p14:creationId xmlns:p14="http://schemas.microsoft.com/office/powerpoint/2010/main" val="1671708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l="18082" t="10472" r="18971" b="15373"/>
          <a:stretch>
            <a:fillRect/>
          </a:stretch>
        </p:blipFill>
        <p:spPr bwMode="auto">
          <a:xfrm>
            <a:off x="134938" y="0"/>
            <a:ext cx="88407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216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17671" t="10350" r="18564" b="4292"/>
          <a:stretch>
            <a:fillRect/>
          </a:stretch>
        </p:blipFill>
        <p:spPr bwMode="auto">
          <a:xfrm>
            <a:off x="-52388" y="0"/>
            <a:ext cx="91090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328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476672"/>
            <a:ext cx="8229600" cy="1143000"/>
          </a:xfrm>
        </p:spPr>
        <p:txBody>
          <a:bodyPr>
            <a:normAutofit fontScale="90000"/>
          </a:bodyPr>
          <a:lstStyle/>
          <a:p>
            <a:r>
              <a:rPr lang="fi-FI" dirty="0"/>
              <a:t/>
            </a:r>
            <a:br>
              <a:rPr lang="fi-FI" dirty="0"/>
            </a:br>
            <a:r>
              <a:rPr lang="fi-FI" dirty="0"/>
              <a:t>Terveydenhuollon erityiset velvollisuudet lastensuojelussa </a:t>
            </a:r>
            <a:br>
              <a:rPr lang="fi-FI" dirty="0"/>
            </a:br>
            <a:endParaRPr lang="fi-FI" dirty="0"/>
          </a:p>
        </p:txBody>
      </p:sp>
      <p:sp>
        <p:nvSpPr>
          <p:cNvPr id="3" name="Sisällön paikkamerkki 2"/>
          <p:cNvSpPr>
            <a:spLocks noGrp="1"/>
          </p:cNvSpPr>
          <p:nvPr>
            <p:ph idx="1"/>
          </p:nvPr>
        </p:nvSpPr>
        <p:spPr>
          <a:xfrm>
            <a:off x="457200" y="1628800"/>
            <a:ext cx="8229600" cy="4320481"/>
          </a:xfrm>
        </p:spPr>
        <p:txBody>
          <a:bodyPr>
            <a:normAutofit fontScale="62500" lnSpcReduction="20000"/>
          </a:bodyPr>
          <a:lstStyle/>
          <a:p>
            <a:pPr marL="0" indent="0">
              <a:buNone/>
            </a:pPr>
            <a:r>
              <a:rPr lang="fi-FI" i="1" dirty="0" smtClean="0"/>
              <a:t>Terveyskeskuksen </a:t>
            </a:r>
            <a:r>
              <a:rPr lang="fi-FI" i="1" dirty="0"/>
              <a:t>ja sairaanhoitopiirin on annettava lapsi- ja perhekohtaisessa lastensuojelussa (LSL 15 §) </a:t>
            </a:r>
            <a:endParaRPr lang="fi-FI" dirty="0"/>
          </a:p>
          <a:p>
            <a:r>
              <a:rPr lang="fi-FI" dirty="0"/>
              <a:t>- asiantuntija-apua </a:t>
            </a:r>
          </a:p>
          <a:p>
            <a:r>
              <a:rPr lang="fi-FI" dirty="0"/>
              <a:t>- </a:t>
            </a:r>
            <a:r>
              <a:rPr lang="fi-FI" i="1" dirty="0"/>
              <a:t>tarvittaessa järjestettävä lapsen tutkimus (esim. LSL 28 § ja 51 §) </a:t>
            </a:r>
            <a:endParaRPr lang="fi-FI" dirty="0"/>
          </a:p>
          <a:p>
            <a:r>
              <a:rPr lang="fi-FI" dirty="0"/>
              <a:t>- </a:t>
            </a:r>
            <a:r>
              <a:rPr lang="fi-FI" i="1" dirty="0"/>
              <a:t>hoito- ja terapiapalveluja lapselle (esim. avohuollon tukitoimenpide tai sijaishuollon aikainen erityinen tuki) </a:t>
            </a:r>
            <a:endParaRPr lang="fi-FI" dirty="0"/>
          </a:p>
          <a:p>
            <a:r>
              <a:rPr lang="fi-FI" dirty="0" smtClean="0"/>
              <a:t>- </a:t>
            </a:r>
            <a:r>
              <a:rPr lang="fi-FI" i="1" dirty="0"/>
              <a:t>lasten tarvitsemat seksuaalisen hyväksikäytön tai pahoinpitelyn epäilyn selvittämiseen liittyvät palvelut on järjestettävä kiireellisinä </a:t>
            </a:r>
            <a:endParaRPr lang="fi-FI" dirty="0"/>
          </a:p>
          <a:p>
            <a:endParaRPr lang="fi-FI" dirty="0"/>
          </a:p>
          <a:p>
            <a:pPr marL="0" indent="0">
              <a:buNone/>
            </a:pPr>
            <a:r>
              <a:rPr lang="fi-FI" b="1" dirty="0"/>
              <a:t>Terveydenhuollon ensisijaisuus suhteessa lastensuojeluun </a:t>
            </a:r>
            <a:endParaRPr lang="fi-FI" dirty="0"/>
          </a:p>
          <a:p>
            <a:r>
              <a:rPr lang="fi-FI" dirty="0"/>
              <a:t>- </a:t>
            </a:r>
            <a:r>
              <a:rPr lang="fi-FI" i="1" dirty="0"/>
              <a:t>kun lapsi tulee lastensuojelun piiriin mielenterveydellisistä syistä, tulee yhteistyössä arvioida, miten ja minkä lain perusteella lapselle palvelut järjestetään (HE 252/2006) </a:t>
            </a:r>
            <a:endParaRPr lang="fi-FI" dirty="0"/>
          </a:p>
          <a:p>
            <a:r>
              <a:rPr lang="fi-FI" dirty="0"/>
              <a:t>- </a:t>
            </a:r>
            <a:r>
              <a:rPr lang="fi-FI" i="1" dirty="0"/>
              <a:t>ensisijainen vastuu </a:t>
            </a:r>
            <a:r>
              <a:rPr lang="fi-FI" i="1" dirty="0" err="1"/>
              <a:t>erikois/erityissairaanhoidon</a:t>
            </a:r>
            <a:r>
              <a:rPr lang="fi-FI" i="1" dirty="0"/>
              <a:t>, jos kasvuolosuhteissa tai lapsen huolenpidossa ei ole lastensuojelullisia riskitekijöitä (HE 252/2006) </a:t>
            </a:r>
            <a:endParaRPr lang="fi-FI" dirty="0"/>
          </a:p>
          <a:p>
            <a:pPr marL="0" indent="0">
              <a:buNone/>
            </a:pPr>
            <a:r>
              <a:rPr lang="fi-FI" b="1" dirty="0" smtClean="0"/>
              <a:t>Terveydenhuoltolaki </a:t>
            </a:r>
            <a:r>
              <a:rPr lang="fi-FI" b="1" dirty="0"/>
              <a:t>69 § 2 momentti </a:t>
            </a:r>
            <a:r>
              <a:rPr lang="fi-FI" dirty="0"/>
              <a:t> Jos </a:t>
            </a:r>
            <a:r>
              <a:rPr lang="fi-FI" i="1" dirty="0"/>
              <a:t>lastensuojelun tarve johtuu riittämättömistä terveydenhuollon palveluista</a:t>
            </a:r>
            <a:r>
              <a:rPr lang="fi-FI" dirty="0"/>
              <a:t>, lapselle ja hänen perheelleen </a:t>
            </a:r>
            <a:r>
              <a:rPr lang="fi-FI" i="1" dirty="0"/>
              <a:t>on järjestettävä viipymättä </a:t>
            </a:r>
            <a:r>
              <a:rPr lang="fi-FI" dirty="0"/>
              <a:t>lapsen </a:t>
            </a:r>
            <a:r>
              <a:rPr lang="fi-FI" i="1" dirty="0"/>
              <a:t>terveyden ja kehityksen </a:t>
            </a:r>
            <a:r>
              <a:rPr lang="fi-FI" dirty="0"/>
              <a:t>kannalta </a:t>
            </a:r>
            <a:r>
              <a:rPr lang="fi-FI" i="1" dirty="0"/>
              <a:t>välttämättömät terveydenhuollon palvelut </a:t>
            </a:r>
            <a:endParaRPr lang="fi-FI" dirty="0"/>
          </a:p>
          <a:p>
            <a:endParaRPr lang="fi-FI" dirty="0"/>
          </a:p>
        </p:txBody>
      </p:sp>
    </p:spTree>
    <p:extLst>
      <p:ext uri="{BB962C8B-B14F-4D97-AF65-F5344CB8AC3E}">
        <p14:creationId xmlns:p14="http://schemas.microsoft.com/office/powerpoint/2010/main" val="2478246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15816" y="1772816"/>
            <a:ext cx="3096344" cy="1368152"/>
          </a:xfrm>
        </p:spPr>
        <p:txBody>
          <a:bodyPr>
            <a:normAutofit/>
          </a:bodyPr>
          <a:lstStyle/>
          <a:p>
            <a:r>
              <a:rPr lang="fi-FI" sz="5400" dirty="0" smtClean="0"/>
              <a:t>Kiitos</a:t>
            </a:r>
            <a:endParaRPr lang="fi-FI" sz="5400" dirty="0"/>
          </a:p>
        </p:txBody>
      </p:sp>
      <p:sp>
        <p:nvSpPr>
          <p:cNvPr id="3" name="Sisällön paikkamerkki 2"/>
          <p:cNvSpPr>
            <a:spLocks noGrp="1"/>
          </p:cNvSpPr>
          <p:nvPr>
            <p:ph idx="1"/>
          </p:nvPr>
        </p:nvSpPr>
        <p:spPr/>
        <p:txBody>
          <a:bodyPr/>
          <a:lstStyle/>
          <a:p>
            <a:pPr marL="0" indent="0" algn="ctr">
              <a:buNone/>
            </a:pPr>
            <a:r>
              <a:rPr lang="fi-FI" dirty="0" smtClean="0"/>
              <a:t> </a:t>
            </a:r>
            <a:endParaRPr lang="fi-FI" dirty="0"/>
          </a:p>
          <a:p>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66728"/>
            <a:ext cx="3230000" cy="2060848"/>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766730"/>
            <a:ext cx="3618298" cy="2046794"/>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0000" y="3766730"/>
            <a:ext cx="3070192" cy="2046794"/>
          </a:xfrm>
          <a:prstGeom prst="rect">
            <a:avLst/>
          </a:prstGeom>
        </p:spPr>
      </p:pic>
    </p:spTree>
    <p:extLst>
      <p:ext uri="{BB962C8B-B14F-4D97-AF65-F5344CB8AC3E}">
        <p14:creationId xmlns:p14="http://schemas.microsoft.com/office/powerpoint/2010/main" val="377508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2723632" y="260648"/>
            <a:ext cx="6672904" cy="6518886"/>
            <a:chOff x="2703741" y="-100337"/>
            <a:chExt cx="6613773" cy="7023887"/>
          </a:xfrm>
        </p:grpSpPr>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t="19737" b="1"/>
            <a:stretch/>
          </p:blipFill>
          <p:spPr>
            <a:xfrm>
              <a:off x="2703741" y="-100337"/>
              <a:ext cx="6192688" cy="7023887"/>
            </a:xfrm>
            <a:prstGeom prst="rect">
              <a:avLst/>
            </a:prstGeom>
          </p:spPr>
        </p:pic>
        <p:sp>
          <p:nvSpPr>
            <p:cNvPr id="6" name="Rengas 5"/>
            <p:cNvSpPr/>
            <p:nvPr/>
          </p:nvSpPr>
          <p:spPr>
            <a:xfrm>
              <a:off x="5144954" y="4844792"/>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Rengas 6"/>
            <p:cNvSpPr/>
            <p:nvPr/>
          </p:nvSpPr>
          <p:spPr>
            <a:xfrm>
              <a:off x="4613545" y="4468629"/>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 name="Rengas 7"/>
            <p:cNvSpPr/>
            <p:nvPr/>
          </p:nvSpPr>
          <p:spPr>
            <a:xfrm>
              <a:off x="5477641" y="4778300"/>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 name="Rengas 8"/>
            <p:cNvSpPr/>
            <p:nvPr/>
          </p:nvSpPr>
          <p:spPr>
            <a:xfrm>
              <a:off x="5297621" y="5972413"/>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 name="Rengas 9"/>
            <p:cNvSpPr/>
            <p:nvPr/>
          </p:nvSpPr>
          <p:spPr>
            <a:xfrm>
              <a:off x="3713445" y="1517209"/>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1" name="Rengas 10"/>
            <p:cNvSpPr/>
            <p:nvPr/>
          </p:nvSpPr>
          <p:spPr>
            <a:xfrm>
              <a:off x="7349849" y="2372250"/>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2" name="Rengas 11"/>
            <p:cNvSpPr/>
            <p:nvPr/>
          </p:nvSpPr>
          <p:spPr>
            <a:xfrm>
              <a:off x="4163495" y="6512473"/>
              <a:ext cx="108012" cy="108012"/>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6" name="Tekstiruutu 15"/>
            <p:cNvSpPr txBox="1"/>
            <p:nvPr/>
          </p:nvSpPr>
          <p:spPr>
            <a:xfrm>
              <a:off x="3821457" y="1363901"/>
              <a:ext cx="1872208" cy="369332"/>
            </a:xfrm>
            <a:prstGeom prst="rect">
              <a:avLst/>
            </a:prstGeom>
            <a:noFill/>
          </p:spPr>
          <p:txBody>
            <a:bodyPr wrap="square" rtlCol="0">
              <a:spAutoFit/>
            </a:bodyPr>
            <a:lstStyle/>
            <a:p>
              <a:r>
                <a:rPr lang="fi-FI" dirty="0">
                  <a:latin typeface="Segoe UI Semibold" panose="020B0702040204020203" pitchFamily="34" charset="0"/>
                </a:rPr>
                <a:t>Haukipudas</a:t>
              </a:r>
            </a:p>
          </p:txBody>
        </p:sp>
        <p:sp>
          <p:nvSpPr>
            <p:cNvPr id="17" name="Tekstiruutu 16"/>
            <p:cNvSpPr txBox="1"/>
            <p:nvPr/>
          </p:nvSpPr>
          <p:spPr>
            <a:xfrm>
              <a:off x="6629769" y="2596270"/>
              <a:ext cx="1872208" cy="369332"/>
            </a:xfrm>
            <a:prstGeom prst="rect">
              <a:avLst/>
            </a:prstGeom>
            <a:noFill/>
          </p:spPr>
          <p:txBody>
            <a:bodyPr wrap="square" rtlCol="0">
              <a:spAutoFit/>
            </a:bodyPr>
            <a:lstStyle/>
            <a:p>
              <a:r>
                <a:rPr lang="fi-FI" dirty="0" smtClean="0">
                  <a:latin typeface="Segoe UI Semibold" panose="020B0702040204020203" pitchFamily="34" charset="0"/>
                </a:rPr>
                <a:t>Kiiminki</a:t>
              </a:r>
              <a:endParaRPr lang="fi-FI" dirty="0">
                <a:latin typeface="Segoe UI Semibold" panose="020B0702040204020203" pitchFamily="34" charset="0"/>
              </a:endParaRPr>
            </a:p>
          </p:txBody>
        </p:sp>
        <p:sp>
          <p:nvSpPr>
            <p:cNvPr id="18" name="Tekstiruutu 17"/>
            <p:cNvSpPr txBox="1"/>
            <p:nvPr/>
          </p:nvSpPr>
          <p:spPr>
            <a:xfrm>
              <a:off x="4037481" y="4139788"/>
              <a:ext cx="1872208" cy="369332"/>
            </a:xfrm>
            <a:prstGeom prst="rect">
              <a:avLst/>
            </a:prstGeom>
            <a:noFill/>
          </p:spPr>
          <p:txBody>
            <a:bodyPr wrap="square" rtlCol="0">
              <a:spAutoFit/>
            </a:bodyPr>
            <a:lstStyle/>
            <a:p>
              <a:r>
                <a:rPr lang="fi-FI" dirty="0" err="1" smtClean="0">
                  <a:latin typeface="Segoe UI Semibold" panose="020B0702040204020203" pitchFamily="34" charset="0"/>
                </a:rPr>
                <a:t>Tuira</a:t>
              </a:r>
              <a:endParaRPr lang="fi-FI" dirty="0">
                <a:latin typeface="Segoe UI Semibold" panose="020B0702040204020203" pitchFamily="34" charset="0"/>
              </a:endParaRPr>
            </a:p>
          </p:txBody>
        </p:sp>
        <p:sp>
          <p:nvSpPr>
            <p:cNvPr id="19" name="Tekstiruutu 18"/>
            <p:cNvSpPr txBox="1"/>
            <p:nvPr/>
          </p:nvSpPr>
          <p:spPr>
            <a:xfrm>
              <a:off x="5297621" y="4408968"/>
              <a:ext cx="1872208" cy="369332"/>
            </a:xfrm>
            <a:prstGeom prst="rect">
              <a:avLst/>
            </a:prstGeom>
            <a:noFill/>
          </p:spPr>
          <p:txBody>
            <a:bodyPr wrap="square" rtlCol="0">
              <a:spAutoFit/>
            </a:bodyPr>
            <a:lstStyle/>
            <a:p>
              <a:r>
                <a:rPr lang="fi-FI" dirty="0" smtClean="0">
                  <a:latin typeface="Segoe UI Semibold" panose="020B0702040204020203" pitchFamily="34" charset="0"/>
                </a:rPr>
                <a:t>Myllyoja</a:t>
              </a:r>
              <a:endParaRPr lang="fi-FI" dirty="0">
                <a:latin typeface="Segoe UI Semibold" panose="020B0702040204020203" pitchFamily="34" charset="0"/>
              </a:endParaRPr>
            </a:p>
          </p:txBody>
        </p:sp>
        <p:sp>
          <p:nvSpPr>
            <p:cNvPr id="20" name="Tekstiruutu 19"/>
            <p:cNvSpPr txBox="1"/>
            <p:nvPr/>
          </p:nvSpPr>
          <p:spPr>
            <a:xfrm>
              <a:off x="3563888" y="4725144"/>
              <a:ext cx="1643723" cy="369332"/>
            </a:xfrm>
            <a:prstGeom prst="rect">
              <a:avLst/>
            </a:prstGeom>
            <a:noFill/>
          </p:spPr>
          <p:txBody>
            <a:bodyPr wrap="square" rtlCol="0">
              <a:spAutoFit/>
            </a:bodyPr>
            <a:lstStyle/>
            <a:p>
              <a:r>
                <a:rPr lang="fi-FI" dirty="0" smtClean="0">
                  <a:latin typeface="Segoe UI Semibold" panose="020B0702040204020203" pitchFamily="34" charset="0"/>
                </a:rPr>
                <a:t>Kontinkangas</a:t>
              </a:r>
              <a:endParaRPr lang="fi-FI" dirty="0">
                <a:latin typeface="Segoe UI Semibold" panose="020B0702040204020203" pitchFamily="34" charset="0"/>
              </a:endParaRPr>
            </a:p>
          </p:txBody>
        </p:sp>
        <p:sp>
          <p:nvSpPr>
            <p:cNvPr id="21" name="Tekstiruutu 20"/>
            <p:cNvSpPr txBox="1"/>
            <p:nvPr/>
          </p:nvSpPr>
          <p:spPr>
            <a:xfrm>
              <a:off x="4325513" y="5675089"/>
              <a:ext cx="1872208" cy="369332"/>
            </a:xfrm>
            <a:prstGeom prst="rect">
              <a:avLst/>
            </a:prstGeom>
            <a:noFill/>
          </p:spPr>
          <p:txBody>
            <a:bodyPr wrap="square" rtlCol="0">
              <a:spAutoFit/>
            </a:bodyPr>
            <a:lstStyle/>
            <a:p>
              <a:r>
                <a:rPr lang="fi-FI" dirty="0" smtClean="0">
                  <a:latin typeface="Segoe UI Semibold" panose="020B0702040204020203" pitchFamily="34" charset="0"/>
                </a:rPr>
                <a:t>Kaakkuri</a:t>
              </a:r>
              <a:endParaRPr lang="fi-FI" dirty="0">
                <a:latin typeface="Segoe UI Semibold" panose="020B0702040204020203" pitchFamily="34" charset="0"/>
              </a:endParaRPr>
            </a:p>
          </p:txBody>
        </p:sp>
        <p:sp>
          <p:nvSpPr>
            <p:cNvPr id="22" name="Tekstiruutu 21"/>
            <p:cNvSpPr txBox="1"/>
            <p:nvPr/>
          </p:nvSpPr>
          <p:spPr>
            <a:xfrm>
              <a:off x="3182836" y="6229339"/>
              <a:ext cx="1872208" cy="369332"/>
            </a:xfrm>
            <a:prstGeom prst="rect">
              <a:avLst/>
            </a:prstGeom>
            <a:noFill/>
          </p:spPr>
          <p:txBody>
            <a:bodyPr wrap="square" rtlCol="0">
              <a:spAutoFit/>
            </a:bodyPr>
            <a:lstStyle/>
            <a:p>
              <a:r>
                <a:rPr lang="fi-FI" dirty="0" smtClean="0">
                  <a:latin typeface="Segoe UI Semibold" panose="020B0702040204020203" pitchFamily="34" charset="0"/>
                </a:rPr>
                <a:t>Oulunsalo</a:t>
              </a:r>
              <a:endParaRPr lang="fi-FI" dirty="0">
                <a:latin typeface="Segoe UI Semibold" panose="020B0702040204020203" pitchFamily="34" charset="0"/>
              </a:endParaRPr>
            </a:p>
          </p:txBody>
        </p:sp>
        <p:cxnSp>
          <p:nvCxnSpPr>
            <p:cNvPr id="26" name="Suora nuoliyhdysviiva 25"/>
            <p:cNvCxnSpPr/>
            <p:nvPr/>
          </p:nvCxnSpPr>
          <p:spPr>
            <a:xfrm flipV="1">
              <a:off x="4325513" y="6126834"/>
              <a:ext cx="936104" cy="439645"/>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kstiruutu 30"/>
            <p:cNvSpPr txBox="1"/>
            <p:nvPr/>
          </p:nvSpPr>
          <p:spPr>
            <a:xfrm>
              <a:off x="6189184" y="1340768"/>
              <a:ext cx="1872208" cy="369332"/>
            </a:xfrm>
            <a:prstGeom prst="rect">
              <a:avLst/>
            </a:prstGeom>
            <a:noFill/>
          </p:spPr>
          <p:txBody>
            <a:bodyPr wrap="square" rtlCol="0">
              <a:spAutoFit/>
            </a:bodyPr>
            <a:lstStyle/>
            <a:p>
              <a:r>
                <a:rPr lang="fi-FI" dirty="0" smtClean="0">
                  <a:latin typeface="Segoe UI Semibold" panose="020B0702040204020203" pitchFamily="34" charset="0"/>
                </a:rPr>
                <a:t>Yli-Ii</a:t>
              </a:r>
              <a:endParaRPr lang="fi-FI" dirty="0">
                <a:latin typeface="Segoe UI Semibold" panose="020B0702040204020203" pitchFamily="34" charset="0"/>
              </a:endParaRPr>
            </a:p>
          </p:txBody>
        </p:sp>
        <p:sp>
          <p:nvSpPr>
            <p:cNvPr id="32" name="Tekstiruutu 31"/>
            <p:cNvSpPr txBox="1"/>
            <p:nvPr/>
          </p:nvSpPr>
          <p:spPr>
            <a:xfrm>
              <a:off x="6660232" y="3995037"/>
              <a:ext cx="1872208" cy="369332"/>
            </a:xfrm>
            <a:prstGeom prst="rect">
              <a:avLst/>
            </a:prstGeom>
            <a:noFill/>
          </p:spPr>
          <p:txBody>
            <a:bodyPr wrap="square" rtlCol="0">
              <a:spAutoFit/>
            </a:bodyPr>
            <a:lstStyle/>
            <a:p>
              <a:r>
                <a:rPr lang="fi-FI" dirty="0">
                  <a:latin typeface="Segoe UI Semibold" panose="020B0702040204020203" pitchFamily="34" charset="0"/>
                </a:rPr>
                <a:t>Ylikiiminki</a:t>
              </a:r>
            </a:p>
          </p:txBody>
        </p:sp>
        <p:sp>
          <p:nvSpPr>
            <p:cNvPr id="34" name="Rengas 33"/>
            <p:cNvSpPr/>
            <p:nvPr/>
          </p:nvSpPr>
          <p:spPr>
            <a:xfrm>
              <a:off x="7253801" y="4364369"/>
              <a:ext cx="99372" cy="112363"/>
            </a:xfrm>
            <a:prstGeom prst="donut">
              <a:avLst/>
            </a:prstGeom>
            <a:solidFill>
              <a:srgbClr val="92D050"/>
            </a:solidFill>
            <a:ln>
              <a:solidFill>
                <a:srgbClr val="F0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5" name="Rengas 34"/>
            <p:cNvSpPr/>
            <p:nvPr/>
          </p:nvSpPr>
          <p:spPr>
            <a:xfrm>
              <a:off x="6744146" y="1620870"/>
              <a:ext cx="99372" cy="112363"/>
            </a:xfrm>
            <a:prstGeom prst="donut">
              <a:avLst/>
            </a:prstGeom>
            <a:solidFill>
              <a:srgbClr val="92D050"/>
            </a:solidFill>
            <a:ln>
              <a:solidFill>
                <a:srgbClr val="F0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6" name="Rengas 35"/>
            <p:cNvSpPr/>
            <p:nvPr/>
          </p:nvSpPr>
          <p:spPr>
            <a:xfrm>
              <a:off x="4955672" y="5249309"/>
              <a:ext cx="99372" cy="112363"/>
            </a:xfrm>
            <a:prstGeom prst="donut">
              <a:avLst/>
            </a:prstGeom>
            <a:solidFill>
              <a:srgbClr val="92D050"/>
            </a:solidFill>
            <a:ln>
              <a:solidFill>
                <a:srgbClr val="F0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7" name="Tekstiruutu 36"/>
            <p:cNvSpPr txBox="1"/>
            <p:nvPr/>
          </p:nvSpPr>
          <p:spPr>
            <a:xfrm>
              <a:off x="3335403" y="5117609"/>
              <a:ext cx="1872208" cy="338554"/>
            </a:xfrm>
            <a:prstGeom prst="rect">
              <a:avLst/>
            </a:prstGeom>
            <a:noFill/>
          </p:spPr>
          <p:txBody>
            <a:bodyPr wrap="square" rtlCol="0">
              <a:spAutoFit/>
            </a:bodyPr>
            <a:lstStyle/>
            <a:p>
              <a:r>
                <a:rPr lang="fi-FI" sz="1600" dirty="0" err="1" smtClean="0">
                  <a:latin typeface="Segoe UI Semibold" panose="020B0702040204020203" pitchFamily="34" charset="0"/>
                </a:rPr>
                <a:t>Höyhtyän</a:t>
              </a:r>
              <a:r>
                <a:rPr lang="fi-FI" sz="1600" dirty="0" smtClean="0">
                  <a:latin typeface="Segoe UI Semibold" panose="020B0702040204020203" pitchFamily="34" charset="0"/>
                </a:rPr>
                <a:t> Välke</a:t>
              </a:r>
              <a:endParaRPr lang="fi-FI" sz="1600" dirty="0">
                <a:latin typeface="Segoe UI Semibold" panose="020B0702040204020203" pitchFamily="34" charset="0"/>
              </a:endParaRPr>
            </a:p>
          </p:txBody>
        </p:sp>
        <p:sp>
          <p:nvSpPr>
            <p:cNvPr id="40" name="Suorakulmio 39"/>
            <p:cNvSpPr/>
            <p:nvPr/>
          </p:nvSpPr>
          <p:spPr>
            <a:xfrm>
              <a:off x="6660232" y="4978184"/>
              <a:ext cx="2364212" cy="1763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Rengas 2"/>
            <p:cNvSpPr/>
            <p:nvPr/>
          </p:nvSpPr>
          <p:spPr>
            <a:xfrm>
              <a:off x="6831466" y="5282478"/>
              <a:ext cx="216024" cy="216024"/>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 name="Rengas 3"/>
            <p:cNvSpPr/>
            <p:nvPr/>
          </p:nvSpPr>
          <p:spPr>
            <a:xfrm>
              <a:off x="6885472" y="5769260"/>
              <a:ext cx="108012" cy="108012"/>
            </a:xfrm>
            <a:prstGeom prst="donu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3" name="Rengas 12"/>
            <p:cNvSpPr/>
            <p:nvPr/>
          </p:nvSpPr>
          <p:spPr>
            <a:xfrm>
              <a:off x="6906037" y="6375645"/>
              <a:ext cx="99372" cy="112363"/>
            </a:xfrm>
            <a:prstGeom prst="donut">
              <a:avLst/>
            </a:prstGeom>
            <a:solidFill>
              <a:srgbClr val="92D050"/>
            </a:solidFill>
            <a:ln>
              <a:solidFill>
                <a:srgbClr val="F0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3" name="Tekstiruutu 22"/>
            <p:cNvSpPr txBox="1"/>
            <p:nvPr/>
          </p:nvSpPr>
          <p:spPr>
            <a:xfrm>
              <a:off x="7005945" y="5142545"/>
              <a:ext cx="2281105" cy="369332"/>
            </a:xfrm>
            <a:prstGeom prst="rect">
              <a:avLst/>
            </a:prstGeom>
            <a:noFill/>
          </p:spPr>
          <p:txBody>
            <a:bodyPr wrap="square" rtlCol="0">
              <a:spAutoFit/>
            </a:bodyPr>
            <a:lstStyle/>
            <a:p>
              <a:r>
                <a:rPr lang="fi-FI" dirty="0" smtClean="0">
                  <a:latin typeface="Segoe UI Semibold" panose="020B0702040204020203" pitchFamily="34" charset="0"/>
                </a:rPr>
                <a:t>Hyvinvointikeskus</a:t>
              </a:r>
              <a:endParaRPr lang="fi-FI" dirty="0">
                <a:latin typeface="Segoe UI Semibold" panose="020B0702040204020203" pitchFamily="34" charset="0"/>
              </a:endParaRPr>
            </a:p>
          </p:txBody>
        </p:sp>
        <p:sp>
          <p:nvSpPr>
            <p:cNvPr id="24" name="Tekstiruutu 23"/>
            <p:cNvSpPr txBox="1"/>
            <p:nvPr/>
          </p:nvSpPr>
          <p:spPr>
            <a:xfrm>
              <a:off x="7036409" y="5577057"/>
              <a:ext cx="2281105" cy="646331"/>
            </a:xfrm>
            <a:prstGeom prst="rect">
              <a:avLst/>
            </a:prstGeom>
            <a:noFill/>
          </p:spPr>
          <p:txBody>
            <a:bodyPr wrap="square" rtlCol="0">
              <a:spAutoFit/>
            </a:bodyPr>
            <a:lstStyle/>
            <a:p>
              <a:r>
                <a:rPr lang="fi-FI" dirty="0" smtClean="0">
                  <a:latin typeface="Segoe UI Semibold" panose="020B0702040204020203" pitchFamily="34" charset="0"/>
                </a:rPr>
                <a:t>Osa hyvinvointi-keskusta</a:t>
              </a:r>
              <a:endParaRPr lang="fi-FI" dirty="0">
                <a:latin typeface="Segoe UI Semibold" panose="020B0702040204020203" pitchFamily="34" charset="0"/>
              </a:endParaRPr>
            </a:p>
          </p:txBody>
        </p:sp>
        <p:sp>
          <p:nvSpPr>
            <p:cNvPr id="29" name="Tekstiruutu 28"/>
            <p:cNvSpPr txBox="1"/>
            <p:nvPr/>
          </p:nvSpPr>
          <p:spPr>
            <a:xfrm>
              <a:off x="7018799" y="6237312"/>
              <a:ext cx="2281105" cy="369332"/>
            </a:xfrm>
            <a:prstGeom prst="rect">
              <a:avLst/>
            </a:prstGeom>
            <a:noFill/>
          </p:spPr>
          <p:txBody>
            <a:bodyPr wrap="square" rtlCol="0">
              <a:spAutoFit/>
            </a:bodyPr>
            <a:lstStyle/>
            <a:p>
              <a:r>
                <a:rPr lang="fi-FI" dirty="0">
                  <a:latin typeface="Segoe UI Semibold" panose="020B0702040204020203" pitchFamily="34" charset="0"/>
                </a:rPr>
                <a:t>H</a:t>
              </a:r>
              <a:r>
                <a:rPr lang="fi-FI" dirty="0" smtClean="0">
                  <a:latin typeface="Segoe UI Semibold" panose="020B0702040204020203" pitchFamily="34" charset="0"/>
                </a:rPr>
                <a:t>yvinvointipiste</a:t>
              </a:r>
              <a:endParaRPr lang="fi-FI" dirty="0">
                <a:latin typeface="Segoe UI Semibold" panose="020B0702040204020203" pitchFamily="34" charset="0"/>
              </a:endParaRPr>
            </a:p>
          </p:txBody>
        </p:sp>
      </p:grpSp>
      <p:sp>
        <p:nvSpPr>
          <p:cNvPr id="38" name="Tekstiruutu 37"/>
          <p:cNvSpPr txBox="1"/>
          <p:nvPr/>
        </p:nvSpPr>
        <p:spPr>
          <a:xfrm>
            <a:off x="251520" y="116632"/>
            <a:ext cx="8712968" cy="584775"/>
          </a:xfrm>
          <a:prstGeom prst="rect">
            <a:avLst/>
          </a:prstGeom>
          <a:solidFill>
            <a:schemeClr val="bg1"/>
          </a:solidFill>
        </p:spPr>
        <p:txBody>
          <a:bodyPr wrap="square" rtlCol="0">
            <a:spAutoFit/>
          </a:bodyPr>
          <a:lstStyle/>
          <a:p>
            <a:r>
              <a:rPr lang="fi-FI" sz="3200" b="1" i="1" dirty="0">
                <a:solidFill>
                  <a:srgbClr val="E10069"/>
                </a:solidFill>
                <a:latin typeface="Segoe UI" panose="020B0502040204020203" pitchFamily="34" charset="0"/>
                <a:ea typeface="Segoe UI" panose="020B0502040204020203" pitchFamily="34" charset="0"/>
                <a:cs typeface="Segoe UI" panose="020B0502040204020203" pitchFamily="34" charset="0"/>
              </a:rPr>
              <a:t>H</a:t>
            </a:r>
            <a:r>
              <a:rPr lang="fi-FI" sz="3200" b="1" i="1" dirty="0" smtClean="0">
                <a:solidFill>
                  <a:srgbClr val="E10069"/>
                </a:solidFill>
                <a:latin typeface="Segoe UI" panose="020B0502040204020203" pitchFamily="34" charset="0"/>
                <a:ea typeface="Segoe UI" panose="020B0502040204020203" pitchFamily="34" charset="0"/>
                <a:cs typeface="Segoe UI" panose="020B0502040204020203" pitchFamily="34" charset="0"/>
              </a:rPr>
              <a:t>yvinvointikeskukset ja -pisteet</a:t>
            </a:r>
            <a:endParaRPr lang="fi-FI" sz="3200" b="1" i="1" dirty="0">
              <a:solidFill>
                <a:srgbClr val="E10069"/>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Sisällön paikkamerkki 2"/>
          <p:cNvSpPr txBox="1">
            <a:spLocks/>
          </p:cNvSpPr>
          <p:nvPr/>
        </p:nvSpPr>
        <p:spPr>
          <a:xfrm>
            <a:off x="14484" y="692696"/>
            <a:ext cx="3192526" cy="6165304"/>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1400" b="1" dirty="0" smtClean="0">
                <a:latin typeface="Segoe UI" panose="020B0502040204020203" pitchFamily="34" charset="0"/>
                <a:ea typeface="Segoe UI" panose="020B0502040204020203" pitchFamily="34" charset="0"/>
                <a:cs typeface="Segoe UI" panose="020B0502040204020203" pitchFamily="34" charset="0"/>
              </a:rPr>
              <a:t>Hyvinvointipalvelut siirtyy neljään hyvinvointialueeseen</a:t>
            </a:r>
            <a:r>
              <a:rPr lang="fi-FI" sz="1400" dirty="0" smtClean="0">
                <a:latin typeface="Segoe UI" panose="020B0502040204020203" pitchFamily="34" charset="0"/>
                <a:ea typeface="Segoe UI" panose="020B0502040204020203" pitchFamily="34" charset="0"/>
                <a:cs typeface="Segoe UI" panose="020B0502040204020203" pitchFamily="34" charset="0"/>
              </a:rPr>
              <a:t> vuonna 2016. </a:t>
            </a:r>
            <a:br>
              <a:rPr lang="fi-FI" sz="1400" dirty="0" smtClean="0">
                <a:latin typeface="Segoe UI" panose="020B0502040204020203" pitchFamily="34" charset="0"/>
                <a:ea typeface="Segoe UI" panose="020B0502040204020203" pitchFamily="34" charset="0"/>
                <a:cs typeface="Segoe UI" panose="020B0502040204020203" pitchFamily="34" charset="0"/>
              </a:rPr>
            </a:br>
            <a:endParaRPr lang="fi-FI" sz="1400" dirty="0" smtClean="0">
              <a:latin typeface="Segoe UI" panose="020B0502040204020203" pitchFamily="34" charset="0"/>
              <a:ea typeface="Segoe UI" panose="020B0502040204020203" pitchFamily="34" charset="0"/>
              <a:cs typeface="Segoe UI" panose="020B0502040204020203" pitchFamily="34" charset="0"/>
            </a:endParaRPr>
          </a:p>
          <a:p>
            <a:r>
              <a:rPr lang="fi-FI" sz="1400" b="1" dirty="0" smtClean="0">
                <a:latin typeface="Segoe UI" panose="020B0502040204020203" pitchFamily="34" charset="0"/>
                <a:ea typeface="Segoe UI" panose="020B0502040204020203" pitchFamily="34" charset="0"/>
                <a:cs typeface="Segoe UI" panose="020B0502040204020203" pitchFamily="34" charset="0"/>
              </a:rPr>
              <a:t>Hyvinvointikeskuksia </a:t>
            </a:r>
            <a:r>
              <a:rPr lang="fi-FI" sz="1400" b="1" dirty="0">
                <a:latin typeface="Segoe UI" panose="020B0502040204020203" pitchFamily="34" charset="0"/>
                <a:ea typeface="Segoe UI" panose="020B0502040204020203" pitchFamily="34" charset="0"/>
                <a:cs typeface="Segoe UI" panose="020B0502040204020203" pitchFamily="34" charset="0"/>
              </a:rPr>
              <a:t>on </a:t>
            </a:r>
            <a:r>
              <a:rPr lang="fi-FI" sz="1400" b="1" dirty="0" smtClean="0">
                <a:latin typeface="Segoe UI" panose="020B0502040204020203" pitchFamily="34" charset="0"/>
                <a:ea typeface="Segoe UI" panose="020B0502040204020203" pitchFamily="34" charset="0"/>
                <a:cs typeface="Segoe UI" panose="020B0502040204020203" pitchFamily="34" charset="0"/>
              </a:rPr>
              <a:t>kuusi</a:t>
            </a:r>
            <a:r>
              <a:rPr lang="fi-FI" sz="1400" dirty="0" smtClean="0">
                <a:latin typeface="Segoe UI" panose="020B0502040204020203" pitchFamily="34" charset="0"/>
                <a:ea typeface="Segoe UI" panose="020B0502040204020203" pitchFamily="34" charset="0"/>
                <a:cs typeface="Segoe UI" panose="020B0502040204020203" pitchFamily="34" charset="0"/>
              </a:rPr>
              <a:t>: </a:t>
            </a:r>
            <a:r>
              <a:rPr lang="fi-FI" sz="1400" dirty="0">
                <a:latin typeface="Segoe UI" panose="020B0502040204020203" pitchFamily="34" charset="0"/>
                <a:ea typeface="Segoe UI" panose="020B0502040204020203" pitchFamily="34" charset="0"/>
                <a:cs typeface="Segoe UI" panose="020B0502040204020203" pitchFamily="34" charset="0"/>
              </a:rPr>
              <a:t>Haukipudas, </a:t>
            </a:r>
            <a:r>
              <a:rPr lang="fi-FI" sz="1400" dirty="0" err="1">
                <a:latin typeface="Segoe UI" panose="020B0502040204020203" pitchFamily="34" charset="0"/>
                <a:ea typeface="Segoe UI" panose="020B0502040204020203" pitchFamily="34" charset="0"/>
                <a:cs typeface="Segoe UI" panose="020B0502040204020203" pitchFamily="34" charset="0"/>
              </a:rPr>
              <a:t>Tuira</a:t>
            </a:r>
            <a:r>
              <a:rPr lang="fi-FI" sz="1400" dirty="0">
                <a:latin typeface="Segoe UI" panose="020B0502040204020203" pitchFamily="34" charset="0"/>
                <a:ea typeface="Segoe UI" panose="020B0502040204020203" pitchFamily="34" charset="0"/>
                <a:cs typeface="Segoe UI" panose="020B0502040204020203" pitchFamily="34" charset="0"/>
              </a:rPr>
              <a:t>, Kiiminki, Myllyoja, Kontinkangas ja Kaakkuri. </a:t>
            </a:r>
            <a:r>
              <a:rPr lang="fi-FI" sz="1400" dirty="0" smtClean="0">
                <a:latin typeface="Segoe UI" panose="020B0502040204020203" pitchFamily="34" charset="0"/>
                <a:ea typeface="Segoe UI" panose="020B0502040204020203" pitchFamily="34" charset="0"/>
                <a:cs typeface="Segoe UI" panose="020B0502040204020203" pitchFamily="34" charset="0"/>
              </a:rPr>
              <a:t/>
            </a:r>
            <a:br>
              <a:rPr lang="fi-FI" sz="1400" dirty="0" smtClean="0">
                <a:latin typeface="Segoe UI" panose="020B0502040204020203" pitchFamily="34" charset="0"/>
                <a:ea typeface="Segoe UI" panose="020B0502040204020203" pitchFamily="34" charset="0"/>
                <a:cs typeface="Segoe UI" panose="020B0502040204020203" pitchFamily="34" charset="0"/>
              </a:rPr>
            </a:br>
            <a:endParaRPr lang="fi-FI" sz="1400" dirty="0" smtClean="0">
              <a:latin typeface="Segoe UI" panose="020B0502040204020203" pitchFamily="34" charset="0"/>
              <a:ea typeface="Segoe UI" panose="020B0502040204020203" pitchFamily="34" charset="0"/>
              <a:cs typeface="Segoe UI" panose="020B0502040204020203" pitchFamily="34" charset="0"/>
            </a:endParaRPr>
          </a:p>
          <a:p>
            <a:r>
              <a:rPr lang="fi-FI" sz="1400" b="1" dirty="0" smtClean="0">
                <a:latin typeface="Segoe UI" panose="020B0502040204020203" pitchFamily="34" charset="0"/>
                <a:ea typeface="Segoe UI" panose="020B0502040204020203" pitchFamily="34" charset="0"/>
                <a:cs typeface="Segoe UI" panose="020B0502040204020203" pitchFamily="34" charset="0"/>
              </a:rPr>
              <a:t>Hyvinvointikeskukset </a:t>
            </a:r>
            <a:r>
              <a:rPr lang="fi-FI" sz="1400" dirty="0">
                <a:latin typeface="Segoe UI" panose="020B0502040204020203" pitchFamily="34" charset="0"/>
                <a:ea typeface="Segoe UI" panose="020B0502040204020203" pitchFamily="34" charset="0"/>
                <a:cs typeface="Segoe UI" panose="020B0502040204020203" pitchFamily="34" charset="0"/>
              </a:rPr>
              <a:t>käynnistyvät hallinnollisesti ja osin </a:t>
            </a:r>
            <a:r>
              <a:rPr lang="fi-FI" sz="1400" dirty="0" smtClean="0">
                <a:latin typeface="Segoe UI" panose="020B0502040204020203" pitchFamily="34" charset="0"/>
                <a:ea typeface="Segoe UI" panose="020B0502040204020203" pitchFamily="34" charset="0"/>
                <a:cs typeface="Segoe UI" panose="020B0502040204020203" pitchFamily="34" charset="0"/>
              </a:rPr>
              <a:t>toiminnallisesti  1.4.2016 alkaen. </a:t>
            </a:r>
            <a:br>
              <a:rPr lang="fi-FI" sz="1400" dirty="0" smtClean="0">
                <a:latin typeface="Segoe UI" panose="020B0502040204020203" pitchFamily="34" charset="0"/>
                <a:ea typeface="Segoe UI" panose="020B0502040204020203" pitchFamily="34" charset="0"/>
                <a:cs typeface="Segoe UI" panose="020B0502040204020203" pitchFamily="34" charset="0"/>
              </a:rPr>
            </a:br>
            <a:endParaRPr lang="fi-FI" sz="1400" dirty="0" smtClean="0">
              <a:latin typeface="Segoe UI" panose="020B0502040204020203" pitchFamily="34" charset="0"/>
              <a:ea typeface="Segoe UI" panose="020B0502040204020203" pitchFamily="34" charset="0"/>
              <a:cs typeface="Segoe UI" panose="020B0502040204020203" pitchFamily="34" charset="0"/>
            </a:endParaRPr>
          </a:p>
          <a:p>
            <a:r>
              <a:rPr lang="fi-FI" sz="1400" dirty="0" smtClean="0">
                <a:latin typeface="Segoe UI" panose="020B0502040204020203" pitchFamily="34" charset="0"/>
                <a:ea typeface="Segoe UI" panose="020B0502040204020203" pitchFamily="34" charset="0"/>
                <a:cs typeface="Segoe UI" panose="020B0502040204020203" pitchFamily="34" charset="0"/>
              </a:rPr>
              <a:t>Pohjoisen alueen hyvinvointikeskusten </a:t>
            </a:r>
            <a:r>
              <a:rPr lang="fi-FI" sz="1400" dirty="0">
                <a:latin typeface="Segoe UI" panose="020B0502040204020203" pitchFamily="34" charset="0"/>
                <a:ea typeface="Segoe UI" panose="020B0502040204020203" pitchFamily="34" charset="0"/>
                <a:cs typeface="Segoe UI" panose="020B0502040204020203" pitchFamily="34" charset="0"/>
              </a:rPr>
              <a:t>tarvittavat </a:t>
            </a:r>
            <a:r>
              <a:rPr lang="fi-FI" sz="1400" b="1" dirty="0">
                <a:latin typeface="Segoe UI" panose="020B0502040204020203" pitchFamily="34" charset="0"/>
                <a:ea typeface="Segoe UI" panose="020B0502040204020203" pitchFamily="34" charset="0"/>
                <a:cs typeface="Segoe UI" panose="020B0502040204020203" pitchFamily="34" charset="0"/>
              </a:rPr>
              <a:t>muutos- ja </a:t>
            </a:r>
            <a:r>
              <a:rPr lang="fi-FI" sz="1400" b="1" dirty="0" smtClean="0">
                <a:latin typeface="Segoe UI" panose="020B0502040204020203" pitchFamily="34" charset="0"/>
                <a:ea typeface="Segoe UI" panose="020B0502040204020203" pitchFamily="34" charset="0"/>
                <a:cs typeface="Segoe UI" panose="020B0502040204020203" pitchFamily="34" charset="0"/>
              </a:rPr>
              <a:t>peruskorjausinvestoinnit</a:t>
            </a:r>
            <a:r>
              <a:rPr lang="fi-FI" sz="1400" dirty="0" smtClean="0">
                <a:latin typeface="Segoe UI" panose="020B0502040204020203" pitchFamily="34" charset="0"/>
                <a:ea typeface="Segoe UI" panose="020B0502040204020203" pitchFamily="34" charset="0"/>
                <a:cs typeface="Segoe UI" panose="020B0502040204020203" pitchFamily="34" charset="0"/>
              </a:rPr>
              <a:t> </a:t>
            </a:r>
            <a:r>
              <a:rPr lang="fi-FI" sz="1400" dirty="0">
                <a:latin typeface="Segoe UI" panose="020B0502040204020203" pitchFamily="34" charset="0"/>
                <a:ea typeface="Segoe UI" panose="020B0502040204020203" pitchFamily="34" charset="0"/>
                <a:cs typeface="Segoe UI" panose="020B0502040204020203" pitchFamily="34" charset="0"/>
              </a:rPr>
              <a:t>toteutetaan olemassa oleviin </a:t>
            </a:r>
            <a:r>
              <a:rPr lang="fi-FI" sz="1400" dirty="0" smtClean="0">
                <a:latin typeface="Segoe UI" panose="020B0502040204020203" pitchFamily="34" charset="0"/>
                <a:ea typeface="Segoe UI" panose="020B0502040204020203" pitchFamily="34" charset="0"/>
                <a:cs typeface="Segoe UI" panose="020B0502040204020203" pitchFamily="34" charset="0"/>
              </a:rPr>
              <a:t>tiloihin vuosina 2016-2017.</a:t>
            </a:r>
          </a:p>
          <a:p>
            <a:endParaRPr lang="fi-FI" sz="1400" dirty="0" smtClean="0"/>
          </a:p>
          <a:p>
            <a:r>
              <a:rPr lang="fi-FI" sz="1400" dirty="0">
                <a:latin typeface="Segoe UI" panose="020B0502040204020203" pitchFamily="34" charset="0"/>
                <a:ea typeface="Segoe UI" panose="020B0502040204020203" pitchFamily="34" charset="0"/>
                <a:cs typeface="Segoe UI" panose="020B0502040204020203" pitchFamily="34" charset="0"/>
              </a:rPr>
              <a:t>Matalan kynnyksen </a:t>
            </a:r>
            <a:r>
              <a:rPr lang="fi-FI" sz="1400" dirty="0" smtClean="0">
                <a:latin typeface="Segoe UI" panose="020B0502040204020203" pitchFamily="34" charset="0"/>
                <a:ea typeface="Segoe UI" panose="020B0502040204020203" pitchFamily="34" charset="0"/>
                <a:cs typeface="Segoe UI" panose="020B0502040204020203" pitchFamily="34" charset="0"/>
              </a:rPr>
              <a:t>palveluja  </a:t>
            </a:r>
            <a:r>
              <a:rPr lang="fi-FI" sz="1400" dirty="0">
                <a:latin typeface="Segoe UI" panose="020B0502040204020203" pitchFamily="34" charset="0"/>
                <a:ea typeface="Segoe UI" panose="020B0502040204020203" pitchFamily="34" charset="0"/>
                <a:cs typeface="Segoe UI" panose="020B0502040204020203" pitchFamily="34" charset="0"/>
              </a:rPr>
              <a:t>koko kaupungin tasolla </a:t>
            </a:r>
            <a:r>
              <a:rPr lang="fi-FI" sz="1400" dirty="0" smtClean="0">
                <a:latin typeface="Segoe UI" panose="020B0502040204020203" pitchFamily="34" charset="0"/>
                <a:ea typeface="Segoe UI" panose="020B0502040204020203" pitchFamily="34" charset="0"/>
                <a:cs typeface="Segoe UI" panose="020B0502040204020203" pitchFamily="34" charset="0"/>
              </a:rPr>
              <a:t>suunniteltu </a:t>
            </a:r>
            <a:r>
              <a:rPr lang="fi-FI" sz="1400" dirty="0">
                <a:latin typeface="Segoe UI" panose="020B0502040204020203" pitchFamily="34" charset="0"/>
                <a:ea typeface="Segoe UI" panose="020B0502040204020203" pitchFamily="34" charset="0"/>
                <a:cs typeface="Segoe UI" panose="020B0502040204020203" pitchFamily="34" charset="0"/>
              </a:rPr>
              <a:t>vuoden 2015 aikana.</a:t>
            </a:r>
          </a:p>
          <a:p>
            <a:pPr marL="0" indent="0">
              <a:buNone/>
            </a:pPr>
            <a:endParaRPr lang="fi-FI" sz="1400" dirty="0" smtClean="0">
              <a:latin typeface="Segoe UI" panose="020B0502040204020203" pitchFamily="34" charset="0"/>
              <a:ea typeface="Segoe UI" panose="020B0502040204020203" pitchFamily="34" charset="0"/>
              <a:cs typeface="Segoe UI" panose="020B0502040204020203" pitchFamily="34" charset="0"/>
            </a:endParaRPr>
          </a:p>
          <a:p>
            <a:r>
              <a:rPr lang="fi-FI" sz="1400" dirty="0" smtClean="0">
                <a:latin typeface="Segoe UI" panose="020B0502040204020203" pitchFamily="34" charset="0"/>
                <a:ea typeface="Segoe UI" panose="020B0502040204020203" pitchFamily="34" charset="0"/>
                <a:cs typeface="Segoe UI" panose="020B0502040204020203" pitchFamily="34" charset="0"/>
              </a:rPr>
              <a:t>Erillisiä uusia hyvinvointipisteitä ei lisätä vuoden 2016 aikana</a:t>
            </a:r>
          </a:p>
        </p:txBody>
      </p:sp>
    </p:spTree>
    <p:extLst>
      <p:ext uri="{BB962C8B-B14F-4D97-AF65-F5344CB8AC3E}">
        <p14:creationId xmlns:p14="http://schemas.microsoft.com/office/powerpoint/2010/main" val="2684178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8864" y="476672"/>
            <a:ext cx="8229600" cy="1143000"/>
          </a:xfrm>
        </p:spPr>
        <p:txBody>
          <a:bodyPr/>
          <a:lstStyle/>
          <a:p>
            <a:r>
              <a:rPr lang="fi-FI" sz="3200" dirty="0" smtClean="0"/>
              <a:t>Väestöennusteet hyvinvointikeskuksittain</a:t>
            </a:r>
            <a:endParaRPr lang="fi-FI" sz="3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7001"/>
            <a:ext cx="8828087"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340992"/>
            <a:ext cx="1797174" cy="147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27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548680"/>
            <a:ext cx="8229600" cy="1143000"/>
          </a:xfrm>
        </p:spPr>
        <p:txBody>
          <a:bodyPr/>
          <a:lstStyle/>
          <a:p>
            <a:r>
              <a:rPr lang="fi-FI" dirty="0" smtClean="0"/>
              <a:t>Oulun kaupungin väestö ikäluokittain</a:t>
            </a:r>
            <a:endParaRPr lang="fi-FI" dirty="0"/>
          </a:p>
        </p:txBody>
      </p:sp>
      <p:graphicFrame>
        <p:nvGraphicFramePr>
          <p:cNvPr id="19" name="Kaavio 18"/>
          <p:cNvGraphicFramePr>
            <a:graphicFrameLocks/>
          </p:cNvGraphicFramePr>
          <p:nvPr>
            <p:extLst>
              <p:ext uri="{D42A27DB-BD31-4B8C-83A1-F6EECF244321}">
                <p14:modId xmlns:p14="http://schemas.microsoft.com/office/powerpoint/2010/main" val="2963368932"/>
              </p:ext>
            </p:extLst>
          </p:nvPr>
        </p:nvGraphicFramePr>
        <p:xfrm>
          <a:off x="467544" y="1484784"/>
          <a:ext cx="8067676" cy="4638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8026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1058"/>
            <a:ext cx="7591422" cy="526031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4"/>
          <p:cNvSpPr>
            <a:spLocks noGrp="1"/>
          </p:cNvSpPr>
          <p:nvPr>
            <p:ph type="title"/>
          </p:nvPr>
        </p:nvSpPr>
        <p:spPr>
          <a:xfrm>
            <a:off x="1691680" y="620688"/>
            <a:ext cx="6912768" cy="720080"/>
          </a:xfrm>
        </p:spPr>
        <p:txBody>
          <a:bodyPr>
            <a:normAutofit fontScale="90000"/>
          </a:bodyPr>
          <a:lstStyle/>
          <a:p>
            <a:r>
              <a:rPr lang="fi-FI" dirty="0" smtClean="0"/>
              <a:t>Sosioekonominen tila alueittain Oulun kaupungissa</a:t>
            </a:r>
            <a:endParaRPr lang="fi-FI" dirty="0"/>
          </a:p>
        </p:txBody>
      </p:sp>
    </p:spTree>
    <p:extLst>
      <p:ext uri="{BB962C8B-B14F-4D97-AF65-F5344CB8AC3E}">
        <p14:creationId xmlns:p14="http://schemas.microsoft.com/office/powerpoint/2010/main" val="13558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Kuva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048000"/>
            <a:ext cx="71501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kstiruutu 31"/>
          <p:cNvSpPr txBox="1">
            <a:spLocks noChangeArrowheads="1"/>
          </p:cNvSpPr>
          <p:nvPr/>
        </p:nvSpPr>
        <p:spPr bwMode="auto">
          <a:xfrm>
            <a:off x="1592263" y="1411288"/>
            <a:ext cx="3744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sz="1400" b="1">
                <a:latin typeface="Segoe UI" pitchFamily="34" charset="0"/>
                <a:cs typeface="Segoe UI" pitchFamily="34" charset="0"/>
              </a:rPr>
              <a:t>90% tarvitsee kaupungin sosiaali- ja terveyspalveluja 0-2 krt vuodessa</a:t>
            </a:r>
            <a:r>
              <a:rPr lang="fi-FI" sz="1400">
                <a:latin typeface="Segoe UI" pitchFamily="34" charset="0"/>
                <a:cs typeface="Segoe UI" pitchFamily="34" charset="0"/>
              </a:rPr>
              <a:t>, </a:t>
            </a:r>
          </a:p>
          <a:p>
            <a:pPr eaLnBrk="1" hangingPunct="1"/>
            <a:r>
              <a:rPr lang="fi-FI" sz="1400">
                <a:latin typeface="Segoe UI" pitchFamily="34" charset="0"/>
                <a:cs typeface="Segoe UI" pitchFamily="34" charset="0"/>
              </a:rPr>
              <a:t>kuten </a:t>
            </a:r>
            <a:br>
              <a:rPr lang="fi-FI" sz="1400">
                <a:latin typeface="Segoe UI" pitchFamily="34" charset="0"/>
                <a:cs typeface="Segoe UI" pitchFamily="34" charset="0"/>
              </a:rPr>
            </a:br>
            <a:r>
              <a:rPr lang="fi-FI" sz="1400">
                <a:latin typeface="Segoe UI" pitchFamily="34" charset="0"/>
                <a:cs typeface="Segoe UI" pitchFamily="34" charset="0"/>
              </a:rPr>
              <a:t>eResepti verkossa</a:t>
            </a:r>
          </a:p>
          <a:p>
            <a:pPr eaLnBrk="1" hangingPunct="1"/>
            <a:r>
              <a:rPr lang="fi-FI" sz="1400">
                <a:latin typeface="Segoe UI" pitchFamily="34" charset="0"/>
                <a:cs typeface="Segoe UI" pitchFamily="34" charset="0"/>
              </a:rPr>
              <a:t>Opiskelijan kesätoimeentulotuki</a:t>
            </a:r>
          </a:p>
          <a:p>
            <a:pPr eaLnBrk="1" hangingPunct="1"/>
            <a:r>
              <a:rPr lang="fi-FI" sz="1400">
                <a:latin typeface="Segoe UI" pitchFamily="34" charset="0"/>
                <a:cs typeface="Segoe UI" pitchFamily="34" charset="0"/>
              </a:rPr>
              <a:t>sairaanhoitajan tai lääkärin vastaanotto</a:t>
            </a:r>
            <a:br>
              <a:rPr lang="fi-FI" sz="1400">
                <a:latin typeface="Segoe UI" pitchFamily="34" charset="0"/>
                <a:cs typeface="Segoe UI" pitchFamily="34" charset="0"/>
              </a:rPr>
            </a:br>
            <a:endParaRPr lang="fi-FI" sz="1400" b="1">
              <a:latin typeface="Segoe UI" pitchFamily="34" charset="0"/>
              <a:cs typeface="Segoe UI" pitchFamily="34" charset="0"/>
            </a:endParaRPr>
          </a:p>
        </p:txBody>
      </p:sp>
      <p:sp>
        <p:nvSpPr>
          <p:cNvPr id="33" name="Vasen aaltosulje 32"/>
          <p:cNvSpPr/>
          <p:nvPr/>
        </p:nvSpPr>
        <p:spPr>
          <a:xfrm>
            <a:off x="1376363" y="1411288"/>
            <a:ext cx="288925" cy="1600200"/>
          </a:xfrm>
          <a:prstGeom prst="lef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i-FI"/>
          </a:p>
        </p:txBody>
      </p:sp>
      <p:sp>
        <p:nvSpPr>
          <p:cNvPr id="9221" name="Tekstiruutu 33"/>
          <p:cNvSpPr txBox="1">
            <a:spLocks noChangeArrowheads="1"/>
          </p:cNvSpPr>
          <p:nvPr/>
        </p:nvSpPr>
        <p:spPr bwMode="auto">
          <a:xfrm>
            <a:off x="6084888" y="1395413"/>
            <a:ext cx="3816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sz="1400" b="1">
                <a:latin typeface="Segoe UI" pitchFamily="34" charset="0"/>
                <a:cs typeface="Segoe UI" pitchFamily="34" charset="0"/>
              </a:rPr>
              <a:t>10% tarvitsee moniammatillista </a:t>
            </a:r>
          </a:p>
          <a:p>
            <a:pPr eaLnBrk="1" hangingPunct="1"/>
            <a:r>
              <a:rPr lang="fi-FI" sz="1400" b="1">
                <a:latin typeface="Segoe UI" pitchFamily="34" charset="0"/>
                <a:cs typeface="Segoe UI" pitchFamily="34" charset="0"/>
              </a:rPr>
              <a:t>palvelua, </a:t>
            </a:r>
            <a:r>
              <a:rPr lang="fi-FI" sz="1400">
                <a:latin typeface="Segoe UI" pitchFamily="34" charset="0"/>
                <a:cs typeface="Segoe UI" pitchFamily="34" charset="0"/>
              </a:rPr>
              <a:t>kuten</a:t>
            </a:r>
          </a:p>
          <a:p>
            <a:pPr eaLnBrk="1" hangingPunct="1"/>
            <a:r>
              <a:rPr lang="fi-FI" sz="1400">
                <a:latin typeface="Segoe UI" pitchFamily="34" charset="0"/>
                <a:cs typeface="Segoe UI" pitchFamily="34" charset="0"/>
              </a:rPr>
              <a:t>tukea kotiin </a:t>
            </a:r>
          </a:p>
          <a:p>
            <a:pPr eaLnBrk="1" hangingPunct="1"/>
            <a:r>
              <a:rPr lang="fi-FI" sz="1400">
                <a:latin typeface="Segoe UI" pitchFamily="34" charset="0"/>
                <a:cs typeface="Segoe UI" pitchFamily="34" charset="0"/>
              </a:rPr>
              <a:t>terveydellisiin ongelmiin</a:t>
            </a:r>
          </a:p>
          <a:p>
            <a:pPr eaLnBrk="1" hangingPunct="1"/>
            <a:r>
              <a:rPr lang="fi-FI" sz="1400">
                <a:latin typeface="Segoe UI" pitchFamily="34" charset="0"/>
                <a:cs typeface="Segoe UI" pitchFamily="34" charset="0"/>
              </a:rPr>
              <a:t>tukea elämänhallintaan</a:t>
            </a:r>
          </a:p>
          <a:p>
            <a:pPr eaLnBrk="1" hangingPunct="1"/>
            <a:r>
              <a:rPr lang="fi-FI" sz="1400">
                <a:latin typeface="Segoe UI" pitchFamily="34" charset="0"/>
                <a:cs typeface="Segoe UI" pitchFamily="34" charset="0"/>
              </a:rPr>
              <a:t>mielenterveyden, päihdekäytön </a:t>
            </a:r>
          </a:p>
          <a:p>
            <a:pPr eaLnBrk="1" hangingPunct="1"/>
            <a:r>
              <a:rPr lang="fi-FI" sz="1400">
                <a:latin typeface="Segoe UI" pitchFamily="34" charset="0"/>
                <a:cs typeface="Segoe UI" pitchFamily="34" charset="0"/>
              </a:rPr>
              <a:t>ongelmiin</a:t>
            </a:r>
          </a:p>
        </p:txBody>
      </p:sp>
      <p:sp>
        <p:nvSpPr>
          <p:cNvPr id="35" name="Vasen aaltosulje 34"/>
          <p:cNvSpPr/>
          <p:nvPr/>
        </p:nvSpPr>
        <p:spPr>
          <a:xfrm>
            <a:off x="5795963" y="1439863"/>
            <a:ext cx="288925" cy="1571625"/>
          </a:xfrm>
          <a:prstGeom prst="leftBrace">
            <a:avLst/>
          </a:prstGeom>
          <a:noFill/>
          <a:ln w="19050">
            <a:solidFill>
              <a:srgbClr val="E1006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i-FI"/>
          </a:p>
        </p:txBody>
      </p:sp>
      <p:sp>
        <p:nvSpPr>
          <p:cNvPr id="9223" name="Tekstiruutu 36"/>
          <p:cNvSpPr txBox="1">
            <a:spLocks noChangeArrowheads="1"/>
          </p:cNvSpPr>
          <p:nvPr/>
        </p:nvSpPr>
        <p:spPr bwMode="auto">
          <a:xfrm>
            <a:off x="323850" y="3213100"/>
            <a:ext cx="66960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ts val="2000"/>
              </a:lnSpc>
            </a:pPr>
            <a:r>
              <a:rPr lang="fi-FI" sz="1600" i="1">
                <a:latin typeface="Segoe UI" pitchFamily="34" charset="0"/>
                <a:cs typeface="Segoe UI" pitchFamily="34" charset="0"/>
              </a:rPr>
              <a:t>Varmistetaan kaikille kuntalaisille:</a:t>
            </a:r>
            <a:r>
              <a:rPr lang="fi-FI" sz="1600" b="1" i="1">
                <a:latin typeface="Segoe UI" pitchFamily="34" charset="0"/>
                <a:cs typeface="Segoe UI" pitchFamily="34" charset="0"/>
              </a:rPr>
              <a:t/>
            </a:r>
            <a:br>
              <a:rPr lang="fi-FI" sz="1600" b="1" i="1">
                <a:latin typeface="Segoe UI" pitchFamily="34" charset="0"/>
                <a:cs typeface="Segoe UI" pitchFamily="34" charset="0"/>
              </a:rPr>
            </a:br>
            <a:r>
              <a:rPr lang="fi-FI" sz="1400" b="1" i="1">
                <a:latin typeface="Segoe UI" pitchFamily="34" charset="0"/>
                <a:cs typeface="Segoe UI" pitchFamily="34" charset="0"/>
              </a:rPr>
              <a:t>Joustavaa neuvontapalvelua</a:t>
            </a:r>
          </a:p>
          <a:p>
            <a:pPr eaLnBrk="1" hangingPunct="1">
              <a:lnSpc>
                <a:spcPts val="2000"/>
              </a:lnSpc>
            </a:pPr>
            <a:r>
              <a:rPr lang="fi-FI" sz="1400" b="1" i="1">
                <a:latin typeface="Segoe UI" pitchFamily="34" charset="0"/>
                <a:cs typeface="Segoe UI" pitchFamily="34" charset="0"/>
              </a:rPr>
              <a:t>Hyvää saatavuutta		</a:t>
            </a:r>
          </a:p>
          <a:p>
            <a:pPr eaLnBrk="1" hangingPunct="1">
              <a:lnSpc>
                <a:spcPts val="2000"/>
              </a:lnSpc>
            </a:pPr>
            <a:r>
              <a:rPr lang="fi-FI" sz="1400" b="1" i="1">
                <a:latin typeface="Segoe UI" pitchFamily="34" charset="0"/>
                <a:cs typeface="Segoe UI" pitchFamily="34" charset="0"/>
              </a:rPr>
              <a:t>Monipuolisia verkkopalveluita 24/7</a:t>
            </a:r>
          </a:p>
          <a:p>
            <a:pPr eaLnBrk="1" hangingPunct="1">
              <a:lnSpc>
                <a:spcPts val="2000"/>
              </a:lnSpc>
            </a:pPr>
            <a:r>
              <a:rPr lang="fi-FI" sz="1400" b="1" i="1">
                <a:latin typeface="Segoe UI" pitchFamily="34" charset="0"/>
                <a:cs typeface="Segoe UI" pitchFamily="34" charset="0"/>
              </a:rPr>
              <a:t>Hyvinvointikeskusten kattavat sosiaali- ja terveyspalvelut</a:t>
            </a:r>
          </a:p>
        </p:txBody>
      </p:sp>
      <p:sp>
        <p:nvSpPr>
          <p:cNvPr id="9224" name="Tekstiruutu 37"/>
          <p:cNvSpPr txBox="1">
            <a:spLocks noChangeArrowheads="1"/>
          </p:cNvSpPr>
          <p:nvPr/>
        </p:nvSpPr>
        <p:spPr bwMode="auto">
          <a:xfrm>
            <a:off x="7235825" y="3227388"/>
            <a:ext cx="1873250" cy="2462212"/>
          </a:xfrm>
          <a:prstGeom prst="rect">
            <a:avLst/>
          </a:prstGeom>
          <a:solidFill>
            <a:srgbClr val="E10069">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sz="1400" i="1">
                <a:latin typeface="Segoe UI" pitchFamily="34" charset="0"/>
                <a:cs typeface="Segoe UI" pitchFamily="34" charset="0"/>
              </a:rPr>
              <a:t>Lisäksi 10%lle asiakkaista:</a:t>
            </a:r>
            <a:br>
              <a:rPr lang="fi-FI" sz="1400" i="1">
                <a:latin typeface="Segoe UI" pitchFamily="34" charset="0"/>
                <a:cs typeface="Segoe UI" pitchFamily="34" charset="0"/>
              </a:rPr>
            </a:br>
            <a:endParaRPr lang="fi-FI" sz="1400" i="1">
              <a:latin typeface="Segoe UI" pitchFamily="34" charset="0"/>
              <a:cs typeface="Segoe UI" pitchFamily="34" charset="0"/>
            </a:endParaRPr>
          </a:p>
          <a:p>
            <a:pPr eaLnBrk="1" hangingPunct="1"/>
            <a:r>
              <a:rPr lang="fi-FI" sz="1400" b="1" i="1">
                <a:latin typeface="Segoe UI" pitchFamily="34" charset="0"/>
                <a:cs typeface="Segoe UI" pitchFamily="34" charset="0"/>
              </a:rPr>
              <a:t>nimetään vastuuhenkilöt</a:t>
            </a:r>
          </a:p>
          <a:p>
            <a:pPr eaLnBrk="1" hangingPunct="1"/>
            <a:endParaRPr lang="fi-FI" sz="1400" b="1" i="1">
              <a:latin typeface="Segoe UI" pitchFamily="34" charset="0"/>
              <a:cs typeface="Segoe UI" pitchFamily="34" charset="0"/>
            </a:endParaRPr>
          </a:p>
          <a:p>
            <a:pPr eaLnBrk="1" hangingPunct="1"/>
            <a:r>
              <a:rPr lang="fi-FI" sz="1400" b="1" i="1">
                <a:latin typeface="Segoe UI" pitchFamily="34" charset="0"/>
                <a:cs typeface="Segoe UI" pitchFamily="34" charset="0"/>
              </a:rPr>
              <a:t>tehdään jokaiselle </a:t>
            </a:r>
          </a:p>
          <a:p>
            <a:pPr eaLnBrk="1" hangingPunct="1"/>
            <a:r>
              <a:rPr lang="fi-FI" sz="1400" b="1" i="1">
                <a:latin typeface="Segoe UI" pitchFamily="34" charset="0"/>
                <a:cs typeface="Segoe UI" pitchFamily="34" charset="0"/>
              </a:rPr>
              <a:t>yksi yhteinen moniammatillinen hoito- ja palvelu-</a:t>
            </a:r>
            <a:br>
              <a:rPr lang="fi-FI" sz="1400" b="1" i="1">
                <a:latin typeface="Segoe UI" pitchFamily="34" charset="0"/>
                <a:cs typeface="Segoe UI" pitchFamily="34" charset="0"/>
              </a:rPr>
            </a:br>
            <a:r>
              <a:rPr lang="fi-FI" sz="1400" b="1" i="1" smtClean="0">
                <a:latin typeface="Segoe UI" pitchFamily="34" charset="0"/>
                <a:cs typeface="Segoe UI" pitchFamily="34" charset="0"/>
              </a:rPr>
              <a:t>suunnitelma *)</a:t>
            </a:r>
            <a:endParaRPr lang="fi-FI" sz="1400" b="1" i="1">
              <a:latin typeface="Segoe UI" pitchFamily="34" charset="0"/>
              <a:cs typeface="Segoe UI" pitchFamily="34" charset="0"/>
            </a:endParaRPr>
          </a:p>
        </p:txBody>
      </p:sp>
      <p:sp>
        <p:nvSpPr>
          <p:cNvPr id="9225" name="Tekstiruutu 1"/>
          <p:cNvSpPr txBox="1">
            <a:spLocks noChangeArrowheads="1"/>
          </p:cNvSpPr>
          <p:nvPr/>
        </p:nvSpPr>
        <p:spPr bwMode="auto">
          <a:xfrm>
            <a:off x="250825" y="192088"/>
            <a:ext cx="8713788" cy="892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sz="2600" b="1" i="1">
                <a:solidFill>
                  <a:srgbClr val="E10069"/>
                </a:solidFill>
                <a:latin typeface="Segoe UI" pitchFamily="34" charset="0"/>
                <a:cs typeface="Segoe UI" pitchFamily="34" charset="0"/>
              </a:rPr>
              <a:t>Kuntalaisten palvelut tarpeen </a:t>
            </a:r>
          </a:p>
          <a:p>
            <a:pPr eaLnBrk="1" hangingPunct="1"/>
            <a:r>
              <a:rPr lang="fi-FI" sz="2600" b="1" i="1">
                <a:solidFill>
                  <a:srgbClr val="E10069"/>
                </a:solidFill>
                <a:latin typeface="Segoe UI" pitchFamily="34" charset="0"/>
                <a:cs typeface="Segoe UI" pitchFamily="34" charset="0"/>
              </a:rPr>
              <a:t>ja käytön mukaan</a:t>
            </a:r>
          </a:p>
        </p:txBody>
      </p:sp>
      <p:pic>
        <p:nvPicPr>
          <p:cNvPr id="9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896938"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925" y="1182688"/>
            <a:ext cx="922338"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iruutu 1"/>
          <p:cNvSpPr txBox="1"/>
          <p:nvPr/>
        </p:nvSpPr>
        <p:spPr>
          <a:xfrm>
            <a:off x="2006624" y="6103470"/>
            <a:ext cx="6143220" cy="523220"/>
          </a:xfrm>
          <a:prstGeom prst="rect">
            <a:avLst/>
          </a:prstGeom>
          <a:noFill/>
        </p:spPr>
        <p:txBody>
          <a:bodyPr wrap="none" rtlCol="0">
            <a:spAutoFit/>
          </a:bodyPr>
          <a:lstStyle/>
          <a:p>
            <a:r>
              <a:rPr lang="fi-FI" sz="1400" smtClean="0"/>
              <a:t>* Oulu on mukana kuntakokeilussa Hyvinvoinnin integroitu toimintamalli-osiossa . </a:t>
            </a:r>
          </a:p>
          <a:p>
            <a:r>
              <a:rPr lang="fi-FI" sz="1400" smtClean="0"/>
              <a:t>   Kuntakokeilulaki mahdollistaa yhteisen suunnitelman</a:t>
            </a:r>
            <a:endParaRPr lang="fi-FI" sz="1400"/>
          </a:p>
        </p:txBody>
      </p:sp>
    </p:spTree>
    <p:extLst>
      <p:ext uri="{BB962C8B-B14F-4D97-AF65-F5344CB8AC3E}">
        <p14:creationId xmlns:p14="http://schemas.microsoft.com/office/powerpoint/2010/main" val="1608416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ulu_per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lman grafiikk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uvapohj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ulu, pelkistet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Asiakirja" ma:contentTypeID="0x010100C71379CC0ACCFB458F99380A9D4B4AE0" ma:contentTypeVersion="1" ma:contentTypeDescription="Luo uusi asiakirja." ma:contentTypeScope="" ma:versionID="66afc938a9e1e5ae6b65afa5151a881b">
  <xsd:schema xmlns:xsd="http://www.w3.org/2001/XMLSchema" xmlns:xs="http://www.w3.org/2001/XMLSchema" xmlns:p="http://schemas.microsoft.com/office/2006/metadata/properties" xmlns:ns1="http://schemas.microsoft.com/sharepoint/v3" xmlns:ns2="7c840240-e1ce-48e5-ac96-17d832be9fba" targetNamespace="http://schemas.microsoft.com/office/2006/metadata/properties" ma:root="true" ma:fieldsID="1c52e530ccaca4803565c366f6308efd" ns1:_="" ns2:_="">
    <xsd:import namespace="http://schemas.microsoft.com/sharepoint/v3"/>
    <xsd:import namespace="7c840240-e1ce-48e5-ac96-17d832be9fb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12"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840240-e1ce-48e5-ac96-17d832be9fba"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7c840240-e1ce-48e5-ac96-17d832be9fba">T3UYZCPQSSXS-350-44</_dlc_DocId>
    <_dlc_DocIdUrl xmlns="7c840240-e1ce-48e5-ac96-17d832be9fba">
      <Url>https://uusiakkuna.oulunkaupunki.fi/Henkilostolle/Viestinta/Materiaalipankki/_layouts/15/DocIdRedir.aspx?ID=T3UYZCPQSSXS-350-44</Url>
      <Description>T3UYZCPQSSXS-350-44</Description>
    </_dlc_DocIdUrl>
  </documentManagement>
</p:properties>
</file>

<file path=customXml/itemProps1.xml><?xml version="1.0" encoding="utf-8"?>
<ds:datastoreItem xmlns:ds="http://schemas.openxmlformats.org/officeDocument/2006/customXml" ds:itemID="{3B120F3E-FAF2-4471-9384-9C94B1804966}">
  <ds:schemaRefs>
    <ds:schemaRef ds:uri="http://schemas.microsoft.com/sharepoint/events"/>
  </ds:schemaRefs>
</ds:datastoreItem>
</file>

<file path=customXml/itemProps2.xml><?xml version="1.0" encoding="utf-8"?>
<ds:datastoreItem xmlns:ds="http://schemas.openxmlformats.org/officeDocument/2006/customXml" ds:itemID="{B994011C-A30D-4DFE-9D0A-E09E0DAA5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840240-e1ce-48e5-ac96-17d832be9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5F1BD-9D46-4DE4-A926-6A39879C3FFA}">
  <ds:schemaRefs>
    <ds:schemaRef ds:uri="http://schemas.microsoft.com/sharepoint/v3/contenttype/forms"/>
  </ds:schemaRefs>
</ds:datastoreItem>
</file>

<file path=customXml/itemProps4.xml><?xml version="1.0" encoding="utf-8"?>
<ds:datastoreItem xmlns:ds="http://schemas.openxmlformats.org/officeDocument/2006/customXml" ds:itemID="{CA118FFD-3C4C-4786-BA5A-10A0C6974162}">
  <ds:schemaRefs>
    <ds:schemaRef ds:uri="http://purl.org/dc/terms/"/>
    <ds:schemaRef ds:uri="http://schemas.openxmlformats.org/package/2006/metadata/core-properties"/>
    <ds:schemaRef ds:uri="http://schemas.microsoft.com/sharepoint/v3"/>
    <ds:schemaRef ds:uri="http://schemas.microsoft.com/office/2006/documentManagement/types"/>
    <ds:schemaRef ds:uri="7c840240-e1ce-48e5-ac96-17d832be9fba"/>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oulu_perus</Template>
  <TotalTime>1008</TotalTime>
  <Words>2323</Words>
  <Application>Microsoft Office PowerPoint</Application>
  <PresentationFormat>Näytössä katseltava diaesitys (4:3)</PresentationFormat>
  <Paragraphs>393</Paragraphs>
  <Slides>43</Slides>
  <Notes>2</Notes>
  <HiddenSlides>0</HiddenSlides>
  <MMClips>0</MMClips>
  <ScaleCrop>false</ScaleCrop>
  <HeadingPairs>
    <vt:vector size="4" baseType="variant">
      <vt:variant>
        <vt:lpstr>Teema</vt:lpstr>
      </vt:variant>
      <vt:variant>
        <vt:i4>4</vt:i4>
      </vt:variant>
      <vt:variant>
        <vt:lpstr>Dian otsikot</vt:lpstr>
      </vt:variant>
      <vt:variant>
        <vt:i4>43</vt:i4>
      </vt:variant>
    </vt:vector>
  </HeadingPairs>
  <TitlesOfParts>
    <vt:vector size="47" baseType="lpstr">
      <vt:lpstr>oulu_perus</vt:lpstr>
      <vt:lpstr>Ilman grafiikkaa</vt:lpstr>
      <vt:lpstr>Kuvapohjat</vt:lpstr>
      <vt:lpstr>Oulu, pelkistetty</vt:lpstr>
      <vt:lpstr>Hyvinvointikeskukset, monialainen yhteistyö ja lapsiperheiden palvelut        </vt:lpstr>
      <vt:lpstr>PowerPoint-esitys</vt:lpstr>
      <vt:lpstr>PowerPoint-esitys</vt:lpstr>
      <vt:lpstr>Hyvinvointikeskukset</vt:lpstr>
      <vt:lpstr>PowerPoint-esitys</vt:lpstr>
      <vt:lpstr>Väestöennusteet hyvinvointikeskuksittain</vt:lpstr>
      <vt:lpstr>Oulun kaupungin väestö ikäluokittain</vt:lpstr>
      <vt:lpstr>Sosioekonominen tila alueittain Oulun kaupungissa</vt:lpstr>
      <vt:lpstr>PowerPoint-esitys</vt:lpstr>
      <vt:lpstr>SHL mukaiset vireillepanot hyvinvointialueittain v.2015</vt:lpstr>
      <vt:lpstr>Lastensuojelun avohuollon asiakkaat hyvinvointialueittain v.2015 (sis.avohuollon jälkihuolto)</vt:lpstr>
      <vt:lpstr>Poikkitoimijainen yhteistyö</vt:lpstr>
      <vt:lpstr>Palvelutasot/ ”liikennevalot”</vt:lpstr>
      <vt:lpstr>Lasten, nuorten ja lapsiperheiden palvelutarpeet ja niihin vastaaminen jaoteltuna kolmelle vaativuustasolle. </vt:lpstr>
      <vt:lpstr>PowerPoint-esitys</vt:lpstr>
      <vt:lpstr>Siku-hyve yhteistyön toimintamallit</vt:lpstr>
      <vt:lpstr>Lasten, nuorten ja lapsiperheiden palveluprosessit ja  keskeiset vastuutahot /vastuutyöntekijät  </vt:lpstr>
      <vt:lpstr>Lapsiperheiden parissa tehtävä monialainen yhteistyö</vt:lpstr>
      <vt:lpstr>Koskela-Toppila alueen lastensuojelupalvelujen tarve vuosina 2009-2015 (0-17 -vuotiaat, lastensuojelun avohuolto ja kodin ulkopuoliset sijoitukset)</vt:lpstr>
      <vt:lpstr>Oulun kaupungin lasten ja nuorten hyvinvointisuunnitelma 2015–2016 tavoitteet </vt:lpstr>
      <vt:lpstr>Palvelutarpeen arvioinnit ja perheiden tukeminen  15.4.2016 Katja Rounioja, Palveluesimies,  Lasten, nuorten ja perheiden palvelut, Tuiran hyvinvointikeskus </vt:lpstr>
      <vt:lpstr> Sosiaalinen hyvinvointi </vt:lpstr>
      <vt:lpstr>Palvelutarpeen arvioinnit (SHL 36§)</vt:lpstr>
      <vt:lpstr>Työntekijät SHL palvelutarpeen arvioinneissa</vt:lpstr>
      <vt:lpstr>Ilmoitukset (LsL ja SHL)</vt:lpstr>
      <vt:lpstr>Työnjako</vt:lpstr>
      <vt:lpstr>Kriteerit lastensuojelun uusille asiakkaille</vt:lpstr>
      <vt:lpstr>Yhteistyö</vt:lpstr>
      <vt:lpstr>Palvelutarpeen arvioinnit SHL 36§</vt:lpstr>
      <vt:lpstr>Tukimuotoja</vt:lpstr>
      <vt:lpstr>Kotipalvelu</vt:lpstr>
      <vt:lpstr>Perhetyö</vt:lpstr>
      <vt:lpstr>Tukihenkilö-, tukiperhe- ja lomaperhetoiminta</vt:lpstr>
      <vt:lpstr>Vaavi päiväperhekuntoutus</vt:lpstr>
      <vt:lpstr>Helmi päiväperhekuntoutus</vt:lpstr>
      <vt:lpstr>Koululaisten perhekuntoutus </vt:lpstr>
      <vt:lpstr>SHL ja lastensuojelulaki-  yhtäläisyyksiä ja huomioita yhteiseen palvelusuunnitelmaan liittyen </vt:lpstr>
      <vt:lpstr>PowerPoint-esitys</vt:lpstr>
      <vt:lpstr>PowerPoint-esitys</vt:lpstr>
      <vt:lpstr>PowerPoint-esitys</vt:lpstr>
      <vt:lpstr>PowerPoint-esitys</vt:lpstr>
      <vt:lpstr> Terveydenhuollon erityiset velvollisuudet lastensuojelussa  </vt:lpstr>
      <vt:lpstr>Kiitos</vt:lpstr>
    </vt:vector>
  </TitlesOfParts>
  <Manager>Niina.Penttila@ouka.fi</Manager>
  <Company>Oulun kaupunki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Mellenius-ryhmätalo  Ylisektorista yhteistyötä perheille ennaltaehkäiseviä ja kuntouttavien vertaisryhmien voimalla</dc:title>
  <dc:creator>asiakas</dc:creator>
  <cp:lastModifiedBy>Rounioja Katja</cp:lastModifiedBy>
  <cp:revision>137</cp:revision>
  <cp:lastPrinted>2015-03-10T17:53:10Z</cp:lastPrinted>
  <dcterms:created xsi:type="dcterms:W3CDTF">2014-02-14T08:42:44Z</dcterms:created>
  <dcterms:modified xsi:type="dcterms:W3CDTF">2016-04-15T09:18:13Z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0x010100C71379CC0ACCFB458F99380A9D4B4AE0</vt:lpwstr>
  </property>
  <property fmtid="{D5CDD505-2E9C-101B-9397-08002B2CF9AE}" pid="3" name="_dlc_DocIdItemGuid">
    <vt:lpwstr>ea3f034b-7624-4229-870c-523585692952</vt:lpwstr>
  </property>
</Properties>
</file>