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9" r:id="rId1"/>
  </p:sldMasterIdLst>
  <p:notesMasterIdLst>
    <p:notesMasterId r:id="rId8"/>
  </p:notesMasterIdLst>
  <p:sldIdLst>
    <p:sldId id="258" r:id="rId2"/>
    <p:sldId id="264" r:id="rId3"/>
    <p:sldId id="263" r:id="rId4"/>
    <p:sldId id="265" r:id="rId5"/>
    <p:sldId id="261" r:id="rId6"/>
    <p:sldId id="262" r:id="rId7"/>
  </p:sldIdLst>
  <p:sldSz cx="12192000" cy="6858000"/>
  <p:notesSz cx="6797675" cy="992822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9" d="100"/>
          <a:sy n="89" d="100"/>
        </p:scale>
        <p:origin x="1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EF2B2-C35B-408B-9DB8-DEA5EE6F7625}" type="datetimeFigureOut">
              <a:rPr lang="fi-FI" smtClean="0"/>
              <a:t>27.9.2016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0340E-6F22-48AE-B0D1-39A1A6CDDFE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37756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altLang="fi-FI" dirty="0" err="1" smtClean="0"/>
              <a:t>kK</a:t>
            </a:r>
            <a:endParaRPr lang="fi-FI" alt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F561E26-2359-472E-84BD-F00067450738}" type="slidenum">
              <a:rPr lang="fi-FI" altLang="fi-FI">
                <a:solidFill>
                  <a:prstClr val="black"/>
                </a:solidFill>
              </a:rPr>
              <a:pPr eaLnBrk="1" hangingPunct="1"/>
              <a:t>1</a:t>
            </a:fld>
            <a:endParaRPr lang="fi-FI" alt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757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altLang="fi-FI" dirty="0" err="1" smtClean="0"/>
              <a:t>kK</a:t>
            </a:r>
            <a:endParaRPr lang="fi-FI" alt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F561E26-2359-472E-84BD-F00067450738}" type="slidenum">
              <a:rPr lang="fi-FI" altLang="fi-FI">
                <a:solidFill>
                  <a:prstClr val="black"/>
                </a:solidFill>
              </a:rPr>
              <a:pPr eaLnBrk="1" hangingPunct="1"/>
              <a:t>2</a:t>
            </a:fld>
            <a:endParaRPr lang="fi-FI" alt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504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altLang="fi-FI" dirty="0" err="1" smtClean="0"/>
              <a:t>kK</a:t>
            </a:r>
            <a:endParaRPr lang="fi-FI" alt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F561E26-2359-472E-84BD-F00067450738}" type="slidenum">
              <a:rPr lang="fi-FI" altLang="fi-FI">
                <a:solidFill>
                  <a:prstClr val="black"/>
                </a:solidFill>
              </a:rPr>
              <a:pPr eaLnBrk="1" hangingPunct="1"/>
              <a:t>3</a:t>
            </a:fld>
            <a:endParaRPr lang="fi-FI" alt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859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altLang="fi-FI" dirty="0" err="1" smtClean="0"/>
              <a:t>kK</a:t>
            </a:r>
            <a:endParaRPr lang="fi-FI" alt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F561E26-2359-472E-84BD-F00067450738}" type="slidenum">
              <a:rPr lang="fi-FI" altLang="fi-FI">
                <a:solidFill>
                  <a:prstClr val="black"/>
                </a:solidFill>
              </a:rPr>
              <a:pPr eaLnBrk="1" hangingPunct="1"/>
              <a:t>4</a:t>
            </a:fld>
            <a:endParaRPr lang="fi-FI" alt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838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altLang="fi-FI" dirty="0" err="1" smtClean="0"/>
              <a:t>kK</a:t>
            </a:r>
            <a:endParaRPr lang="fi-FI" alt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F561E26-2359-472E-84BD-F00067450738}" type="slidenum">
              <a:rPr lang="fi-FI" altLang="fi-FI">
                <a:solidFill>
                  <a:prstClr val="black"/>
                </a:solidFill>
              </a:rPr>
              <a:pPr eaLnBrk="1" hangingPunct="1"/>
              <a:t>5</a:t>
            </a:fld>
            <a:endParaRPr lang="fi-FI" alt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63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altLang="fi-FI" dirty="0" err="1" smtClean="0"/>
              <a:t>kK</a:t>
            </a:r>
            <a:endParaRPr lang="fi-FI" alt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F561E26-2359-472E-84BD-F00067450738}" type="slidenum">
              <a:rPr lang="fi-FI" altLang="fi-FI">
                <a:solidFill>
                  <a:prstClr val="black"/>
                </a:solidFill>
              </a:rPr>
              <a:pPr eaLnBrk="1" hangingPunct="1"/>
              <a:t>6</a:t>
            </a:fld>
            <a:endParaRPr lang="fi-FI" alt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895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AC18-36DA-4AF3-B240-9FEC0B370851}" type="datetimeFigureOut">
              <a:rPr lang="fi-FI" smtClean="0"/>
              <a:t>27.9.2016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E2A7-6014-4B1E-879C-C5F1FF026D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2390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AC18-36DA-4AF3-B240-9FEC0B370851}" type="datetimeFigureOut">
              <a:rPr lang="fi-FI" smtClean="0"/>
              <a:t>27.9.2016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E2A7-6014-4B1E-879C-C5F1FF026D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2326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AC18-36DA-4AF3-B240-9FEC0B370851}" type="datetimeFigureOut">
              <a:rPr lang="fi-FI" smtClean="0"/>
              <a:t>27.9.2016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E2A7-6014-4B1E-879C-C5F1FF026D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40489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AC18-36DA-4AF3-B240-9FEC0B370851}" type="datetimeFigureOut">
              <a:rPr lang="fi-FI" smtClean="0"/>
              <a:t>27.9.2016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E2A7-6014-4B1E-879C-C5F1FF026D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2669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AC18-36DA-4AF3-B240-9FEC0B370851}" type="datetimeFigureOut">
              <a:rPr lang="fi-FI" smtClean="0"/>
              <a:t>27.9.2016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E2A7-6014-4B1E-879C-C5F1FF026D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55800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AC18-36DA-4AF3-B240-9FEC0B370851}" type="datetimeFigureOut">
              <a:rPr lang="fi-FI" smtClean="0"/>
              <a:t>27.9.2016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E2A7-6014-4B1E-879C-C5F1FF026D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0547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AC18-36DA-4AF3-B240-9FEC0B370851}" type="datetimeFigureOut">
              <a:rPr lang="fi-FI" smtClean="0"/>
              <a:t>27.9.2016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E2A7-6014-4B1E-879C-C5F1FF026D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5258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AC18-36DA-4AF3-B240-9FEC0B370851}" type="datetimeFigureOut">
              <a:rPr lang="fi-FI" smtClean="0"/>
              <a:t>27.9.2016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E2A7-6014-4B1E-879C-C5F1FF026D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394368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AC18-36DA-4AF3-B240-9FEC0B370851}" type="datetimeFigureOut">
              <a:rPr lang="fi-FI" smtClean="0"/>
              <a:t>27.9.2016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E2A7-6014-4B1E-879C-C5F1FF026D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1132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AC18-36DA-4AF3-B240-9FEC0B370851}" type="datetimeFigureOut">
              <a:rPr lang="fi-FI" smtClean="0"/>
              <a:t>27.9.2016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F0DE2A7-6014-4B1E-879C-C5F1FF026D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7208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AC18-36DA-4AF3-B240-9FEC0B370851}" type="datetimeFigureOut">
              <a:rPr lang="fi-FI" smtClean="0"/>
              <a:t>27.9.2016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E2A7-6014-4B1E-879C-C5F1FF026D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3001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AC18-36DA-4AF3-B240-9FEC0B370851}" type="datetimeFigureOut">
              <a:rPr lang="fi-FI" smtClean="0"/>
              <a:t>27.9.2016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E2A7-6014-4B1E-879C-C5F1FF026D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5601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AC18-36DA-4AF3-B240-9FEC0B370851}" type="datetimeFigureOut">
              <a:rPr lang="fi-FI" smtClean="0"/>
              <a:t>27.9.2016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E2A7-6014-4B1E-879C-C5F1FF026D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090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AC18-36DA-4AF3-B240-9FEC0B370851}" type="datetimeFigureOut">
              <a:rPr lang="fi-FI" smtClean="0"/>
              <a:t>27.9.2016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E2A7-6014-4B1E-879C-C5F1FF026D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0352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AC18-36DA-4AF3-B240-9FEC0B370851}" type="datetimeFigureOut">
              <a:rPr lang="fi-FI" smtClean="0"/>
              <a:t>27.9.2016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E2A7-6014-4B1E-879C-C5F1FF026D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9136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AC18-36DA-4AF3-B240-9FEC0B370851}" type="datetimeFigureOut">
              <a:rPr lang="fi-FI" smtClean="0"/>
              <a:t>27.9.2016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E2A7-6014-4B1E-879C-C5F1FF026D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1782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AC18-36DA-4AF3-B240-9FEC0B370851}" type="datetimeFigureOut">
              <a:rPr lang="fi-FI" smtClean="0"/>
              <a:t>27.9.2016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DE2A7-6014-4B1E-879C-C5F1FF026D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225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FB9AC18-36DA-4AF3-B240-9FEC0B370851}" type="datetimeFigureOut">
              <a:rPr lang="fi-FI" smtClean="0"/>
              <a:t>27.9.2016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F0DE2A7-6014-4B1E-879C-C5F1FF026D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892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  <p:sldLayoutId id="2147483881" r:id="rId12"/>
    <p:sldLayoutId id="2147483882" r:id="rId13"/>
    <p:sldLayoutId id="2147483883" r:id="rId14"/>
    <p:sldLayoutId id="2147483884" r:id="rId15"/>
    <p:sldLayoutId id="2147483885" r:id="rId16"/>
    <p:sldLayoutId id="214748388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112714"/>
            <a:ext cx="23050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Alatunnisteen paikkamerkki 1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i-FI" altLang="fi-FI" sz="1000">
                <a:solidFill>
                  <a:srgbClr val="B13F9A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Ketterä moniosaaja</a:t>
            </a:r>
          </a:p>
        </p:txBody>
      </p:sp>
      <p:sp>
        <p:nvSpPr>
          <p:cNvPr id="6148" name="Dian numeron paikkamerkki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11B842C-A275-4F71-874E-1897841278FD}" type="slidenum">
              <a:rPr lang="fi-FI" altLang="fi-FI" sz="1100">
                <a:solidFill>
                  <a:srgbClr val="B13F9A"/>
                </a:solidFill>
                <a:latin typeface="Calibri" panose="020F050202020403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fi-FI" altLang="fi-FI" sz="1100">
              <a:solidFill>
                <a:srgbClr val="B13F9A"/>
              </a:solidFill>
              <a:latin typeface="Calibri" panose="020F0502020204030204" pitchFamily="34" charset="0"/>
            </a:endParaRPr>
          </a:p>
        </p:txBody>
      </p:sp>
      <p:sp>
        <p:nvSpPr>
          <p:cNvPr id="6149" name="Tekstiruutu 3"/>
          <p:cNvSpPr txBox="1">
            <a:spLocks noChangeArrowheads="1"/>
          </p:cNvSpPr>
          <p:nvPr/>
        </p:nvSpPr>
        <p:spPr bwMode="auto">
          <a:xfrm>
            <a:off x="3143250" y="3346450"/>
            <a:ext cx="5329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1524000" y="116046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152400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2" name="Tekstiruutu 3"/>
          <p:cNvSpPr txBox="1">
            <a:spLocks noChangeArrowheads="1"/>
          </p:cNvSpPr>
          <p:nvPr/>
        </p:nvSpPr>
        <p:spPr bwMode="auto">
          <a:xfrm>
            <a:off x="4038600" y="1004889"/>
            <a:ext cx="4175125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2000" b="1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000" b="1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SONet</a:t>
            </a:r>
            <a:r>
              <a:rPr lang="fi-FI" altLang="fi-FI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altLang="fi-FI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BOTNIA – kuntapäätösten tilanne ja alustavaa hahmotelmaa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Osaamiskeskustoimintaan 2017-2018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fi-FI" altLang="fi-FI" sz="2400" b="1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Kehitysjohtaja </a:t>
            </a:r>
            <a:endParaRPr lang="fi-FI" altLang="fi-FI" sz="2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Arto Rautajoki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Pohjanmaan maakuntien sosiaalialan osaamiskeskus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dirty="0" err="1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SONet</a:t>
            </a:r>
            <a:r>
              <a:rPr lang="fi-FI" altLang="fi-FI" sz="24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BOTNIA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27</a:t>
            </a:r>
            <a:r>
              <a:rPr lang="fi-FI" altLang="fi-FI" sz="24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.09.2016</a:t>
            </a:r>
            <a:r>
              <a:rPr lang="fi-FI" altLang="fi-FI" sz="24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, Seinäjoki/ Etelä-Pohjanmaa</a:t>
            </a:r>
            <a:endParaRPr lang="fi-FI" altLang="fi-FI" sz="2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153" name="Suorakulmio 10"/>
          <p:cNvSpPr>
            <a:spLocks noChangeArrowheads="1"/>
          </p:cNvSpPr>
          <p:nvPr/>
        </p:nvSpPr>
        <p:spPr bwMode="auto">
          <a:xfrm>
            <a:off x="2540000" y="1935163"/>
            <a:ext cx="7443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42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112714"/>
            <a:ext cx="23050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Alatunnisteen paikkamerkki 1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i-FI" altLang="fi-FI" sz="1000">
                <a:solidFill>
                  <a:srgbClr val="B13F9A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Ketterä moniosaaja</a:t>
            </a:r>
          </a:p>
        </p:txBody>
      </p:sp>
      <p:sp>
        <p:nvSpPr>
          <p:cNvPr id="6148" name="Dian numeron paikkamerkki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11B842C-A275-4F71-874E-1897841278FD}" type="slidenum">
              <a:rPr lang="fi-FI" altLang="fi-FI" sz="1100">
                <a:solidFill>
                  <a:srgbClr val="B13F9A"/>
                </a:solidFill>
                <a:latin typeface="Calibri" panose="020F050202020403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fi-FI" altLang="fi-FI" sz="1100">
              <a:solidFill>
                <a:srgbClr val="B13F9A"/>
              </a:solidFill>
              <a:latin typeface="Calibri" panose="020F0502020204030204" pitchFamily="34" charset="0"/>
            </a:endParaRPr>
          </a:p>
        </p:txBody>
      </p:sp>
      <p:sp>
        <p:nvSpPr>
          <p:cNvPr id="6149" name="Tekstiruutu 3"/>
          <p:cNvSpPr txBox="1">
            <a:spLocks noChangeArrowheads="1"/>
          </p:cNvSpPr>
          <p:nvPr/>
        </p:nvSpPr>
        <p:spPr bwMode="auto">
          <a:xfrm>
            <a:off x="3143250" y="3346450"/>
            <a:ext cx="5329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1524000" y="116046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152400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2" name="Tekstiruutu 3"/>
          <p:cNvSpPr txBox="1">
            <a:spLocks noChangeArrowheads="1"/>
          </p:cNvSpPr>
          <p:nvPr/>
        </p:nvSpPr>
        <p:spPr bwMode="auto">
          <a:xfrm>
            <a:off x="4038600" y="1004889"/>
            <a:ext cx="4175125" cy="5786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2000" b="1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Sosiaalialan osaamiskeskusten talousnäkymät </a:t>
            </a:r>
            <a:r>
              <a:rPr lang="fi-FI" altLang="fi-FI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2017-2018:</a:t>
            </a:r>
            <a:endParaRPr lang="fi-FI" altLang="fi-FI" sz="2000" b="1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Vuoden 2016 kerätty VM:n jäännösrahoista 3 M€, VM pyrkii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6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altLang="fi-FI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eroon erillisrahoituksista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Vuodelle 2017 </a:t>
            </a:r>
            <a:r>
              <a:rPr lang="fi-FI" altLang="fi-FI" sz="1600" dirty="0" err="1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STM:n</a:t>
            </a:r>
            <a:r>
              <a:rPr lang="fi-FI" altLang="fi-FI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esitys VM:lle 3 M€: </a:t>
            </a:r>
            <a:r>
              <a:rPr lang="fi-FI" altLang="fi-FI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leikkaus 1 M€ (33%) = 2 M€</a:t>
            </a:r>
            <a:endParaRPr lang="fi-FI" altLang="fi-FI" sz="16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Vuodelle 2018: </a:t>
            </a:r>
            <a:r>
              <a:rPr lang="fi-FI" altLang="fi-FI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  <a:endParaRPr lang="fi-FI" altLang="fi-FI" sz="16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Vuosille 2016-2018 vaikuttaminen: </a:t>
            </a:r>
          </a:p>
          <a:p>
            <a:pPr marL="1028700" lvl="1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Missä on sosiaalialan lakisääteisen kehittämisen    </a:t>
            </a: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rakenteen paikka? </a:t>
            </a:r>
            <a:r>
              <a:rPr lang="fi-FI" altLang="fi-FI" sz="13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maakunnat</a:t>
            </a:r>
            <a:r>
              <a:rPr lang="fi-FI" altLang="fi-FI" sz="13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         </a:t>
            </a: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3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altLang="fi-FI" sz="13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</a:t>
            </a: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maakunnista käsin  </a:t>
            </a: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3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yhteistyöalueilla toiminta</a:t>
            </a:r>
            <a:r>
              <a:rPr lang="fi-FI" altLang="fi-FI" sz="13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3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altLang="fi-FI" sz="13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laajan aluepohjan </a:t>
            </a: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3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altLang="fi-FI" sz="13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kehittämistoiminta ja -hankkeet,  </a:t>
            </a: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3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altLang="fi-FI" sz="13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yliopistopohjaiseen osaamiseen</a:t>
            </a: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3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altLang="fi-FI" sz="13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tukeutuva tutkimusperustainen  </a:t>
            </a: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3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altLang="fi-FI" sz="13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kehittämistoiminta ja</a:t>
            </a: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3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altLang="fi-FI" sz="13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sen maakuntalähtöinen,  </a:t>
            </a: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3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altLang="fi-FI" sz="13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yhteistyöaluepohjainen  </a:t>
            </a: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3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altLang="fi-FI" sz="13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kehittämisen tukirakenne?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600" b="1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153" name="Suorakulmio 10"/>
          <p:cNvSpPr>
            <a:spLocks noChangeArrowheads="1"/>
          </p:cNvSpPr>
          <p:nvPr/>
        </p:nvSpPr>
        <p:spPr bwMode="auto">
          <a:xfrm>
            <a:off x="2540000" y="1935163"/>
            <a:ext cx="7443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32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112714"/>
            <a:ext cx="23050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Alatunnisteen paikkamerkki 1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i-FI" altLang="fi-FI" sz="1000">
                <a:solidFill>
                  <a:srgbClr val="B13F9A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Ketterä moniosaaja</a:t>
            </a:r>
          </a:p>
        </p:txBody>
      </p:sp>
      <p:sp>
        <p:nvSpPr>
          <p:cNvPr id="6148" name="Dian numeron paikkamerkki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11B842C-A275-4F71-874E-1897841278FD}" type="slidenum">
              <a:rPr lang="fi-FI" altLang="fi-FI" sz="1100">
                <a:solidFill>
                  <a:srgbClr val="B13F9A"/>
                </a:solidFill>
                <a:latin typeface="Calibri" panose="020F050202020403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fi-FI" altLang="fi-FI" sz="1100">
              <a:solidFill>
                <a:srgbClr val="B13F9A"/>
              </a:solidFill>
              <a:latin typeface="Calibri" panose="020F0502020204030204" pitchFamily="34" charset="0"/>
            </a:endParaRPr>
          </a:p>
        </p:txBody>
      </p:sp>
      <p:sp>
        <p:nvSpPr>
          <p:cNvPr id="6149" name="Tekstiruutu 3"/>
          <p:cNvSpPr txBox="1">
            <a:spLocks noChangeArrowheads="1"/>
          </p:cNvSpPr>
          <p:nvPr/>
        </p:nvSpPr>
        <p:spPr bwMode="auto">
          <a:xfrm>
            <a:off x="3143250" y="3346450"/>
            <a:ext cx="5329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1524000" y="116046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152400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2" name="Tekstiruutu 3"/>
          <p:cNvSpPr txBox="1">
            <a:spLocks noChangeArrowheads="1"/>
          </p:cNvSpPr>
          <p:nvPr/>
        </p:nvSpPr>
        <p:spPr bwMode="auto">
          <a:xfrm>
            <a:off x="4038600" y="1004889"/>
            <a:ext cx="4175125" cy="6586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2000" b="1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000" b="1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SONet</a:t>
            </a:r>
            <a:r>
              <a:rPr lang="fi-FI" altLang="fi-FI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altLang="fi-FI" sz="2000" b="1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BOTNIAn</a:t>
            </a:r>
            <a:r>
              <a:rPr lang="fi-FI" altLang="fi-FI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talous ja toimenpiteet:</a:t>
            </a:r>
            <a:r>
              <a:rPr lang="fi-FI" altLang="fi-FI" sz="24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fi-FI" altLang="fi-FI" sz="2400" b="1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Talousarvio </a:t>
            </a:r>
            <a:r>
              <a:rPr lang="fi-FI" altLang="fi-FI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 vuodelle </a:t>
            </a:r>
            <a:r>
              <a:rPr lang="fi-FI" altLang="fi-FI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2016 on laadittu 60 000 € alijäämäiseksi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6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Tulot: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Valtionosuudet 247 925 €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Ennakkotulot 31 031 €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Maksullinen palvelutoiminta 2000 €</a:t>
            </a:r>
          </a:p>
          <a:p>
            <a:pPr marL="1028700" lvl="1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Kuntaraha 80 000 €:</a:t>
            </a:r>
          </a:p>
          <a:p>
            <a:pPr marL="1028700" lvl="1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Vaasa 	  30 594 	€</a:t>
            </a:r>
          </a:p>
          <a:p>
            <a:pPr marL="1028700" lvl="1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Seinäjoki 27 809   €</a:t>
            </a:r>
          </a:p>
          <a:p>
            <a:pPr marL="1028700" lvl="1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Kokkola 	  21 596   €</a:t>
            </a:r>
          </a:p>
          <a:p>
            <a:pPr marL="1028700" lvl="1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1300" b="1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028700" lvl="1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Muut kuntaraha yht. n.</a:t>
            </a: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6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altLang="fi-FI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60 000 €:</a:t>
            </a: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3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  Etelä-Pohjanmaa 26 167 €</a:t>
            </a: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3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</a:t>
            </a:r>
            <a:r>
              <a:rPr lang="fi-FI" altLang="fi-FI" sz="1300" b="1" dirty="0" err="1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Keski</a:t>
            </a: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-Pohjanmaa	9314 €</a:t>
            </a: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3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Pohjanmaa           24 518 €</a:t>
            </a: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300" b="1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Etelä-Pohjanmaalla kuntakohtainen rahoitusosuus 278 € - 27 809 € / kunta</a:t>
            </a: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300" b="1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300" b="1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endParaRPr lang="fi-FI" altLang="fi-FI" sz="13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16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600" b="1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153" name="Suorakulmio 10"/>
          <p:cNvSpPr>
            <a:spLocks noChangeArrowheads="1"/>
          </p:cNvSpPr>
          <p:nvPr/>
        </p:nvSpPr>
        <p:spPr bwMode="auto">
          <a:xfrm>
            <a:off x="2540000" y="1935163"/>
            <a:ext cx="7443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57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112714"/>
            <a:ext cx="23050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Alatunnisteen paikkamerkki 1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i-FI" altLang="fi-FI" sz="1000">
                <a:solidFill>
                  <a:srgbClr val="B13F9A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Ketterä moniosaaja</a:t>
            </a:r>
          </a:p>
        </p:txBody>
      </p:sp>
      <p:sp>
        <p:nvSpPr>
          <p:cNvPr id="6148" name="Dian numeron paikkamerkki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11B842C-A275-4F71-874E-1897841278FD}" type="slidenum">
              <a:rPr lang="fi-FI" altLang="fi-FI" sz="1100">
                <a:solidFill>
                  <a:srgbClr val="B13F9A"/>
                </a:solidFill>
                <a:latin typeface="Calibri" panose="020F050202020403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fi-FI" altLang="fi-FI" sz="1100">
              <a:solidFill>
                <a:srgbClr val="B13F9A"/>
              </a:solidFill>
              <a:latin typeface="Calibri" panose="020F0502020204030204" pitchFamily="34" charset="0"/>
            </a:endParaRPr>
          </a:p>
        </p:txBody>
      </p:sp>
      <p:sp>
        <p:nvSpPr>
          <p:cNvPr id="6149" name="Tekstiruutu 3"/>
          <p:cNvSpPr txBox="1">
            <a:spLocks noChangeArrowheads="1"/>
          </p:cNvSpPr>
          <p:nvPr/>
        </p:nvSpPr>
        <p:spPr bwMode="auto">
          <a:xfrm>
            <a:off x="3143250" y="3346450"/>
            <a:ext cx="5329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1524000" y="116046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152400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2" name="Tekstiruutu 3"/>
          <p:cNvSpPr txBox="1">
            <a:spLocks noChangeArrowheads="1"/>
          </p:cNvSpPr>
          <p:nvPr/>
        </p:nvSpPr>
        <p:spPr bwMode="auto">
          <a:xfrm>
            <a:off x="4038600" y="1004889"/>
            <a:ext cx="4175125" cy="7278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2000" b="1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2000" b="1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SONet</a:t>
            </a:r>
            <a:r>
              <a:rPr lang="fi-FI" altLang="fi-FI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altLang="fi-FI" sz="2000" b="1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BOTNIAn</a:t>
            </a:r>
            <a:r>
              <a:rPr lang="fi-FI" altLang="fi-FI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2017 kuntarahan jakautuminen yhteistoiminta-alueittain/Etelä-Pohjanmaa: </a:t>
            </a: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JIK Ky: 		6762 </a:t>
            </a: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€  (päätös tehty)</a:t>
            </a:r>
            <a:endParaRPr lang="fi-FI" altLang="fi-FI" sz="1300" b="1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Järvi-Pohjanmaa</a:t>
            </a: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	</a:t>
            </a: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2622</a:t>
            </a: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€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</a:t>
            </a: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(päätös tehty)</a:t>
            </a:r>
            <a:endParaRPr lang="fi-FI" altLang="fi-FI" sz="1300" b="1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Kuntayhtymä Kaksineuvoinen</a:t>
            </a: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3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(päätös tehty)</a:t>
            </a: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fi-FI" altLang="fi-FI" sz="1300" b="1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5" indent="0" eaLnBrk="1" hangingPunct="1">
              <a:spcBef>
                <a:spcPct val="0"/>
              </a:spcBef>
              <a:buClrTx/>
              <a:buSzTx/>
              <a:buNone/>
            </a:pPr>
            <a:r>
              <a:rPr lang="fi-FI" altLang="fi-FI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altLang="fi-FI" sz="12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4508 </a:t>
            </a:r>
            <a:r>
              <a:rPr lang="fi-FI" altLang="fi-FI" sz="12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€</a:t>
            </a:r>
          </a:p>
          <a:p>
            <a:pPr lvl="5" indent="0" eaLnBrk="1" hangingPunct="1">
              <a:spcBef>
                <a:spcPct val="0"/>
              </a:spcBef>
              <a:buClrTx/>
              <a:buSzTx/>
              <a:buNone/>
            </a:pPr>
            <a:endParaRPr lang="fi-FI" altLang="fi-FI" sz="500" b="1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Kuusiokuntien </a:t>
            </a:r>
            <a:r>
              <a:rPr lang="fi-FI" altLang="fi-FI" sz="1300" b="1" dirty="0" err="1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sosiaali</a:t>
            </a: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ja terveyskuntayhtymä (</a:t>
            </a:r>
            <a:r>
              <a:rPr lang="fi-FI" altLang="fi-FI" sz="1300" b="1" dirty="0" err="1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Kuussote</a:t>
            </a: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(?)</a:t>
            </a:r>
            <a:endParaRPr lang="fi-FI" altLang="fi-FI" sz="1300" b="1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</a:t>
            </a: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4793 </a:t>
            </a: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€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Suupohjan </a:t>
            </a: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liikelaitoskuntayhtymä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(päätös tehty)</a:t>
            </a: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</a:t>
            </a: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4573 </a:t>
            </a: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€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Lapua</a:t>
            </a: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(päätös tehty)</a:t>
            </a: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2909 €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Isokyrö		1039 €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3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(?)</a:t>
            </a:r>
            <a:endParaRPr lang="fi-FI" altLang="fi-FI" sz="1300" b="1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endParaRPr lang="fi-FI" altLang="fi-FI" sz="1300" b="1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Muut </a:t>
            </a: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yhteensä		26 167 €</a:t>
            </a:r>
            <a:endParaRPr lang="fi-FI" altLang="fi-FI" sz="1300" b="1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Seinäjoki (?)</a:t>
            </a: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27 810 €	</a:t>
            </a:r>
            <a:endParaRPr lang="fi-FI" altLang="fi-FI" sz="1300" b="1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300" b="1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300" b="1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3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3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endParaRPr lang="fi-FI" altLang="fi-FI" sz="1300" b="1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300" b="1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300" b="1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endParaRPr lang="fi-FI" altLang="fi-FI" sz="13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16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600" b="1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153" name="Suorakulmio 10"/>
          <p:cNvSpPr>
            <a:spLocks noChangeArrowheads="1"/>
          </p:cNvSpPr>
          <p:nvPr/>
        </p:nvSpPr>
        <p:spPr bwMode="auto">
          <a:xfrm>
            <a:off x="2540000" y="1935163"/>
            <a:ext cx="7443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85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112714"/>
            <a:ext cx="23050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Alatunnisteen paikkamerkki 1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i-FI" altLang="fi-FI" sz="1000">
                <a:solidFill>
                  <a:srgbClr val="B13F9A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Ketterä moniosaaja</a:t>
            </a:r>
          </a:p>
        </p:txBody>
      </p:sp>
      <p:sp>
        <p:nvSpPr>
          <p:cNvPr id="6148" name="Dian numeron paikkamerkki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11B842C-A275-4F71-874E-1897841278FD}" type="slidenum">
              <a:rPr lang="fi-FI" altLang="fi-FI" sz="1100">
                <a:solidFill>
                  <a:srgbClr val="B13F9A"/>
                </a:solidFill>
                <a:latin typeface="Calibri" panose="020F050202020403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fi-FI" altLang="fi-FI" sz="1100">
              <a:solidFill>
                <a:srgbClr val="B13F9A"/>
              </a:solidFill>
              <a:latin typeface="Calibri" panose="020F0502020204030204" pitchFamily="34" charset="0"/>
            </a:endParaRPr>
          </a:p>
        </p:txBody>
      </p:sp>
      <p:sp>
        <p:nvSpPr>
          <p:cNvPr id="6149" name="Tekstiruutu 3"/>
          <p:cNvSpPr txBox="1">
            <a:spLocks noChangeArrowheads="1"/>
          </p:cNvSpPr>
          <p:nvPr/>
        </p:nvSpPr>
        <p:spPr bwMode="auto">
          <a:xfrm>
            <a:off x="3143250" y="3346450"/>
            <a:ext cx="5329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1524000" y="116046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152400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2" name="Tekstiruutu 3"/>
          <p:cNvSpPr txBox="1">
            <a:spLocks noChangeArrowheads="1"/>
          </p:cNvSpPr>
          <p:nvPr/>
        </p:nvSpPr>
        <p:spPr bwMode="auto">
          <a:xfrm>
            <a:off x="4038600" y="1004889"/>
            <a:ext cx="4175125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 b="1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1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Tilanne </a:t>
            </a:r>
            <a:r>
              <a:rPr lang="fi-FI" altLang="fi-FI" sz="1800" b="1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SONet</a:t>
            </a:r>
            <a:r>
              <a:rPr lang="fi-FI" altLang="fi-FI" sz="1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b="1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BOTNIAn</a:t>
            </a:r>
            <a:r>
              <a:rPr lang="fi-FI" altLang="fi-FI" sz="1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alueella: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400" b="1" u="sng" dirty="0" smtClean="0">
              <a:solidFill>
                <a:prstClr val="black"/>
              </a:solidFill>
              <a:latin typeface="Calibri" panose="020F050202020403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1400" b="1" u="sng" dirty="0" err="1" smtClean="0">
                <a:solidFill>
                  <a:prstClr val="black"/>
                </a:solidFill>
                <a:latin typeface="Calibri" panose="020F0502020204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Keski</a:t>
            </a:r>
            <a:r>
              <a:rPr lang="fi-FI" altLang="fi-FI" sz="1400" b="1" u="sng" dirty="0" smtClean="0">
                <a:solidFill>
                  <a:prstClr val="black"/>
                </a:solidFill>
                <a:latin typeface="Calibri" panose="020F0502020204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-Pohjanmaan </a:t>
            </a:r>
            <a:r>
              <a:rPr lang="fi-FI" altLang="fi-FI" sz="1400" b="1" u="sng" dirty="0" err="1" smtClean="0">
                <a:solidFill>
                  <a:prstClr val="black"/>
                </a:solidFill>
                <a:latin typeface="Calibri" panose="020F0502020204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sosiaali</a:t>
            </a:r>
            <a:r>
              <a:rPr lang="fi-FI" altLang="fi-FI" sz="1400" b="1" u="sng" dirty="0" smtClean="0">
                <a:solidFill>
                  <a:prstClr val="black"/>
                </a:solidFill>
                <a:latin typeface="Calibri" panose="020F0502020204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- ja terveyspalvelukuntayhtymä Soite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 sz="1400" dirty="0" smtClean="0">
                <a:solidFill>
                  <a:prstClr val="black"/>
                </a:solidFill>
                <a:latin typeface="Calibri" panose="020F0502020204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Päätös tehty</a:t>
            </a:r>
            <a:endParaRPr lang="fi-FI" altLang="fi-FI" sz="1400" dirty="0" smtClean="0">
              <a:solidFill>
                <a:prstClr val="black"/>
              </a:solidFill>
              <a:latin typeface="Calibri" panose="020F050202020403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400" dirty="0" smtClean="0">
              <a:solidFill>
                <a:prstClr val="black"/>
              </a:solidFill>
              <a:latin typeface="Calibri" panose="020F050202020403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400" b="1" dirty="0" smtClean="0">
                <a:solidFill>
                  <a:prstClr val="black"/>
                </a:solidFill>
                <a:latin typeface="Calibri" panose="020F0502020204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Pohjanmaa: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 sz="1400" b="1" dirty="0" smtClean="0">
                <a:solidFill>
                  <a:prstClr val="black"/>
                </a:solidFill>
                <a:latin typeface="Calibri" panose="020F0502020204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Tilanne ongelmallinen: </a:t>
            </a:r>
            <a:r>
              <a:rPr lang="fi-FI" altLang="fi-FI" sz="1400" dirty="0" smtClean="0">
                <a:solidFill>
                  <a:prstClr val="black"/>
                </a:solidFill>
                <a:latin typeface="Calibri" panose="020F0502020204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kuntajohtajat eivät ole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400" dirty="0">
                <a:solidFill>
                  <a:prstClr val="black"/>
                </a:solidFill>
                <a:latin typeface="Calibri" panose="020F0502020204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fi-FI" altLang="fi-FI" sz="1400" dirty="0" smtClean="0">
                <a:solidFill>
                  <a:prstClr val="black"/>
                </a:solidFill>
                <a:latin typeface="Calibri" panose="020F0502020204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   hyväksyneet kuntarahoitusperustan     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400" dirty="0">
                <a:solidFill>
                  <a:prstClr val="black"/>
                </a:solidFill>
                <a:latin typeface="Calibri" panose="020F0502020204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fi-FI" altLang="fi-FI" sz="1400" dirty="0" smtClean="0">
                <a:solidFill>
                  <a:prstClr val="black"/>
                </a:solidFill>
                <a:latin typeface="Calibri" panose="020F0502020204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   laajentamista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400" dirty="0" smtClean="0">
              <a:solidFill>
                <a:prstClr val="black"/>
              </a:solidFill>
              <a:latin typeface="Calibri" panose="020F050202020403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 sz="1400" b="1" dirty="0" smtClean="0">
                <a:solidFill>
                  <a:prstClr val="black"/>
                </a:solidFill>
                <a:latin typeface="Calibri" panose="020F0502020204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Pietarsaari lupaillut positiivista päätöstä, päätöstä ei ole  tullut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400" b="1" dirty="0" smtClean="0">
              <a:solidFill>
                <a:prstClr val="black"/>
              </a:solidFill>
              <a:latin typeface="Calibri" panose="020F050202020403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 sz="1400" b="1" dirty="0" smtClean="0">
                <a:solidFill>
                  <a:prstClr val="black"/>
                </a:solidFill>
                <a:latin typeface="Calibri" panose="020F0502020204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Rannikko-Pohjanmaa lupaillut positiivista päätöstä, kielteinen päätös tullut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400" b="1" dirty="0" smtClean="0">
              <a:solidFill>
                <a:prstClr val="black"/>
              </a:solidFill>
              <a:latin typeface="Calibri" panose="020F050202020403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 sz="1400" b="1" dirty="0" smtClean="0">
                <a:solidFill>
                  <a:prstClr val="black"/>
                </a:solidFill>
                <a:latin typeface="Calibri" panose="020F0502020204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Vastaako Vaasa yksin kuntarahasta kaikkien Pohjanmaan kuntien puolesta mahdollisesti Pietarsaaren kanssa?</a:t>
            </a:r>
            <a:r>
              <a:rPr lang="fi-FI" altLang="fi-FI" sz="1400" b="1" dirty="0">
                <a:solidFill>
                  <a:prstClr val="black"/>
                </a:solidFill>
                <a:latin typeface="Calibri" panose="020F0502020204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	</a:t>
            </a:r>
            <a:endParaRPr lang="fi-FI" altLang="fi-FI" sz="14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300" b="1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endParaRPr lang="fi-FI" altLang="fi-FI" sz="13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16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600" b="1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153" name="Suorakulmio 10"/>
          <p:cNvSpPr>
            <a:spLocks noChangeArrowheads="1"/>
          </p:cNvSpPr>
          <p:nvPr/>
        </p:nvSpPr>
        <p:spPr bwMode="auto">
          <a:xfrm>
            <a:off x="2540000" y="1935163"/>
            <a:ext cx="7443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47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112714"/>
            <a:ext cx="23050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Alatunnisteen paikkamerkki 1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i-FI" altLang="fi-FI" sz="1000">
                <a:solidFill>
                  <a:srgbClr val="B13F9A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Ketterä moniosaaja</a:t>
            </a:r>
          </a:p>
        </p:txBody>
      </p:sp>
      <p:sp>
        <p:nvSpPr>
          <p:cNvPr id="6148" name="Dian numeron paikkamerkki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11B842C-A275-4F71-874E-1897841278FD}" type="slidenum">
              <a:rPr lang="fi-FI" altLang="fi-FI" sz="1100">
                <a:solidFill>
                  <a:srgbClr val="B13F9A"/>
                </a:solidFill>
                <a:latin typeface="Calibri" panose="020F050202020403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fi-FI" altLang="fi-FI" sz="1100">
              <a:solidFill>
                <a:srgbClr val="B13F9A"/>
              </a:solidFill>
              <a:latin typeface="Calibri" panose="020F0502020204030204" pitchFamily="34" charset="0"/>
            </a:endParaRPr>
          </a:p>
        </p:txBody>
      </p:sp>
      <p:sp>
        <p:nvSpPr>
          <p:cNvPr id="6149" name="Tekstiruutu 3"/>
          <p:cNvSpPr txBox="1">
            <a:spLocks noChangeArrowheads="1"/>
          </p:cNvSpPr>
          <p:nvPr/>
        </p:nvSpPr>
        <p:spPr bwMode="auto">
          <a:xfrm>
            <a:off x="3143250" y="3346450"/>
            <a:ext cx="5329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1524000" y="116046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152400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2" name="Tekstiruutu 3"/>
          <p:cNvSpPr txBox="1">
            <a:spLocks noChangeArrowheads="1"/>
          </p:cNvSpPr>
          <p:nvPr/>
        </p:nvSpPr>
        <p:spPr bwMode="auto">
          <a:xfrm>
            <a:off x="4038600" y="1004889"/>
            <a:ext cx="4175125" cy="446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 b="1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1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Toimenpiteet: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1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 sz="1600" dirty="0" smtClean="0">
                <a:solidFill>
                  <a:prstClr val="black"/>
                </a:solidFill>
                <a:latin typeface="Calibri" panose="020F0502020204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Kuntasopimukset/kuntarahasopimukset </a:t>
            </a:r>
            <a:r>
              <a:rPr lang="fi-FI" altLang="fi-FI" sz="1600" dirty="0" smtClean="0">
                <a:solidFill>
                  <a:prstClr val="black"/>
                </a:solidFill>
                <a:latin typeface="Calibri" panose="020F0502020204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vuosille  </a:t>
            </a:r>
            <a:r>
              <a:rPr lang="fi-FI" altLang="fi-FI" sz="1600" dirty="0" smtClean="0">
                <a:solidFill>
                  <a:prstClr val="black"/>
                </a:solidFill>
                <a:latin typeface="Calibri" panose="020F0502020204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2017-2018,  </a:t>
            </a:r>
            <a:r>
              <a:rPr lang="fi-FI" altLang="fi-FI" sz="1600" dirty="0" smtClean="0">
                <a:solidFill>
                  <a:prstClr val="black"/>
                </a:solidFill>
                <a:latin typeface="Calibri" panose="020F0502020204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lokakuu-joulukuu 2016</a:t>
            </a:r>
            <a:endParaRPr lang="fi-FI" altLang="fi-FI" sz="1600" dirty="0" smtClean="0">
              <a:solidFill>
                <a:prstClr val="black"/>
              </a:solidFill>
              <a:latin typeface="Calibri" panose="020F050202020403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600" dirty="0" smtClean="0">
              <a:solidFill>
                <a:prstClr val="black"/>
              </a:solidFill>
              <a:latin typeface="Calibri" panose="020F050202020403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 sz="1600" dirty="0" smtClean="0">
                <a:solidFill>
                  <a:prstClr val="black"/>
                </a:solidFill>
                <a:latin typeface="Calibri" panose="020F0502020204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Perussopimuksen tekninen muutos, toimintasäännön päivityksen hyväksyminen sopimuskunnissa ja vahvistaminen Seinäjoen Ammattikorkeakoulu Oy:n hallituksessa vuoden 2016 loppuun mennessä    </a:t>
            </a:r>
            <a:endParaRPr lang="fi-FI" altLang="fi-FI" sz="1600" dirty="0" smtClean="0">
              <a:solidFill>
                <a:prstClr val="black"/>
              </a:solidFill>
              <a:latin typeface="Calibri" panose="020F050202020403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600" smtClean="0">
                <a:solidFill>
                  <a:prstClr val="black"/>
                </a:solidFill>
                <a:latin typeface="Calibri" panose="020F0502020204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</a:t>
            </a:r>
            <a:endParaRPr lang="fi-FI" altLang="fi-FI" sz="1600" dirty="0" smtClean="0">
              <a:solidFill>
                <a:prstClr val="black"/>
              </a:solidFill>
              <a:latin typeface="Calibri" panose="020F050202020403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400" b="1" dirty="0">
                <a:solidFill>
                  <a:prstClr val="black"/>
                </a:solidFill>
                <a:latin typeface="Calibri" panose="020F0502020204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fi-FI" altLang="fi-FI" sz="1400" b="1" dirty="0" smtClean="0">
                <a:solidFill>
                  <a:prstClr val="black"/>
                </a:solidFill>
                <a:latin typeface="Calibri" panose="020F0502020204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400" b="1" dirty="0">
                <a:solidFill>
                  <a:prstClr val="black"/>
                </a:solidFill>
                <a:latin typeface="Calibri" panose="020F0502020204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	</a:t>
            </a:r>
            <a:endParaRPr lang="fi-FI" altLang="fi-FI" sz="14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300" b="1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3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endParaRPr lang="fi-FI" altLang="fi-FI" sz="13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16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600" b="1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153" name="Suorakulmio 10"/>
          <p:cNvSpPr>
            <a:spLocks noChangeArrowheads="1"/>
          </p:cNvSpPr>
          <p:nvPr/>
        </p:nvSpPr>
        <p:spPr bwMode="auto">
          <a:xfrm>
            <a:off x="2540000" y="1935163"/>
            <a:ext cx="7443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86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ksi">
  <a:themeElements>
    <a:clrScheme name="Parallaksi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ksi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ksi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Parallaksi</Template>
  <TotalTime>299</TotalTime>
  <Words>278</Words>
  <Application>Microsoft Office PowerPoint</Application>
  <PresentationFormat>Laajakuva</PresentationFormat>
  <Paragraphs>148</Paragraphs>
  <Slides>6</Slides>
  <Notes>6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3" baseType="lpstr">
      <vt:lpstr>Arial</vt:lpstr>
      <vt:lpstr>Calibri</vt:lpstr>
      <vt:lpstr>Corbel</vt:lpstr>
      <vt:lpstr>Verdana</vt:lpstr>
      <vt:lpstr>Wingdings</vt:lpstr>
      <vt:lpstr>Wingdings 2</vt:lpstr>
      <vt:lpstr>Parallaksi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Seinäjoen koulutuskuntayhtymä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Rautajoki, Arto</dc:creator>
  <cp:lastModifiedBy>Rautajoki, Arto</cp:lastModifiedBy>
  <cp:revision>43</cp:revision>
  <cp:lastPrinted>2016-03-15T15:06:38Z</cp:lastPrinted>
  <dcterms:created xsi:type="dcterms:W3CDTF">2016-03-15T14:05:02Z</dcterms:created>
  <dcterms:modified xsi:type="dcterms:W3CDTF">2016-09-27T07:23:48Z</dcterms:modified>
</cp:coreProperties>
</file>