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029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096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542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37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76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403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296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1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478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19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4E50-E9CB-46BD-9447-73255C0D08E5}" type="datetimeFigureOut">
              <a:rPr lang="fi-FI" smtClean="0"/>
              <a:t>18.8.2016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AD6A-52C4-4941-94A3-5BACB89A67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271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-asiakirja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Ajankohtaista </a:t>
            </a:r>
            <a:br>
              <a:rPr lang="fi-FI" dirty="0" smtClean="0"/>
            </a:br>
            <a:r>
              <a:rPr lang="fi-FI" dirty="0" err="1" smtClean="0"/>
              <a:t>SONet</a:t>
            </a:r>
            <a:r>
              <a:rPr lang="fi-FI" dirty="0" smtClean="0"/>
              <a:t> BOTNIASSA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Etelä-Pohjanmaan alueellinen ohjausryhmä 18.8.2016</a:t>
            </a:r>
          </a:p>
          <a:p>
            <a:r>
              <a:rPr lang="fi-FI" dirty="0" smtClean="0"/>
              <a:t>Anne Saarijärvi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530" y="5131214"/>
            <a:ext cx="2520280" cy="437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67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78296" y="69575"/>
            <a:ext cx="11075504" cy="914399"/>
          </a:xfrm>
        </p:spPr>
        <p:txBody>
          <a:bodyPr>
            <a:normAutofit/>
          </a:bodyPr>
          <a:lstStyle/>
          <a:p>
            <a:r>
              <a:rPr lang="fi-FI" sz="2400" b="1" dirty="0" smtClean="0"/>
              <a:t>Katsaus hankevalmistelujen tilanteeseen osaamiskeskuksen näkökulmasta: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8297" y="765313"/>
            <a:ext cx="11075504" cy="52767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Pro SOS (ESR) </a:t>
            </a:r>
          </a:p>
          <a:p>
            <a:pPr marL="0" indent="0">
              <a:buNone/>
            </a:pPr>
            <a:r>
              <a:rPr lang="fi-FI" dirty="0" smtClean="0"/>
              <a:t>sosiaalityötä uusiin </a:t>
            </a:r>
            <a:r>
              <a:rPr lang="fi-FI" dirty="0" err="1" smtClean="0"/>
              <a:t>sote</a:t>
            </a:r>
            <a:r>
              <a:rPr lang="fi-FI" dirty="0" smtClean="0"/>
              <a:t> -rakenteisiin kehittävän valtakunnallisen hankehakemuksen päivittäminen ja täydentäminen 30.8.16 mennessä (</a:t>
            </a:r>
            <a:r>
              <a:rPr lang="fi-FI" dirty="0" err="1" smtClean="0"/>
              <a:t>SONet</a:t>
            </a:r>
            <a:r>
              <a:rPr lang="fi-FI" dirty="0" smtClean="0"/>
              <a:t> BOTNIA, </a:t>
            </a:r>
            <a:r>
              <a:rPr lang="fi-FI" dirty="0" err="1" smtClean="0"/>
              <a:t>SeAMK</a:t>
            </a:r>
            <a:r>
              <a:rPr lang="fi-FI" dirty="0" smtClean="0"/>
              <a:t> -yhteistyössä</a:t>
            </a:r>
            <a:r>
              <a:rPr lang="fi-FI" dirty="0" smtClean="0"/>
              <a:t>).Kyseessä on </a:t>
            </a:r>
            <a:r>
              <a:rPr lang="fi-FI" dirty="0" err="1" smtClean="0"/>
              <a:t>SeAMKin</a:t>
            </a:r>
            <a:r>
              <a:rPr lang="fi-FI" dirty="0" smtClean="0"/>
              <a:t> hallinnoima hanke, jota </a:t>
            </a:r>
            <a:r>
              <a:rPr lang="fi-FI" dirty="0" err="1" smtClean="0"/>
              <a:t>SONet</a:t>
            </a:r>
            <a:r>
              <a:rPr lang="fi-FI" dirty="0" smtClean="0"/>
              <a:t> BOTNIA johtaa ja koordinoi ja joka on rakennettu valtakunnallisen osaamiskeskusverkoston </a:t>
            </a:r>
            <a:r>
              <a:rPr lang="fi-FI" smtClean="0"/>
              <a:t>ja yhteistyökumppaneiden yhteisenä </a:t>
            </a:r>
            <a:r>
              <a:rPr lang="fi-FI" dirty="0" smtClean="0"/>
              <a:t>työnä.</a:t>
            </a:r>
            <a:endParaRPr lang="fi-FI" dirty="0" smtClean="0"/>
          </a:p>
          <a:p>
            <a:pPr marL="0" indent="0">
              <a:buNone/>
            </a:pPr>
            <a:r>
              <a:rPr lang="fi-FI" u="sng" dirty="0" smtClean="0"/>
              <a:t>HALLITUKSEN KÄRKIHANKKEET</a:t>
            </a:r>
            <a:r>
              <a:rPr lang="fi-FI" dirty="0" smtClean="0"/>
              <a:t>:  </a:t>
            </a:r>
          </a:p>
          <a:p>
            <a:pPr marL="0" indent="0">
              <a:buNone/>
            </a:pPr>
            <a:r>
              <a:rPr lang="fi-FI" dirty="0" smtClean="0"/>
              <a:t>sosiaalialan osaamiskeskusten erilainen rooli valmistelussa </a:t>
            </a:r>
            <a:r>
              <a:rPr lang="fi-FI" i="1" dirty="0" smtClean="0"/>
              <a:t>kunta/kunnat </a:t>
            </a:r>
            <a:r>
              <a:rPr lang="fi-FI" i="1" dirty="0"/>
              <a:t>tai maakunnallinen toimijakombinaatio on </a:t>
            </a:r>
            <a:r>
              <a:rPr lang="fi-FI" i="1" dirty="0" smtClean="0"/>
              <a:t>päävalmistelijana</a:t>
            </a:r>
            <a:r>
              <a:rPr lang="fi-FI" dirty="0"/>
              <a:t> </a:t>
            </a:r>
            <a:r>
              <a:rPr lang="fi-FI" dirty="0" smtClean="0"/>
              <a:t>ja osaamiskeskus mukana </a:t>
            </a:r>
            <a:r>
              <a:rPr lang="fi-FI" dirty="0"/>
              <a:t>tukemalla valmistelun konkreettisten askelien ja työvaiheiden </a:t>
            </a:r>
            <a:r>
              <a:rPr lang="fi-FI" dirty="0" smtClean="0"/>
              <a:t>hahmottamisessa sekä sparraamalla ja kommentoimalla hankehakemusta.</a:t>
            </a:r>
          </a:p>
          <a:p>
            <a:pPr marL="0" indent="0">
              <a:buNone/>
            </a:pPr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johtoryhmä on linjannut seuraavan priorisoinnin substansseihin: I lapsi –ja perhepalvelut, II Ikäihmisten palvelut</a:t>
            </a:r>
          </a:p>
          <a:p>
            <a:pPr marL="0" indent="0">
              <a:buNone/>
            </a:pPr>
            <a:r>
              <a:rPr lang="fi-FI" b="1" i="1" dirty="0" smtClean="0"/>
              <a:t>I&amp;O –kärkihanke </a:t>
            </a:r>
            <a:r>
              <a:rPr lang="fi-FI" i="1" dirty="0" smtClean="0"/>
              <a:t>(haku 31.8.16) ikäihmisten palvelujen kehittämiseen</a:t>
            </a:r>
          </a:p>
          <a:p>
            <a:pPr marL="0" indent="0">
              <a:buNone/>
            </a:pPr>
            <a:r>
              <a:rPr lang="fi-FI" i="1" dirty="0" smtClean="0"/>
              <a:t>-EP:llä </a:t>
            </a:r>
            <a:r>
              <a:rPr lang="fi-FI" dirty="0" smtClean="0"/>
              <a:t>kuntatoimijoiden muodostama työryhmä työstämässä hanketta </a:t>
            </a:r>
            <a:r>
              <a:rPr lang="fi-FI" i="1" dirty="0"/>
              <a:t>Toimivan kotihoidon </a:t>
            </a:r>
            <a:r>
              <a:rPr lang="fi-FI" i="1" dirty="0" smtClean="0"/>
              <a:t>kehittämiseen (pääsisällöt: kotihoitoa saatavilla 24/7,henkilöstön ja johtamisen kehittäminen, kotikuntoutus, akuuttitilanteiden toimintamalli)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-hankevalmistelussa osaamiskeskus kuntien valmistelun tukijana, sparraajana ja taustoitusapuna (alueella tehty kehittämistyö) sekä loppuvaiheen kommentoijana sovittujen linjausten mukaisesti</a:t>
            </a:r>
          </a:p>
          <a:p>
            <a:pPr marL="0" indent="0">
              <a:buNone/>
            </a:pPr>
            <a:endParaRPr lang="fi-FI" i="1" dirty="0" smtClean="0"/>
          </a:p>
          <a:p>
            <a:pPr marL="0" indent="0">
              <a:buNone/>
            </a:pPr>
            <a:r>
              <a:rPr lang="fi-FI" b="1" i="1" dirty="0" smtClean="0"/>
              <a:t>LAPE -kärkihanke </a:t>
            </a:r>
            <a:r>
              <a:rPr lang="fi-FI" i="1" dirty="0" smtClean="0"/>
              <a:t>(hakuaika auki, myöhemmin syksyllä? ) lapsi- ja perheperhepalvelujen kehittämiseen</a:t>
            </a:r>
          </a:p>
          <a:p>
            <a:pPr marL="0" indent="0">
              <a:buNone/>
            </a:pPr>
            <a:r>
              <a:rPr lang="fi-FI" i="1" dirty="0" smtClean="0"/>
              <a:t>-</a:t>
            </a:r>
            <a:r>
              <a:rPr lang="fi-FI" dirty="0" smtClean="0"/>
              <a:t>kehittämistyön kärjet EP:llä pohdinnan alla tarkentumassa LAPE -työryhmissä</a:t>
            </a:r>
          </a:p>
          <a:p>
            <a:pPr marL="0" indent="0">
              <a:buNone/>
            </a:pPr>
            <a:r>
              <a:rPr lang="fi-FI" dirty="0" smtClean="0"/>
              <a:t>-hankkeelle perustettu ja nimetty erillinen valmistelutyöryhmä </a:t>
            </a:r>
            <a:r>
              <a:rPr lang="fi-FI" dirty="0"/>
              <a:t>jonka toiminta käynnistyy </a:t>
            </a:r>
            <a:r>
              <a:rPr lang="fi-FI" dirty="0" smtClean="0"/>
              <a:t>29.8.16 (</a:t>
            </a:r>
            <a:r>
              <a:rPr lang="fi-FI" dirty="0" err="1" smtClean="0"/>
              <a:t>SB:n</a:t>
            </a:r>
            <a:r>
              <a:rPr lang="fi-FI" dirty="0" smtClean="0"/>
              <a:t> edustaja kutsuttu ryhmään)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-</a:t>
            </a:r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rooli; taustoitusapu, muu tuki ja sparraus sovittujen linjausten mukaisesti -muu valmistelutyöpanos sovittava erikseen ja sovitettava osaamiskeskuksen henkilöresursseihin/työtilanteeseen</a:t>
            </a:r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687" y="6162814"/>
            <a:ext cx="2520280" cy="437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29209"/>
            <a:ext cx="10515600" cy="526774"/>
          </a:xfrm>
        </p:spPr>
        <p:txBody>
          <a:bodyPr>
            <a:normAutofit/>
          </a:bodyPr>
          <a:lstStyle/>
          <a:p>
            <a:r>
              <a:rPr lang="fi-FI" sz="2400" b="1" dirty="0" smtClean="0"/>
              <a:t>Syksyn 2016 toimintaa ja painotuksia osaamiskeskustyöskentelyssä:</a:t>
            </a:r>
            <a:endParaRPr lang="fi-FI" sz="2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9086" y="655983"/>
            <a:ext cx="12042913" cy="5685182"/>
          </a:xfrm>
        </p:spPr>
        <p:txBody>
          <a:bodyPr>
            <a:normAutofit fontScale="47500" lnSpcReduction="20000"/>
          </a:bodyPr>
          <a:lstStyle/>
          <a:p>
            <a:r>
              <a:rPr lang="fi-FI" sz="3300" dirty="0" smtClean="0"/>
              <a:t>Ikäihmisten palvelujen ylimaakunnallinen kehittäjäryhmä, 29.8.2016 Seinäjoki</a:t>
            </a:r>
          </a:p>
          <a:p>
            <a:r>
              <a:rPr lang="fi-FI" sz="3300" dirty="0" smtClean="0"/>
              <a:t>EP:n kuntien ja terveydenhuollon sosiaalityöntekijöiden työkokous ajankohtaisteemoista (mm. </a:t>
            </a:r>
            <a:r>
              <a:rPr lang="fi-FI" sz="3300" dirty="0" err="1" smtClean="0"/>
              <a:t>SOTEn</a:t>
            </a:r>
            <a:r>
              <a:rPr lang="fi-FI" sz="3300" dirty="0" smtClean="0"/>
              <a:t> eteneminen, Sosiaalityön tarve tulevaisuudessa, toimeentulotuen Kela –siirto, päivystysasetuksen tilanne) 15.9.2016, Seinäjoki</a:t>
            </a:r>
          </a:p>
          <a:p>
            <a:r>
              <a:rPr lang="fi-FI" sz="3300" dirty="0" err="1" smtClean="0"/>
              <a:t>THL:n</a:t>
            </a:r>
            <a:r>
              <a:rPr lang="fi-FI" sz="3300" dirty="0" smtClean="0"/>
              <a:t> ja </a:t>
            </a:r>
            <a:r>
              <a:rPr lang="fi-FI" sz="3300" dirty="0" err="1" smtClean="0"/>
              <a:t>SONet</a:t>
            </a:r>
            <a:r>
              <a:rPr lang="fi-FI" sz="3300" dirty="0" smtClean="0"/>
              <a:t> </a:t>
            </a:r>
            <a:r>
              <a:rPr lang="fi-FI" sz="3300" dirty="0" err="1" smtClean="0"/>
              <a:t>BOTNIAn</a:t>
            </a:r>
            <a:r>
              <a:rPr lang="fi-FI" sz="3300" dirty="0" smtClean="0"/>
              <a:t> yhteistyönä LAPE -oppimisverkosto, Vaasa 21.9.16</a:t>
            </a:r>
          </a:p>
          <a:p>
            <a:r>
              <a:rPr lang="fi-FI" sz="3300" dirty="0" err="1" smtClean="0"/>
              <a:t>SHL:n</a:t>
            </a:r>
            <a:r>
              <a:rPr lang="fi-FI" sz="3300" dirty="0" smtClean="0"/>
              <a:t> toimeenpanoa tukevat työpajat jatkuvat: teemana monialaisuus 11/2016, Seinäjoki</a:t>
            </a:r>
          </a:p>
          <a:p>
            <a:r>
              <a:rPr lang="fi-FI" sz="3300" dirty="0" smtClean="0"/>
              <a:t>Koulutustilaisuus lastensuojelun edunvalvonnasta 8.12.2016, Seinäjoki</a:t>
            </a:r>
          </a:p>
          <a:p>
            <a:r>
              <a:rPr lang="fi-FI" sz="3300" dirty="0" smtClean="0"/>
              <a:t>Muut tulevat yhteistyöverkostojen kokoontumiset (mm. </a:t>
            </a:r>
            <a:r>
              <a:rPr lang="fi-FI" sz="3300" dirty="0" err="1" smtClean="0"/>
              <a:t>lasu</a:t>
            </a:r>
            <a:r>
              <a:rPr lang="fi-FI" sz="3300" dirty="0" smtClean="0"/>
              <a:t>, lape, lähijohto, </a:t>
            </a:r>
            <a:r>
              <a:rPr lang="fi-FI" sz="3300" dirty="0" err="1" smtClean="0"/>
              <a:t>sote</a:t>
            </a:r>
            <a:r>
              <a:rPr lang="fi-FI" sz="3300" dirty="0" smtClean="0"/>
              <a:t> -kehittäjät &amp; </a:t>
            </a:r>
            <a:r>
              <a:rPr lang="fi-FI" sz="3300" dirty="0" err="1" smtClean="0"/>
              <a:t>täyd</a:t>
            </a:r>
            <a:r>
              <a:rPr lang="fi-FI" sz="3300" dirty="0" smtClean="0"/>
              <a:t>. koulutusverkosto)</a:t>
            </a:r>
          </a:p>
          <a:p>
            <a:endParaRPr lang="fi-FI" sz="3300" dirty="0" smtClean="0"/>
          </a:p>
          <a:p>
            <a:r>
              <a:rPr lang="fi-FI" sz="3300" dirty="0" smtClean="0"/>
              <a:t>EP:llä/Väli-Suomen alueella osallistuminen </a:t>
            </a:r>
            <a:r>
              <a:rPr lang="fi-FI" sz="3300" dirty="0" err="1" smtClean="0"/>
              <a:t>sote</a:t>
            </a:r>
            <a:r>
              <a:rPr lang="fi-FI" sz="3300" dirty="0" smtClean="0"/>
              <a:t> -valmisteluun ja kehittämisrakenneyhteistyöhön</a:t>
            </a:r>
          </a:p>
          <a:p>
            <a:r>
              <a:rPr lang="fi-FI" sz="3300" dirty="0"/>
              <a:t>E</a:t>
            </a:r>
            <a:r>
              <a:rPr lang="fi-FI" sz="3300" dirty="0" smtClean="0"/>
              <a:t>rilaiset muut valmistelu- ,</a:t>
            </a:r>
            <a:r>
              <a:rPr lang="fi-FI" sz="3300" smtClean="0"/>
              <a:t>suunnittelu-ja kommentointitehtävät  </a:t>
            </a:r>
            <a:r>
              <a:rPr lang="fi-FI" sz="3300" dirty="0" smtClean="0"/>
              <a:t>(mm. maakuntastrategian hyvinvointityöryhmätyöskentely)</a:t>
            </a:r>
          </a:p>
          <a:p>
            <a:r>
              <a:rPr lang="fi-FI" sz="3300" dirty="0" smtClean="0"/>
              <a:t>Olemassa olevien hankkeiden työskentelyn tukeminen</a:t>
            </a:r>
          </a:p>
          <a:p>
            <a:r>
              <a:rPr lang="fi-FI" sz="3300" dirty="0" smtClean="0"/>
              <a:t>MPT: työprosessimallinnustöiden päivittäminen ja viimeistely (Huolipolut, Avoperhekuntoutus)</a:t>
            </a:r>
          </a:p>
          <a:p>
            <a:r>
              <a:rPr lang="fi-FI" sz="3300" dirty="0" smtClean="0"/>
              <a:t>Kansakoulu  -hankkeen koulutustilaisuudet</a:t>
            </a:r>
          </a:p>
          <a:p>
            <a:r>
              <a:rPr lang="fi-FI" sz="3300" dirty="0" smtClean="0"/>
              <a:t>Hyvinvointibarometrin 2017 valmistelu yhteistyössä maakuntaliittojen ja </a:t>
            </a:r>
            <a:r>
              <a:rPr lang="fi-FI" sz="3300" dirty="0" err="1" smtClean="0"/>
              <a:t>SeAMKin</a:t>
            </a:r>
            <a:r>
              <a:rPr lang="fi-FI" sz="3300" dirty="0" smtClean="0"/>
              <a:t> kanssa</a:t>
            </a:r>
          </a:p>
          <a:p>
            <a:r>
              <a:rPr lang="fi-FI" sz="3300" dirty="0"/>
              <a:t>Muu maakunnallinen, ylimaakunnallinen ja kansallinen työskentely mm. osaamiskeskus- ja muissa valtakunnallisissa verkostoissa –erityisesti </a:t>
            </a:r>
            <a:r>
              <a:rPr lang="fi-FI" sz="3300" dirty="0" smtClean="0"/>
              <a:t>STM ja THL </a:t>
            </a:r>
            <a:endParaRPr lang="fi-FI" sz="3300" dirty="0"/>
          </a:p>
          <a:p>
            <a:r>
              <a:rPr lang="fi-FI" sz="3300" dirty="0" smtClean="0"/>
              <a:t>Toimintakauden 2015-2016 päättäminen/arviointi sekä uuden kauden 2017-2018 toimintasuunnitelman laatiminen</a:t>
            </a:r>
          </a:p>
          <a:p>
            <a:r>
              <a:rPr lang="fi-FI" sz="3300" dirty="0" smtClean="0"/>
              <a:t>Monet </a:t>
            </a:r>
            <a:r>
              <a:rPr lang="fi-FI" sz="3300" dirty="0" err="1" smtClean="0"/>
              <a:t>sote</a:t>
            </a:r>
            <a:r>
              <a:rPr lang="fi-FI" sz="3300" dirty="0" smtClean="0"/>
              <a:t> –lainsäädännön lausuntovalmistelut</a:t>
            </a:r>
          </a:p>
          <a:p>
            <a:r>
              <a:rPr lang="fi-FI" sz="3300" dirty="0" smtClean="0"/>
              <a:t>Vaikuttamistoiminta sosiaalialan osaamiskeskustoiminnan rahoituksen turvaamiseksi</a:t>
            </a:r>
          </a:p>
          <a:p>
            <a:endParaRPr lang="fi-FI" sz="3300" dirty="0" smtClean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746" y="6341165"/>
            <a:ext cx="2520280" cy="437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131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i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097552"/>
              </p:ext>
            </p:extLst>
          </p:nvPr>
        </p:nvGraphicFramePr>
        <p:xfrm>
          <a:off x="92075" y="92075"/>
          <a:ext cx="9972675" cy="630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siakirja" r:id="rId4" imgW="9971944" imgH="6306879" progId="Word.Document.12">
                  <p:embed/>
                </p:oleObj>
              </mc:Choice>
              <mc:Fallback>
                <p:oleObj name="Asiakirja" r:id="rId4" imgW="9971944" imgH="63068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9972675" cy="6307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86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408</Words>
  <Application>Microsoft Office PowerPoint</Application>
  <PresentationFormat>Laajakuva</PresentationFormat>
  <Paragraphs>35</Paragraphs>
  <Slides>4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Asiakirja</vt:lpstr>
      <vt:lpstr>Ajankohtaista  SONet BOTNIASSA</vt:lpstr>
      <vt:lpstr>Katsaus hankevalmistelujen tilanteeseen osaamiskeskuksen näkökulmasta:</vt:lpstr>
      <vt:lpstr>Syksyn 2016 toimintaa ja painotuksia osaamiskeskustyöskentelyssä:</vt:lpstr>
      <vt:lpstr>PowerPoint-esitys</vt:lpstr>
    </vt:vector>
  </TitlesOfParts>
  <Company>Seinäjoen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SONet BOTNIASSA</dc:title>
  <dc:creator>Saarijärvi, Anne</dc:creator>
  <cp:lastModifiedBy>Saarijärvi, Anne</cp:lastModifiedBy>
  <cp:revision>17</cp:revision>
  <cp:lastPrinted>2016-08-18T05:08:38Z</cp:lastPrinted>
  <dcterms:created xsi:type="dcterms:W3CDTF">2016-08-17T10:39:01Z</dcterms:created>
  <dcterms:modified xsi:type="dcterms:W3CDTF">2016-08-18T07:57:33Z</dcterms:modified>
</cp:coreProperties>
</file>