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57" r:id="rId4"/>
    <p:sldId id="262" r:id="rId5"/>
    <p:sldId id="263" r:id="rId6"/>
    <p:sldId id="270" r:id="rId7"/>
    <p:sldId id="271" r:id="rId8"/>
    <p:sldId id="266" r:id="rId9"/>
    <p:sldId id="272" r:id="rId10"/>
    <p:sldId id="269" r:id="rId11"/>
    <p:sldId id="264" r:id="rId12"/>
    <p:sldId id="267" r:id="rId13"/>
    <p:sldId id="268" r:id="rId14"/>
    <p:sldId id="261" r:id="rId15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212"/>
    <a:srgbClr val="9D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BE933-1D4D-419B-AE37-BCEBEFB9520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9F24528-87D1-487B-9385-8AB6A9DE1A81}">
      <dgm:prSet phldrT="[Teksti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75 Km</a:t>
          </a:r>
          <a:b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192 000</a:t>
          </a:r>
          <a:b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97%</a:t>
          </a:r>
          <a:endParaRPr lang="fi-FI" sz="105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D6561029-CF2C-41B0-9693-C2F0F6A06123}" type="parTrans" cxnId="{74C8B73D-A002-4355-88EF-1EE4A9A38869}">
      <dgm:prSet/>
      <dgm:spPr/>
      <dgm:t>
        <a:bodyPr/>
        <a:lstStyle/>
        <a:p>
          <a:endParaRPr lang="fi-FI" sz="1050" b="1">
            <a:solidFill>
              <a:schemeClr val="tx1"/>
            </a:solidFill>
            <a:latin typeface="Century Gothic" pitchFamily="34" charset="0"/>
          </a:endParaRPr>
        </a:p>
      </dgm:t>
    </dgm:pt>
    <dgm:pt modelId="{EE2D5AF2-B321-4BAD-9DA7-BAD0567C7F0E}" type="sibTrans" cxnId="{74C8B73D-A002-4355-88EF-1EE4A9A38869}">
      <dgm:prSet/>
      <dgm:spPr/>
      <dgm:t>
        <a:bodyPr/>
        <a:lstStyle/>
        <a:p>
          <a:endParaRPr lang="fi-FI" sz="1050" b="1">
            <a:solidFill>
              <a:schemeClr val="tx1"/>
            </a:solidFill>
            <a:latin typeface="Century Gothic" pitchFamily="34" charset="0"/>
          </a:endParaRPr>
        </a:p>
      </dgm:t>
    </dgm:pt>
    <dgm:pt modelId="{945B6C53-CB34-4586-A3C8-870073166BFC}">
      <dgm:prSet phldrT="[Teksti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50 Km</a:t>
          </a:r>
          <a:b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140 000 </a:t>
          </a:r>
          <a:b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71%</a:t>
          </a:r>
          <a:endParaRPr lang="fi-FI" sz="105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2E955237-4402-4782-8106-65C9D41F3044}" type="parTrans" cxnId="{1994FCE7-D597-4F37-BA90-7F51D9AADA7B}">
      <dgm:prSet/>
      <dgm:spPr/>
      <dgm:t>
        <a:bodyPr/>
        <a:lstStyle/>
        <a:p>
          <a:endParaRPr lang="fi-FI" sz="1050" b="1">
            <a:solidFill>
              <a:schemeClr val="tx1"/>
            </a:solidFill>
            <a:latin typeface="Century Gothic" pitchFamily="34" charset="0"/>
          </a:endParaRPr>
        </a:p>
      </dgm:t>
    </dgm:pt>
    <dgm:pt modelId="{36FDB388-E975-4C53-944B-9DBD57F0BD93}" type="sibTrans" cxnId="{1994FCE7-D597-4F37-BA90-7F51D9AADA7B}">
      <dgm:prSet/>
      <dgm:spPr/>
      <dgm:t>
        <a:bodyPr/>
        <a:lstStyle/>
        <a:p>
          <a:endParaRPr lang="fi-FI" sz="1050" b="1">
            <a:solidFill>
              <a:schemeClr val="tx1"/>
            </a:solidFill>
            <a:latin typeface="Century Gothic" pitchFamily="34" charset="0"/>
          </a:endParaRPr>
        </a:p>
      </dgm:t>
    </dgm:pt>
    <dgm:pt modelId="{AECD2ACF-5B3A-4E6B-99AC-665067D93966}">
      <dgm:prSet phldrT="[Teksti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25 Km</a:t>
          </a:r>
          <a:b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82 000 </a:t>
          </a:r>
          <a:b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42%</a:t>
          </a:r>
          <a:endParaRPr lang="fi-FI" sz="105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4A78A765-41E4-44DC-8877-CECFEA0E4EFB}" type="parTrans" cxnId="{4F1D1C71-57CC-4228-A4DB-A5A24451984E}">
      <dgm:prSet/>
      <dgm:spPr/>
      <dgm:t>
        <a:bodyPr/>
        <a:lstStyle/>
        <a:p>
          <a:endParaRPr lang="fi-FI" sz="1050" b="1">
            <a:solidFill>
              <a:schemeClr val="tx1"/>
            </a:solidFill>
            <a:latin typeface="Century Gothic" pitchFamily="34" charset="0"/>
          </a:endParaRPr>
        </a:p>
      </dgm:t>
    </dgm:pt>
    <dgm:pt modelId="{46778168-AB98-425F-8D91-FA6150F91E70}" type="sibTrans" cxnId="{4F1D1C71-57CC-4228-A4DB-A5A24451984E}">
      <dgm:prSet/>
      <dgm:spPr/>
      <dgm:t>
        <a:bodyPr/>
        <a:lstStyle/>
        <a:p>
          <a:endParaRPr lang="fi-FI" sz="1050" b="1">
            <a:solidFill>
              <a:schemeClr val="tx1"/>
            </a:solidFill>
            <a:latin typeface="Century Gothic" pitchFamily="34" charset="0"/>
          </a:endParaRPr>
        </a:p>
      </dgm:t>
    </dgm:pt>
    <dgm:pt modelId="{94624458-0B9B-45ED-921E-A97C3D042E21}">
      <dgm:prSet phldrT="[Teksti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Yli 75 km</a:t>
          </a:r>
          <a:b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192 586</a:t>
          </a:r>
          <a:b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dirty="0" smtClean="0">
              <a:solidFill>
                <a:schemeClr val="tx1"/>
              </a:solidFill>
              <a:latin typeface="Century Gothic" pitchFamily="34" charset="0"/>
            </a:rPr>
            <a:t>100%</a:t>
          </a:r>
          <a:endParaRPr lang="fi-FI" sz="105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E55A68BD-FA0B-4347-8C7D-2AD8665492E3}" type="parTrans" cxnId="{76012F6C-25BE-4EE1-901C-0BB0BE6CFF56}">
      <dgm:prSet/>
      <dgm:spPr/>
      <dgm:t>
        <a:bodyPr/>
        <a:lstStyle/>
        <a:p>
          <a:endParaRPr lang="fi-FI" sz="1050" b="1">
            <a:latin typeface="Century Gothic" pitchFamily="34" charset="0"/>
          </a:endParaRPr>
        </a:p>
      </dgm:t>
    </dgm:pt>
    <dgm:pt modelId="{0D417880-200C-4E06-B5B8-163D801D2FF3}" type="sibTrans" cxnId="{76012F6C-25BE-4EE1-901C-0BB0BE6CFF56}">
      <dgm:prSet/>
      <dgm:spPr/>
      <dgm:t>
        <a:bodyPr/>
        <a:lstStyle/>
        <a:p>
          <a:endParaRPr lang="fi-FI" sz="1050" b="1">
            <a:latin typeface="Century Gothic" pitchFamily="34" charset="0"/>
          </a:endParaRPr>
        </a:p>
      </dgm:t>
    </dgm:pt>
    <dgm:pt modelId="{E4463C66-8C1C-49A8-92DA-5307BEDFE5F2}" type="pres">
      <dgm:prSet presAssocID="{55BBE933-1D4D-419B-AE37-BCEBEFB9520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4DE2D33-62D7-489C-AB92-1ABDD3FD064B}" type="pres">
      <dgm:prSet presAssocID="{55BBE933-1D4D-419B-AE37-BCEBEFB95202}" presName="comp1" presStyleCnt="0"/>
      <dgm:spPr/>
    </dgm:pt>
    <dgm:pt modelId="{202B2E7E-BB0E-4984-9499-4BD96B6B3D02}" type="pres">
      <dgm:prSet presAssocID="{55BBE933-1D4D-419B-AE37-BCEBEFB95202}" presName="circle1" presStyleLbl="node1" presStyleIdx="0" presStyleCnt="4"/>
      <dgm:spPr/>
      <dgm:t>
        <a:bodyPr/>
        <a:lstStyle/>
        <a:p>
          <a:endParaRPr lang="fi-FI"/>
        </a:p>
      </dgm:t>
    </dgm:pt>
    <dgm:pt modelId="{2A455AF0-485D-4C59-BF01-9AAC6843C8E3}" type="pres">
      <dgm:prSet presAssocID="{55BBE933-1D4D-419B-AE37-BCEBEFB9520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D9AC815-95E1-44E5-AED7-C5410B2C0CA4}" type="pres">
      <dgm:prSet presAssocID="{55BBE933-1D4D-419B-AE37-BCEBEFB95202}" presName="comp2" presStyleCnt="0"/>
      <dgm:spPr/>
    </dgm:pt>
    <dgm:pt modelId="{1529632C-DA53-4742-8909-EA3612399661}" type="pres">
      <dgm:prSet presAssocID="{55BBE933-1D4D-419B-AE37-BCEBEFB95202}" presName="circle2" presStyleLbl="node1" presStyleIdx="1" presStyleCnt="4"/>
      <dgm:spPr>
        <a:noFill/>
        <a:ln>
          <a:solidFill>
            <a:schemeClr val="tx1"/>
          </a:solidFill>
        </a:ln>
      </dgm:spPr>
      <dgm:t>
        <a:bodyPr/>
        <a:lstStyle/>
        <a:p>
          <a:endParaRPr lang="fi-FI"/>
        </a:p>
      </dgm:t>
    </dgm:pt>
    <dgm:pt modelId="{E503A66F-C94F-4076-9082-3C7C220E7087}" type="pres">
      <dgm:prSet presAssocID="{55BBE933-1D4D-419B-AE37-BCEBEFB9520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462FE22-E475-4666-85C1-9E38222E73CB}" type="pres">
      <dgm:prSet presAssocID="{55BBE933-1D4D-419B-AE37-BCEBEFB95202}" presName="comp3" presStyleCnt="0"/>
      <dgm:spPr/>
    </dgm:pt>
    <dgm:pt modelId="{3384DFD8-ACE4-458C-922E-FCDC51E5ED2C}" type="pres">
      <dgm:prSet presAssocID="{55BBE933-1D4D-419B-AE37-BCEBEFB95202}" presName="circle3" presStyleLbl="node1" presStyleIdx="2" presStyleCnt="4"/>
      <dgm:spPr/>
      <dgm:t>
        <a:bodyPr/>
        <a:lstStyle/>
        <a:p>
          <a:endParaRPr lang="fi-FI"/>
        </a:p>
      </dgm:t>
    </dgm:pt>
    <dgm:pt modelId="{D0BCA06B-95C2-41F7-8CD6-23201B5215A6}" type="pres">
      <dgm:prSet presAssocID="{55BBE933-1D4D-419B-AE37-BCEBEFB9520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483C3F5-F46F-4754-8ADA-D9E17DF8691E}" type="pres">
      <dgm:prSet presAssocID="{55BBE933-1D4D-419B-AE37-BCEBEFB95202}" presName="comp4" presStyleCnt="0"/>
      <dgm:spPr/>
    </dgm:pt>
    <dgm:pt modelId="{B3CB5E97-BEA5-45C9-949E-B32596929C6A}" type="pres">
      <dgm:prSet presAssocID="{55BBE933-1D4D-419B-AE37-BCEBEFB95202}" presName="circle4" presStyleLbl="node1" presStyleIdx="3" presStyleCnt="4"/>
      <dgm:spPr/>
      <dgm:t>
        <a:bodyPr/>
        <a:lstStyle/>
        <a:p>
          <a:endParaRPr lang="fi-FI"/>
        </a:p>
      </dgm:t>
    </dgm:pt>
    <dgm:pt modelId="{263F35BB-44B8-4241-BFC7-0E2A09A15C44}" type="pres">
      <dgm:prSet presAssocID="{55BBE933-1D4D-419B-AE37-BCEBEFB9520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7CBC6EE-7684-4D57-A674-75C240F46553}" type="presOf" srcId="{AECD2ACF-5B3A-4E6B-99AC-665067D93966}" destId="{B3CB5E97-BEA5-45C9-949E-B32596929C6A}" srcOrd="0" destOrd="0" presId="urn:microsoft.com/office/officeart/2005/8/layout/venn2"/>
    <dgm:cxn modelId="{6EC400BA-B05B-4992-BE13-7282F3E87619}" type="presOf" srcId="{55BBE933-1D4D-419B-AE37-BCEBEFB95202}" destId="{E4463C66-8C1C-49A8-92DA-5307BEDFE5F2}" srcOrd="0" destOrd="0" presId="urn:microsoft.com/office/officeart/2005/8/layout/venn2"/>
    <dgm:cxn modelId="{7CD09ADC-45BA-427C-BD58-86E5CCDB0FA9}" type="presOf" srcId="{94624458-0B9B-45ED-921E-A97C3D042E21}" destId="{202B2E7E-BB0E-4984-9499-4BD96B6B3D02}" srcOrd="0" destOrd="0" presId="urn:microsoft.com/office/officeart/2005/8/layout/venn2"/>
    <dgm:cxn modelId="{D05C12B6-1136-4B9F-A5F8-BF7041BFCB09}" type="presOf" srcId="{94624458-0B9B-45ED-921E-A97C3D042E21}" destId="{2A455AF0-485D-4C59-BF01-9AAC6843C8E3}" srcOrd="1" destOrd="0" presId="urn:microsoft.com/office/officeart/2005/8/layout/venn2"/>
    <dgm:cxn modelId="{4F1D1C71-57CC-4228-A4DB-A5A24451984E}" srcId="{55BBE933-1D4D-419B-AE37-BCEBEFB95202}" destId="{AECD2ACF-5B3A-4E6B-99AC-665067D93966}" srcOrd="3" destOrd="0" parTransId="{4A78A765-41E4-44DC-8877-CECFEA0E4EFB}" sibTransId="{46778168-AB98-425F-8D91-FA6150F91E70}"/>
    <dgm:cxn modelId="{76012F6C-25BE-4EE1-901C-0BB0BE6CFF56}" srcId="{55BBE933-1D4D-419B-AE37-BCEBEFB95202}" destId="{94624458-0B9B-45ED-921E-A97C3D042E21}" srcOrd="0" destOrd="0" parTransId="{E55A68BD-FA0B-4347-8C7D-2AD8665492E3}" sibTransId="{0D417880-200C-4E06-B5B8-163D801D2FF3}"/>
    <dgm:cxn modelId="{C73FA50E-6D4A-4A4D-98F5-128F3C20734A}" type="presOf" srcId="{945B6C53-CB34-4586-A3C8-870073166BFC}" destId="{D0BCA06B-95C2-41F7-8CD6-23201B5215A6}" srcOrd="1" destOrd="0" presId="urn:microsoft.com/office/officeart/2005/8/layout/venn2"/>
    <dgm:cxn modelId="{AAA0B36F-E603-4C08-98D5-9FFAB9B274FA}" type="presOf" srcId="{945B6C53-CB34-4586-A3C8-870073166BFC}" destId="{3384DFD8-ACE4-458C-922E-FCDC51E5ED2C}" srcOrd="0" destOrd="0" presId="urn:microsoft.com/office/officeart/2005/8/layout/venn2"/>
    <dgm:cxn modelId="{ED968BB2-CA75-411F-91AA-C99E6398788A}" type="presOf" srcId="{AECD2ACF-5B3A-4E6B-99AC-665067D93966}" destId="{263F35BB-44B8-4241-BFC7-0E2A09A15C44}" srcOrd="1" destOrd="0" presId="urn:microsoft.com/office/officeart/2005/8/layout/venn2"/>
    <dgm:cxn modelId="{1994FCE7-D597-4F37-BA90-7F51D9AADA7B}" srcId="{55BBE933-1D4D-419B-AE37-BCEBEFB95202}" destId="{945B6C53-CB34-4586-A3C8-870073166BFC}" srcOrd="2" destOrd="0" parTransId="{2E955237-4402-4782-8106-65C9D41F3044}" sibTransId="{36FDB388-E975-4C53-944B-9DBD57F0BD93}"/>
    <dgm:cxn modelId="{A21AA32E-0413-40DB-87A1-95D717D8A21B}" type="presOf" srcId="{A9F24528-87D1-487B-9385-8AB6A9DE1A81}" destId="{E503A66F-C94F-4076-9082-3C7C220E7087}" srcOrd="1" destOrd="0" presId="urn:microsoft.com/office/officeart/2005/8/layout/venn2"/>
    <dgm:cxn modelId="{3BD76772-277C-49FA-8F81-8DE5913E5201}" type="presOf" srcId="{A9F24528-87D1-487B-9385-8AB6A9DE1A81}" destId="{1529632C-DA53-4742-8909-EA3612399661}" srcOrd="0" destOrd="0" presId="urn:microsoft.com/office/officeart/2005/8/layout/venn2"/>
    <dgm:cxn modelId="{74C8B73D-A002-4355-88EF-1EE4A9A38869}" srcId="{55BBE933-1D4D-419B-AE37-BCEBEFB95202}" destId="{A9F24528-87D1-487B-9385-8AB6A9DE1A81}" srcOrd="1" destOrd="0" parTransId="{D6561029-CF2C-41B0-9693-C2F0F6A06123}" sibTransId="{EE2D5AF2-B321-4BAD-9DA7-BAD0567C7F0E}"/>
    <dgm:cxn modelId="{A0C1670F-485C-42BE-9A98-0CD1AD70864A}" type="presParOf" srcId="{E4463C66-8C1C-49A8-92DA-5307BEDFE5F2}" destId="{64DE2D33-62D7-489C-AB92-1ABDD3FD064B}" srcOrd="0" destOrd="0" presId="urn:microsoft.com/office/officeart/2005/8/layout/venn2"/>
    <dgm:cxn modelId="{182DE7B7-29B7-4277-82E6-47A2AC72F02D}" type="presParOf" srcId="{64DE2D33-62D7-489C-AB92-1ABDD3FD064B}" destId="{202B2E7E-BB0E-4984-9499-4BD96B6B3D02}" srcOrd="0" destOrd="0" presId="urn:microsoft.com/office/officeart/2005/8/layout/venn2"/>
    <dgm:cxn modelId="{AE25794D-4A6D-4EB0-A4A9-9B6850037BDE}" type="presParOf" srcId="{64DE2D33-62D7-489C-AB92-1ABDD3FD064B}" destId="{2A455AF0-485D-4C59-BF01-9AAC6843C8E3}" srcOrd="1" destOrd="0" presId="urn:microsoft.com/office/officeart/2005/8/layout/venn2"/>
    <dgm:cxn modelId="{A82B743E-1ABA-4767-973B-EC8620346C97}" type="presParOf" srcId="{E4463C66-8C1C-49A8-92DA-5307BEDFE5F2}" destId="{6D9AC815-95E1-44E5-AED7-C5410B2C0CA4}" srcOrd="1" destOrd="0" presId="urn:microsoft.com/office/officeart/2005/8/layout/venn2"/>
    <dgm:cxn modelId="{90E8A2D0-AADE-46D6-B0E2-0C4E9A0D090A}" type="presParOf" srcId="{6D9AC815-95E1-44E5-AED7-C5410B2C0CA4}" destId="{1529632C-DA53-4742-8909-EA3612399661}" srcOrd="0" destOrd="0" presId="urn:microsoft.com/office/officeart/2005/8/layout/venn2"/>
    <dgm:cxn modelId="{D08D3148-E8CC-486C-BFCE-E504FEF5E773}" type="presParOf" srcId="{6D9AC815-95E1-44E5-AED7-C5410B2C0CA4}" destId="{E503A66F-C94F-4076-9082-3C7C220E7087}" srcOrd="1" destOrd="0" presId="urn:microsoft.com/office/officeart/2005/8/layout/venn2"/>
    <dgm:cxn modelId="{70CD7C77-FCBB-4676-82B3-9739F96DC814}" type="presParOf" srcId="{E4463C66-8C1C-49A8-92DA-5307BEDFE5F2}" destId="{C462FE22-E475-4666-85C1-9E38222E73CB}" srcOrd="2" destOrd="0" presId="urn:microsoft.com/office/officeart/2005/8/layout/venn2"/>
    <dgm:cxn modelId="{717BDE52-D3B4-4B52-A107-2C065D2E755A}" type="presParOf" srcId="{C462FE22-E475-4666-85C1-9E38222E73CB}" destId="{3384DFD8-ACE4-458C-922E-FCDC51E5ED2C}" srcOrd="0" destOrd="0" presId="urn:microsoft.com/office/officeart/2005/8/layout/venn2"/>
    <dgm:cxn modelId="{F1052F43-8FCB-4A0F-94B2-83C9DD116E73}" type="presParOf" srcId="{C462FE22-E475-4666-85C1-9E38222E73CB}" destId="{D0BCA06B-95C2-41F7-8CD6-23201B5215A6}" srcOrd="1" destOrd="0" presId="urn:microsoft.com/office/officeart/2005/8/layout/venn2"/>
    <dgm:cxn modelId="{E29B4A05-9B4E-4CBE-82BF-7C654AABD0F2}" type="presParOf" srcId="{E4463C66-8C1C-49A8-92DA-5307BEDFE5F2}" destId="{7483C3F5-F46F-4754-8ADA-D9E17DF8691E}" srcOrd="3" destOrd="0" presId="urn:microsoft.com/office/officeart/2005/8/layout/venn2"/>
    <dgm:cxn modelId="{EC4CFD26-8497-4416-8369-C63E87986DD6}" type="presParOf" srcId="{7483C3F5-F46F-4754-8ADA-D9E17DF8691E}" destId="{B3CB5E97-BEA5-45C9-949E-B32596929C6A}" srcOrd="0" destOrd="0" presId="urn:microsoft.com/office/officeart/2005/8/layout/venn2"/>
    <dgm:cxn modelId="{A07DE1FB-CB39-4222-84B9-5F6E5CD3743B}" type="presParOf" srcId="{7483C3F5-F46F-4754-8ADA-D9E17DF8691E}" destId="{263F35BB-44B8-4241-BFC7-0E2A09A15C44}" srcOrd="1" destOrd="0" presId="urn:microsoft.com/office/officeart/2005/8/layout/ven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B2E7E-BB0E-4984-9499-4BD96B6B3D02}">
      <dsp:nvSpPr>
        <dsp:cNvPr id="0" name=""/>
        <dsp:cNvSpPr/>
      </dsp:nvSpPr>
      <dsp:spPr>
        <a:xfrm>
          <a:off x="708567" y="0"/>
          <a:ext cx="2834276" cy="2834276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Yli 75 km</a:t>
          </a:r>
          <a:b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192 586</a:t>
          </a:r>
          <a:b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100%</a:t>
          </a:r>
          <a:endParaRPr lang="fi-FI" sz="105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729474" y="141713"/>
        <a:ext cx="792463" cy="425141"/>
      </dsp:txXfrm>
    </dsp:sp>
    <dsp:sp modelId="{1529632C-DA53-4742-8909-EA3612399661}">
      <dsp:nvSpPr>
        <dsp:cNvPr id="0" name=""/>
        <dsp:cNvSpPr/>
      </dsp:nvSpPr>
      <dsp:spPr>
        <a:xfrm>
          <a:off x="991995" y="566855"/>
          <a:ext cx="2267420" cy="2267420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75 Km</a:t>
          </a:r>
          <a:b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192 000</a:t>
          </a:r>
          <a:b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97%</a:t>
          </a:r>
          <a:endParaRPr lang="fi-FI" sz="105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729474" y="702900"/>
        <a:ext cx="792463" cy="408135"/>
      </dsp:txXfrm>
    </dsp:sp>
    <dsp:sp modelId="{3384DFD8-ACE4-458C-922E-FCDC51E5ED2C}">
      <dsp:nvSpPr>
        <dsp:cNvPr id="0" name=""/>
        <dsp:cNvSpPr/>
      </dsp:nvSpPr>
      <dsp:spPr>
        <a:xfrm>
          <a:off x="1275423" y="1133710"/>
          <a:ext cx="1700565" cy="170056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50 Km</a:t>
          </a:r>
          <a:b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140 000 </a:t>
          </a:r>
          <a:b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71%</a:t>
          </a:r>
          <a:endParaRPr lang="fi-FI" sz="105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729474" y="1261252"/>
        <a:ext cx="792463" cy="382627"/>
      </dsp:txXfrm>
    </dsp:sp>
    <dsp:sp modelId="{B3CB5E97-BEA5-45C9-949E-B32596929C6A}">
      <dsp:nvSpPr>
        <dsp:cNvPr id="0" name=""/>
        <dsp:cNvSpPr/>
      </dsp:nvSpPr>
      <dsp:spPr>
        <a:xfrm>
          <a:off x="1558850" y="1700565"/>
          <a:ext cx="1133710" cy="1133710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25 Km</a:t>
          </a:r>
          <a:b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82 000 </a:t>
          </a:r>
          <a:b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</a:br>
          <a:r>
            <a:rPr lang="fi-FI" sz="1050" b="1" kern="1200" dirty="0" smtClean="0">
              <a:solidFill>
                <a:schemeClr val="tx1"/>
              </a:solidFill>
              <a:latin typeface="Century Gothic" pitchFamily="34" charset="0"/>
            </a:rPr>
            <a:t>42%</a:t>
          </a:r>
          <a:endParaRPr lang="fi-FI" sz="105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724878" y="1983993"/>
        <a:ext cx="801654" cy="566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6D051D-AC82-4C7F-9F2E-AB41BF1BB919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3A9884-C565-4DE8-AFC4-2FF3895036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240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71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302FCE2-23AD-483F-BE5B-BBCC1ABF18CB}" type="slidenum">
              <a:rPr lang="fi-FI" altLang="fi-FI" smtClean="0"/>
              <a:pPr eaLnBrk="1" hangingPunct="1"/>
              <a:t>1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1024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FF3F5CC-4E78-46E3-B27D-0377463E7EF7}" type="slidenum">
              <a:rPr lang="fi-FI" altLang="fi-FI" smtClean="0"/>
              <a:pPr eaLnBrk="1" hangingPunct="1"/>
              <a:t>13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819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210F5E4-4F35-47EF-A0F1-7B810AFD42C3}" type="slidenum">
              <a:rPr lang="fi-FI" altLang="fi-FI" smtClean="0"/>
              <a:pPr eaLnBrk="1" hangingPunct="1"/>
              <a:t>2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AF3C623-056C-42D6-B92B-AC3A0E680A92}" type="slidenum">
              <a:rPr lang="fi-FI" altLang="fi-FI" smtClean="0"/>
              <a:pPr eaLnBrk="1" hangingPunct="1"/>
              <a:t>3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AF3C623-056C-42D6-B92B-AC3A0E680A92}" type="slidenum">
              <a:rPr lang="fi-FI" altLang="fi-FI" smtClean="0"/>
              <a:pPr eaLnBrk="1" hangingPunct="1"/>
              <a:t>4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F874A-EE5A-4681-8391-C1CD54D14B4B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9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71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FEA3E5A-0370-43D3-A603-47BFF55D5458}" type="slidenum">
              <a:rPr lang="fi-FI" smtClean="0"/>
              <a:pPr eaLnBrk="1" hangingPunct="1"/>
              <a:t>9</a:t>
            </a:fld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AF3C623-056C-42D6-B92B-AC3A0E680A92}" type="slidenum">
              <a:rPr lang="fi-FI" altLang="fi-FI" smtClean="0"/>
              <a:pPr eaLnBrk="1" hangingPunct="1"/>
              <a:t>10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AF3C623-056C-42D6-B92B-AC3A0E680A92}" type="slidenum">
              <a:rPr lang="fi-FI" altLang="fi-FI" smtClean="0"/>
              <a:pPr eaLnBrk="1" hangingPunct="1"/>
              <a:t>11</a:t>
            </a:fld>
            <a:endParaRPr lang="fi-FI" alt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AF3C623-056C-42D6-B92B-AC3A0E680A92}" type="slidenum">
              <a:rPr lang="fi-FI" altLang="fi-FI" smtClean="0"/>
              <a:pPr eaLnBrk="1" hangingPunct="1"/>
              <a:t>12</a:t>
            </a:fld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C824-47DF-49CD-B5CB-C98AD4A59F14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AD8B-F1F8-45C8-A95F-0D37F782B6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59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F5B2-5E72-41A7-AD88-AAD456287018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0292-0F9F-46AD-88B9-C3F951B322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69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294D-D7C1-4D91-B8C2-058A16658A6C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FB68-17C8-4BFD-818B-5875996F72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24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8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1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9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9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5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49B6-03E0-4249-8CE1-5D4A17DE9128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F84C-A5AE-47D7-A0E0-09B8A6366B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153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3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7.9.2016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D504-02D7-4ACA-9E5F-E7FC77864F9B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55FD-A570-416B-A5D2-A3873B55A9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9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11C6-48C6-4227-ACA2-A9B45A662128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605A-7D2E-45BE-A656-0CEA82D4F9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11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D98D-BBDF-4F25-98F9-43AE5F69555A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2034-88A7-4F6E-BA04-B1E0520636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6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FCF2-6F90-483A-A5EB-027DECC436C6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70C9-D739-4778-B343-2C884C4927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3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EC53-9C3D-4B04-AF25-B3A399B7CD32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AC76-3DFF-409A-8A5F-F8F4815B0E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2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AC98-180C-4DED-B127-76C7F9ECDF88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F244-5832-4080-95C3-A14AE1DB39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20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5701-74EB-43D0-A354-F3FB9712E2C0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6B42-3A3E-44D3-8F42-DF3CF18938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26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15C79-0BD6-4CF8-8E7C-8A47C5A7EDF1}" type="datetimeFigureOut">
              <a:rPr lang="fi-FI"/>
              <a:pPr>
                <a:defRPr/>
              </a:pPr>
              <a:t>7.9.2016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368C8C-D88A-4005-86AD-BB0A8FB661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7CCD4-5D1B-417C-9EC9-2F7B863FD9C6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BE2B57-8BAE-4BDF-B8B0-E77004E31662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arri.jokiranta@seinajoki.f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ep2019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p2019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ctrTitle"/>
          </p:nvPr>
        </p:nvSpPr>
        <p:spPr>
          <a:xfrm>
            <a:off x="755650" y="3471863"/>
            <a:ext cx="7772400" cy="1470025"/>
          </a:xfrm>
        </p:spPr>
        <p:txBody>
          <a:bodyPr/>
          <a:lstStyle/>
          <a:p>
            <a:pPr eaLnBrk="1" hangingPunct="1"/>
            <a:r>
              <a:rPr lang="fi-FI" altLang="fi-FI" sz="3600" dirty="0" smtClean="0">
                <a:solidFill>
                  <a:srgbClr val="AF1212"/>
                </a:solidFill>
                <a:latin typeface="Century Gothic" pitchFamily="34" charset="0"/>
              </a:rPr>
              <a:t>Ajankohtaistilanne 18.8.2016</a:t>
            </a:r>
          </a:p>
        </p:txBody>
      </p:sp>
      <p:sp>
        <p:nvSpPr>
          <p:cNvPr id="2051" name="Alaotsikko 2"/>
          <p:cNvSpPr>
            <a:spLocks noGrp="1"/>
          </p:cNvSpPr>
          <p:nvPr>
            <p:ph type="subTitle" idx="1"/>
          </p:nvPr>
        </p:nvSpPr>
        <p:spPr>
          <a:xfrm>
            <a:off x="1476375" y="4878388"/>
            <a:ext cx="6400800" cy="1752600"/>
          </a:xfrm>
        </p:spPr>
        <p:txBody>
          <a:bodyPr/>
          <a:lstStyle/>
          <a:p>
            <a:pPr eaLnBrk="1" hangingPunct="1"/>
            <a:r>
              <a:rPr lang="fi-FI" altLang="fi-FI" sz="2800" dirty="0" smtClean="0">
                <a:solidFill>
                  <a:schemeClr val="tx1"/>
                </a:solidFill>
                <a:latin typeface="Century Gothic" pitchFamily="34" charset="0"/>
              </a:rPr>
              <a:t>Harri Jokiranta</a:t>
            </a:r>
          </a:p>
        </p:txBody>
      </p:sp>
      <p:pic>
        <p:nvPicPr>
          <p:cNvPr id="2052" name="Picture 6" descr="F:\Viestintä\Maakuntauudistusviestintä 2016\Graafiset sisällöt\logosoteteksti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73113"/>
            <a:ext cx="66214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orakulmio 11"/>
          <p:cNvSpPr/>
          <p:nvPr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rgbClr val="AF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THL 12 havaintoa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263"/>
          </a:xfrm>
        </p:spPr>
        <p:txBody>
          <a:bodyPr/>
          <a:lstStyle/>
          <a:p>
            <a:r>
              <a:rPr lang="fi-FI" altLang="fi-FI" dirty="0" smtClean="0">
                <a:latin typeface="Century Gothic" pitchFamily="34" charset="0"/>
              </a:rPr>
              <a:t>Järjestäjän koko ja taloudellinen kantokyky?</a:t>
            </a:r>
          </a:p>
          <a:p>
            <a:r>
              <a:rPr lang="fi-FI" altLang="fi-FI" dirty="0" smtClean="0">
                <a:latin typeface="Century Gothic" pitchFamily="34" charset="0"/>
              </a:rPr>
              <a:t>Osa maakunnista voimavaroiltaan ja järjestämisosaamiseltaan jää heikoksi.</a:t>
            </a:r>
          </a:p>
          <a:p>
            <a:r>
              <a:rPr lang="fi-FI" altLang="fi-FI" dirty="0" smtClean="0">
                <a:latin typeface="Century Gothic" pitchFamily="34" charset="0"/>
              </a:rPr>
              <a:t>Viisi yhteistyöaluetta – käytäntö?</a:t>
            </a:r>
          </a:p>
          <a:p>
            <a:r>
              <a:rPr lang="fi-FI" altLang="fi-FI" dirty="0">
                <a:latin typeface="Century Gothic" pitchFamily="34" charset="0"/>
              </a:rPr>
              <a:t>K</a:t>
            </a:r>
            <a:r>
              <a:rPr lang="fi-FI" altLang="fi-FI" dirty="0" smtClean="0">
                <a:latin typeface="Century Gothic" pitchFamily="34" charset="0"/>
              </a:rPr>
              <a:t>ansallinen ja maakunnallinen ohjausjärjestelmä kokonaisuutena hahmottuu vielä vaikeasti.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rgbClr val="AF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101" name="Picture 4" descr="F:\Viestintä\Maakuntauudistusviestintä 2016\Graafiset sisällöt\logosotetekstil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07063"/>
            <a:ext cx="2054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1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THL 12 havaintoa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263"/>
          </a:xfrm>
        </p:spPr>
        <p:txBody>
          <a:bodyPr/>
          <a:lstStyle/>
          <a:p>
            <a:r>
              <a:rPr lang="fi-FI" altLang="fi-FI" dirty="0">
                <a:latin typeface="Century Gothic" pitchFamily="34" charset="0"/>
              </a:rPr>
              <a:t>I</a:t>
            </a:r>
            <a:r>
              <a:rPr lang="fi-FI" altLang="fi-FI" dirty="0" smtClean="0">
                <a:latin typeface="Century Gothic" pitchFamily="34" charset="0"/>
              </a:rPr>
              <a:t>ntegraatio on keskeinen, mutta toteutuminen on epävarmaa.</a:t>
            </a:r>
          </a:p>
          <a:p>
            <a:r>
              <a:rPr lang="fi-FI" altLang="fi-FI" dirty="0" smtClean="0">
                <a:latin typeface="Century Gothic" pitchFamily="34" charset="0"/>
              </a:rPr>
              <a:t>Olemassa olevien, käynnistyvien ja valmisteilla olevien integroitujen alueiden purkaminen.</a:t>
            </a:r>
          </a:p>
          <a:p>
            <a:r>
              <a:rPr lang="fi-FI" altLang="fi-FI" dirty="0" smtClean="0">
                <a:latin typeface="Century Gothic" pitchFamily="34" charset="0"/>
              </a:rPr>
              <a:t>Ei takaa hallituksen linjausten mukaisen säästötavoitteen saavuttamista.</a:t>
            </a:r>
          </a:p>
          <a:p>
            <a:r>
              <a:rPr lang="fi-FI" altLang="fi-FI" dirty="0" smtClean="0">
                <a:latin typeface="Century Gothic" pitchFamily="34" charset="0"/>
              </a:rPr>
              <a:t>Valtion rahoituksen siirtymäajan säännökset / lyhyt ja pitkä?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rgbClr val="AF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101" name="Picture 4" descr="F:\Viestintä\Maakuntauudistusviestintä 2016\Graafiset sisällöt\logosotetekstil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07063"/>
            <a:ext cx="2054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THL 12 havaintoa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263"/>
          </a:xfrm>
        </p:spPr>
        <p:txBody>
          <a:bodyPr/>
          <a:lstStyle/>
          <a:p>
            <a:r>
              <a:rPr lang="fi-FI" altLang="fi-FI" dirty="0" smtClean="0">
                <a:latin typeface="Century Gothic" pitchFamily="34" charset="0"/>
              </a:rPr>
              <a:t>Maakunnan arviointimenettely voi osoittautua tarpeettoman herkäksi.</a:t>
            </a:r>
          </a:p>
          <a:p>
            <a:r>
              <a:rPr lang="fi-FI" altLang="fi-FI" dirty="0" smtClean="0">
                <a:latin typeface="Century Gothic" pitchFamily="34" charset="0"/>
              </a:rPr>
              <a:t>Hyvinvoinnin ja terveyden edistämisen vastuut jäävät epäselviksi.</a:t>
            </a:r>
          </a:p>
          <a:p>
            <a:r>
              <a:rPr lang="fi-FI" altLang="fi-FI" dirty="0" smtClean="0">
                <a:latin typeface="Century Gothic" pitchFamily="34" charset="0"/>
              </a:rPr>
              <a:t>Muutosprosessi on tietohallinnon näkökulmasta erittäin suuri ja kestää yli vuosikymmenen.</a:t>
            </a:r>
          </a:p>
          <a:p>
            <a:r>
              <a:rPr lang="fi-FI" altLang="fi-FI" dirty="0" smtClean="0">
                <a:latin typeface="Century Gothic" pitchFamily="34" charset="0"/>
              </a:rPr>
              <a:t>Vaikutusten ennakointi, kokonaisuus on keskeneräinen?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rgbClr val="AF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101" name="Picture 4" descr="F:\Viestintä\Maakuntauudistusviestintä 2016\Graafiset sisällöt\logosotetekstil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07063"/>
            <a:ext cx="2054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isällön paikkamerkki 2"/>
          <p:cNvSpPr>
            <a:spLocks noGrp="1"/>
          </p:cNvSpPr>
          <p:nvPr>
            <p:ph idx="1"/>
          </p:nvPr>
        </p:nvSpPr>
        <p:spPr>
          <a:xfrm>
            <a:off x="2328863" y="3148013"/>
            <a:ext cx="4691062" cy="33051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fi-FI" altLang="fi-FI" i="1" dirty="0" smtClean="0">
                <a:latin typeface="Century Gothic" pitchFamily="34" charset="0"/>
              </a:rPr>
              <a:t>Yhteystiedot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fi-FI" altLang="fi-FI" sz="2400" i="1" dirty="0" smtClean="0">
                <a:latin typeface="Century Gothic" pitchFamily="34" charset="0"/>
              </a:rPr>
              <a:t>Harri Jokiranta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fi-FI" altLang="fi-FI" sz="2400" i="1" dirty="0" err="1">
                <a:latin typeface="Century Gothic" pitchFamily="34" charset="0"/>
                <a:hlinkClick r:id="rId3"/>
              </a:rPr>
              <a:t>h</a:t>
            </a:r>
            <a:r>
              <a:rPr lang="fi-FI" altLang="fi-FI" sz="2400" i="1" dirty="0" err="1" smtClean="0">
                <a:latin typeface="Century Gothic" pitchFamily="34" charset="0"/>
                <a:hlinkClick r:id="rId3"/>
              </a:rPr>
              <a:t>arri.jokiranta@seinajoki.fi</a:t>
            </a:r>
            <a:r>
              <a:rPr lang="fi-FI" altLang="fi-FI" sz="2400" i="1" dirty="0" smtClean="0">
                <a:latin typeface="Century Gothic" pitchFamily="34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endParaRPr lang="fi-FI" altLang="fi-FI" sz="2400" i="1" dirty="0" smtClean="0">
              <a:latin typeface="Century Gothic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fi-FI" altLang="fi-FI" sz="2400" i="1" dirty="0" smtClean="0">
              <a:latin typeface="Century Gothic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fi-FI" altLang="fi-FI" sz="2400" dirty="0" smtClean="0">
                <a:latin typeface="Century Gothic" pitchFamily="34" charset="0"/>
                <a:hlinkClick r:id="rId4"/>
              </a:rPr>
              <a:t>www.ep2019.fi</a:t>
            </a:r>
            <a:r>
              <a:rPr lang="fi-FI" altLang="fi-FI" sz="2400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rgbClr val="AF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5124" name="Picture 2" descr="F:\Viestintä\Maakuntauudistusviestintä 2016\Graafiset sisällöt\logo_so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58467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Projekti etenee</a:t>
            </a:r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263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Projektisuunnitelman mukaisesti</a:t>
            </a:r>
          </a:p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Ohjausryhmä 23.9.2016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väliraportti </a:t>
            </a:r>
            <a:r>
              <a:rPr lang="fi-FI" altLang="fi-FI" dirty="0">
                <a:latin typeface="Century Gothic" pitchFamily="34" charset="0"/>
              </a:rPr>
              <a:t>työryhmien </a:t>
            </a:r>
            <a:r>
              <a:rPr lang="fi-FI" altLang="fi-FI" dirty="0" smtClean="0">
                <a:latin typeface="Century Gothic" pitchFamily="34" charset="0"/>
              </a:rPr>
              <a:t>raportit ja linjattavat ratkaisut</a:t>
            </a:r>
          </a:p>
          <a:p>
            <a:pPr lvl="1"/>
            <a:r>
              <a:rPr lang="fi-FI" altLang="fi-FI" dirty="0">
                <a:latin typeface="Century Gothic" pitchFamily="34" charset="0"/>
              </a:rPr>
              <a:t>o</a:t>
            </a:r>
            <a:r>
              <a:rPr lang="fi-FI" altLang="fi-FI" dirty="0" smtClean="0">
                <a:latin typeface="Century Gothic" pitchFamily="34" charset="0"/>
              </a:rPr>
              <a:t>hjausryhmän uudistaminen / poliittisen ohjauksen selkiyttäminen</a:t>
            </a:r>
          </a:p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Valmisteluorganisaatio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yhteensä 246 henkilöä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rgbClr val="AF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3077" name="Picture 4" descr="F:\Viestintä\Maakuntauudistusviestintä 2016\Graafiset sisällöt\logosotetekstil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07063"/>
            <a:ext cx="2054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Ajankohtaista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263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Yhdessä maakuntauudistuksen kanssa</a:t>
            </a:r>
          </a:p>
          <a:p>
            <a:pPr lvl="1"/>
            <a:r>
              <a:rPr lang="fi-FI" altLang="fi-FI" dirty="0" smtClean="0">
                <a:latin typeface="Century Gothic" pitchFamily="34" charset="0"/>
                <a:hlinkClick r:id="rId3"/>
              </a:rPr>
              <a:t>https://ep2019.fi/</a:t>
            </a:r>
            <a:r>
              <a:rPr lang="fi-FI" altLang="fi-FI" dirty="0" smtClean="0">
                <a:latin typeface="Century Gothic" pitchFamily="34" charset="0"/>
              </a:rPr>
              <a:t> </a:t>
            </a:r>
            <a:endParaRPr lang="fi-FI" altLang="fi-FI" dirty="0">
              <a:latin typeface="Century Gothic" pitchFamily="34" charset="0"/>
            </a:endParaRPr>
          </a:p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Muutosagenttien rekrytointi (STM 100%)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Ikäihmiset ja omaishoito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Lapsi- ja perhepalvelut</a:t>
            </a:r>
            <a:endParaRPr lang="fi-FI" altLang="fi-FI" dirty="0">
              <a:latin typeface="Century Gothic" pitchFamily="34" charset="0"/>
            </a:endParaRPr>
          </a:p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STM kärkihankkeiden valmistelu/haku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Ikäihmisten ja omaishoidon kärkihanke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Lapsi- ja perhepalveluiden muutosohjelma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rgbClr val="AF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101" name="Picture 4" descr="F:\Viestintä\Maakuntauudistusviestintä 2016\Graafiset sisällöt\logosotetekstil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07063"/>
            <a:ext cx="2054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Kansallista linjausta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132263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Maakuntakonserni </a:t>
            </a:r>
            <a:r>
              <a:rPr lang="fi-FI" altLang="fi-FI" dirty="0" err="1" smtClean="0">
                <a:latin typeface="Century Gothic" pitchFamily="34" charset="0"/>
              </a:rPr>
              <a:t>sote-tehtävässä</a:t>
            </a:r>
            <a:endParaRPr lang="fi-FI" altLang="fi-FI" dirty="0" smtClean="0">
              <a:latin typeface="Century Gothic" pitchFamily="34" charset="0"/>
            </a:endParaRP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Maakunnan palvelulaitoksen rakenne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Sote järjestämisen organisointi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Valinnanvapauden </a:t>
            </a:r>
            <a:r>
              <a:rPr lang="fi-FI" altLang="fi-FI" dirty="0" err="1" smtClean="0">
                <a:latin typeface="Century Gothic" pitchFamily="34" charset="0"/>
              </a:rPr>
              <a:t>konkretia</a:t>
            </a:r>
            <a:endParaRPr lang="fi-FI" altLang="fi-FI" dirty="0" smtClean="0">
              <a:latin typeface="Century Gothic" pitchFamily="34" charset="0"/>
            </a:endParaRPr>
          </a:p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Palvelujen maantiede </a:t>
            </a:r>
            <a:r>
              <a:rPr lang="fi-FI" altLang="fi-FI" smtClean="0">
                <a:latin typeface="Century Gothic" pitchFamily="34" charset="0"/>
              </a:rPr>
              <a:t>/ aluerakenne</a:t>
            </a:r>
            <a:endParaRPr lang="fi-FI" altLang="fi-FI" dirty="0" smtClean="0">
              <a:latin typeface="Century Gothic" pitchFamily="34" charset="0"/>
            </a:endParaRP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Sosiaali- ja terveyskeskukset (suppea/laaja)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Kootut asiantuntijapalvelut</a:t>
            </a:r>
          </a:p>
          <a:p>
            <a:pPr lvl="1"/>
            <a:r>
              <a:rPr lang="fi-FI" altLang="fi-FI" dirty="0" smtClean="0">
                <a:latin typeface="Century Gothic" pitchFamily="34" charset="0"/>
              </a:rPr>
              <a:t>Palvelujen välityskanavat / digitalisaatio</a:t>
            </a:r>
            <a:endParaRPr lang="fi-FI" altLang="fi-FI" dirty="0">
              <a:latin typeface="Century Gothic" pitchFamily="34" charset="0"/>
            </a:endParaRPr>
          </a:p>
          <a:p>
            <a:pPr eaLnBrk="1" hangingPunct="1"/>
            <a:r>
              <a:rPr lang="fi-FI" altLang="fi-FI" dirty="0" smtClean="0">
                <a:latin typeface="Century Gothic" pitchFamily="34" charset="0"/>
              </a:rPr>
              <a:t>Kuntien elinvoima ja osallisuus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6597650"/>
            <a:ext cx="9144000" cy="144463"/>
          </a:xfrm>
          <a:prstGeom prst="rect">
            <a:avLst/>
          </a:prstGeom>
          <a:solidFill>
            <a:srgbClr val="AF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101" name="Picture 4" descr="F:\Viestintä\Maakuntauudistusviestintä 2016\Graafiset sisällöt\logosotetekstil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07063"/>
            <a:ext cx="2054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3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963"/>
            <a:ext cx="9144000" cy="63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Palvelurakenneraami 2040</a:t>
            </a:r>
            <a:endParaRPr lang="fi-FI" dirty="0"/>
          </a:p>
        </p:txBody>
      </p:sp>
      <p:grpSp>
        <p:nvGrpSpPr>
          <p:cNvPr id="5" name="Ryhmä 4"/>
          <p:cNvGrpSpPr/>
          <p:nvPr/>
        </p:nvGrpSpPr>
        <p:grpSpPr>
          <a:xfrm>
            <a:off x="1238471" y="1307311"/>
            <a:ext cx="6523042" cy="3837530"/>
            <a:chOff x="1238471" y="1307311"/>
            <a:chExt cx="6523042" cy="3837530"/>
          </a:xfrm>
        </p:grpSpPr>
        <p:sp>
          <p:nvSpPr>
            <p:cNvPr id="10" name="Puolivapaa piirto 9"/>
            <p:cNvSpPr/>
            <p:nvPr/>
          </p:nvSpPr>
          <p:spPr>
            <a:xfrm>
              <a:off x="1238471" y="1307311"/>
              <a:ext cx="3837585" cy="3837530"/>
            </a:xfrm>
            <a:custGeom>
              <a:avLst/>
              <a:gdLst>
                <a:gd name="connsiteX0" fmla="*/ 0 w 3837585"/>
                <a:gd name="connsiteY0" fmla="*/ 1918765 h 3837530"/>
                <a:gd name="connsiteX1" fmla="*/ 1918793 w 3837585"/>
                <a:gd name="connsiteY1" fmla="*/ 0 h 3837530"/>
                <a:gd name="connsiteX2" fmla="*/ 3837586 w 3837585"/>
                <a:gd name="connsiteY2" fmla="*/ 1918765 h 3837530"/>
                <a:gd name="connsiteX3" fmla="*/ 1918793 w 3837585"/>
                <a:gd name="connsiteY3" fmla="*/ 3837530 h 3837530"/>
                <a:gd name="connsiteX4" fmla="*/ 0 w 3837585"/>
                <a:gd name="connsiteY4" fmla="*/ 1918765 h 383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7585" h="3837530">
                  <a:moveTo>
                    <a:pt x="0" y="1918765"/>
                  </a:moveTo>
                  <a:cubicBezTo>
                    <a:pt x="0" y="859060"/>
                    <a:pt x="859073" y="0"/>
                    <a:pt x="1918793" y="0"/>
                  </a:cubicBezTo>
                  <a:cubicBezTo>
                    <a:pt x="2978513" y="0"/>
                    <a:pt x="3837586" y="859060"/>
                    <a:pt x="3837586" y="1918765"/>
                  </a:cubicBezTo>
                  <a:cubicBezTo>
                    <a:pt x="3837586" y="2978470"/>
                    <a:pt x="2978513" y="3837530"/>
                    <a:pt x="1918793" y="3837530"/>
                  </a:cubicBezTo>
                  <a:cubicBezTo>
                    <a:pt x="859073" y="3837530"/>
                    <a:pt x="0" y="2978470"/>
                    <a:pt x="0" y="19187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53441" tIns="653433" rIns="653441" bIns="653433" numCol="1" spcCol="1270" anchor="ctr" anchorCtr="0">
              <a:noAutofit/>
            </a:bodyPr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i-FI" sz="2800" b="1" dirty="0">
                  <a:solidFill>
                    <a:prstClr val="white"/>
                  </a:solidFill>
                </a:rPr>
                <a:t>PÄIVITTÄIS-PALVELUT</a:t>
              </a:r>
            </a:p>
          </p:txBody>
        </p:sp>
        <p:sp>
          <p:nvSpPr>
            <p:cNvPr id="12" name="Puolivapaa piirto 11"/>
            <p:cNvSpPr/>
            <p:nvPr/>
          </p:nvSpPr>
          <p:spPr>
            <a:xfrm>
              <a:off x="3923928" y="1307311"/>
              <a:ext cx="3837585" cy="3837530"/>
            </a:xfrm>
            <a:custGeom>
              <a:avLst/>
              <a:gdLst>
                <a:gd name="connsiteX0" fmla="*/ 0 w 3837585"/>
                <a:gd name="connsiteY0" fmla="*/ 1918765 h 3837530"/>
                <a:gd name="connsiteX1" fmla="*/ 1918793 w 3837585"/>
                <a:gd name="connsiteY1" fmla="*/ 0 h 3837530"/>
                <a:gd name="connsiteX2" fmla="*/ 3837586 w 3837585"/>
                <a:gd name="connsiteY2" fmla="*/ 1918765 h 3837530"/>
                <a:gd name="connsiteX3" fmla="*/ 1918793 w 3837585"/>
                <a:gd name="connsiteY3" fmla="*/ 3837530 h 3837530"/>
                <a:gd name="connsiteX4" fmla="*/ 0 w 3837585"/>
                <a:gd name="connsiteY4" fmla="*/ 1918765 h 383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7585" h="3837530">
                  <a:moveTo>
                    <a:pt x="0" y="1918765"/>
                  </a:moveTo>
                  <a:cubicBezTo>
                    <a:pt x="0" y="859060"/>
                    <a:pt x="859073" y="0"/>
                    <a:pt x="1918793" y="0"/>
                  </a:cubicBezTo>
                  <a:cubicBezTo>
                    <a:pt x="2978513" y="0"/>
                    <a:pt x="3837586" y="859060"/>
                    <a:pt x="3837586" y="1918765"/>
                  </a:cubicBezTo>
                  <a:cubicBezTo>
                    <a:pt x="3837586" y="2978470"/>
                    <a:pt x="2978513" y="3837530"/>
                    <a:pt x="1918793" y="3837530"/>
                  </a:cubicBezTo>
                  <a:cubicBezTo>
                    <a:pt x="859073" y="3837530"/>
                    <a:pt x="0" y="2978470"/>
                    <a:pt x="0" y="1918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53441" tIns="653433" rIns="653441" bIns="653433" numCol="1" spcCol="1270" anchor="ctr" anchorCtr="0">
              <a:noAutofit/>
            </a:bodyPr>
            <a:lstStyle/>
            <a:p>
              <a:pPr algn="r" defTabSz="10668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i-FI" sz="2800" b="1" dirty="0">
                  <a:solidFill>
                    <a:prstClr val="white"/>
                  </a:solidFill>
                </a:rPr>
                <a:t>KOOTUT </a:t>
              </a:r>
              <a:br>
                <a:rPr lang="fi-FI" sz="2800" b="1" dirty="0">
                  <a:solidFill>
                    <a:prstClr val="white"/>
                  </a:solidFill>
                </a:rPr>
              </a:br>
              <a:r>
                <a:rPr lang="fi-FI" sz="2800" b="1" dirty="0">
                  <a:solidFill>
                    <a:prstClr val="white"/>
                  </a:solidFill>
                </a:rPr>
                <a:t>PALVELUT</a:t>
              </a:r>
            </a:p>
          </p:txBody>
        </p:sp>
        <p:sp>
          <p:nvSpPr>
            <p:cNvPr id="11" name="Puolivapaa piirto 10"/>
            <p:cNvSpPr/>
            <p:nvPr/>
          </p:nvSpPr>
          <p:spPr>
            <a:xfrm>
              <a:off x="3995936" y="2924944"/>
              <a:ext cx="1008112" cy="864096"/>
            </a:xfrm>
            <a:custGeom>
              <a:avLst/>
              <a:gdLst>
                <a:gd name="connsiteX0" fmla="*/ 0 w 1150496"/>
                <a:gd name="connsiteY0" fmla="*/ 575240 h 1150480"/>
                <a:gd name="connsiteX1" fmla="*/ 575248 w 1150496"/>
                <a:gd name="connsiteY1" fmla="*/ 0 h 1150480"/>
                <a:gd name="connsiteX2" fmla="*/ 1150496 w 1150496"/>
                <a:gd name="connsiteY2" fmla="*/ 575240 h 1150480"/>
                <a:gd name="connsiteX3" fmla="*/ 575248 w 1150496"/>
                <a:gd name="connsiteY3" fmla="*/ 1150480 h 1150480"/>
                <a:gd name="connsiteX4" fmla="*/ 0 w 1150496"/>
                <a:gd name="connsiteY4" fmla="*/ 575240 h 115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496" h="1150480">
                  <a:moveTo>
                    <a:pt x="0" y="575240"/>
                  </a:moveTo>
                  <a:cubicBezTo>
                    <a:pt x="0" y="257544"/>
                    <a:pt x="257547" y="0"/>
                    <a:pt x="575248" y="0"/>
                  </a:cubicBezTo>
                  <a:cubicBezTo>
                    <a:pt x="892949" y="0"/>
                    <a:pt x="1150496" y="257544"/>
                    <a:pt x="1150496" y="575240"/>
                  </a:cubicBezTo>
                  <a:cubicBezTo>
                    <a:pt x="1150496" y="892936"/>
                    <a:pt x="892949" y="1150480"/>
                    <a:pt x="575248" y="1150480"/>
                  </a:cubicBezTo>
                  <a:cubicBezTo>
                    <a:pt x="257547" y="1150480"/>
                    <a:pt x="0" y="892936"/>
                    <a:pt x="0" y="575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4206" tIns="214204" rIns="214206" bIns="214204" numCol="1" spcCol="1270" anchor="ctr" anchorCtr="0">
              <a:noAutofit/>
            </a:bodyPr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i-FI" sz="1200" b="1" dirty="0">
                  <a:solidFill>
                    <a:prstClr val="white"/>
                  </a:solidFill>
                </a:rPr>
                <a:t>Avo- ja</a:t>
              </a:r>
            </a:p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i-FI" sz="1200" b="1" dirty="0">
                  <a:solidFill>
                    <a:prstClr val="white"/>
                  </a:solidFill>
                </a:rPr>
                <a:t>tuetut</a:t>
              </a:r>
            </a:p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i-FI" sz="1200" b="1" dirty="0">
                  <a:solidFill>
                    <a:prstClr val="white"/>
                  </a:solidFill>
                </a:rPr>
                <a:t>palvelut</a:t>
              </a:r>
            </a:p>
          </p:txBody>
        </p:sp>
      </p:grpSp>
      <p:sp>
        <p:nvSpPr>
          <p:cNvPr id="7" name="Suorakulmio 6"/>
          <p:cNvSpPr/>
          <p:nvPr/>
        </p:nvSpPr>
        <p:spPr>
          <a:xfrm>
            <a:off x="6084168" y="5229200"/>
            <a:ext cx="2952328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smtClean="0">
                <a:solidFill>
                  <a:prstClr val="white"/>
                </a:solidFill>
              </a:rPr>
              <a:t>Kotona käytettävien </a:t>
            </a:r>
            <a:r>
              <a:rPr lang="fi-FI" sz="1600" b="1" dirty="0">
                <a:solidFill>
                  <a:prstClr val="white"/>
                </a:solidFill>
              </a:rPr>
              <a:t>palvelujen osuus kasvaa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79512" y="5229200"/>
            <a:ext cx="295232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>
                <a:solidFill>
                  <a:prstClr val="white"/>
                </a:solidFill>
              </a:rPr>
              <a:t>Liikkuvat palvelut tuovat asiantuntijan lähelle </a:t>
            </a:r>
            <a:br>
              <a:rPr lang="fi-FI" sz="1600" b="1" dirty="0">
                <a:solidFill>
                  <a:prstClr val="white"/>
                </a:solidFill>
              </a:rPr>
            </a:br>
            <a:r>
              <a:rPr lang="fi-FI" sz="1600" b="1" dirty="0">
                <a:solidFill>
                  <a:prstClr val="white"/>
                </a:solidFill>
              </a:rPr>
              <a:t>ja tukevat päivittäispalvelua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131840" y="5229200"/>
            <a:ext cx="2952328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b="1" dirty="0" err="1">
                <a:solidFill>
                  <a:prstClr val="white"/>
                </a:solidFill>
              </a:rPr>
              <a:t>Digitalisaatio</a:t>
            </a:r>
            <a:r>
              <a:rPr lang="fi-FI" sz="1600" b="1" dirty="0">
                <a:solidFill>
                  <a:prstClr val="white"/>
                </a:solidFill>
              </a:rPr>
              <a:t> ja sähköinen asiointi lisäävät omaehtoista ja</a:t>
            </a:r>
            <a:br>
              <a:rPr lang="fi-FI" sz="1600" b="1" dirty="0">
                <a:solidFill>
                  <a:prstClr val="white"/>
                </a:solidFill>
              </a:rPr>
            </a:br>
            <a:r>
              <a:rPr lang="fi-FI" sz="1600" b="1" dirty="0">
                <a:solidFill>
                  <a:prstClr val="white"/>
                </a:solidFill>
              </a:rPr>
              <a:t>suoraa asiointia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997503" y="1988840"/>
            <a:ext cx="1541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prstClr val="black"/>
                </a:solidFill>
                <a:latin typeface="Calibri"/>
                <a:cs typeface="+mn-cs"/>
              </a:rPr>
              <a:t>SoTe palvelut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prstClr val="black"/>
                </a:solidFill>
                <a:latin typeface="Calibri"/>
                <a:cs typeface="+mn-cs"/>
              </a:rPr>
              <a:t>Kuntien palvelut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997503" y="3782980"/>
            <a:ext cx="1926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prstClr val="black"/>
                </a:solidFill>
                <a:latin typeface="Calibri"/>
                <a:cs typeface="+mn-cs"/>
              </a:rPr>
              <a:t>Järjestöjen ja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prstClr val="black"/>
                </a:solidFill>
                <a:latin typeface="Calibri"/>
                <a:cs typeface="+mn-cs"/>
              </a:rPr>
              <a:t>yhdistysten toiminta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prstClr val="black"/>
                </a:solidFill>
                <a:latin typeface="Calibri"/>
                <a:cs typeface="+mn-cs"/>
              </a:rPr>
              <a:t>ja palvelut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prstClr val="black"/>
                </a:solidFill>
                <a:latin typeface="Calibri"/>
                <a:cs typeface="+mn-cs"/>
              </a:rPr>
              <a:t>Yksityiset palvelut</a:t>
            </a:r>
          </a:p>
        </p:txBody>
      </p:sp>
    </p:spTree>
    <p:extLst>
      <p:ext uri="{BB962C8B-B14F-4D97-AF65-F5344CB8AC3E}">
        <p14:creationId xmlns:p14="http://schemas.microsoft.com/office/powerpoint/2010/main" val="25902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Väestöllinen aluerakenne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5969693" y="5397036"/>
            <a:ext cx="2688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Väestön sijoittuminen Seinäjoelta</a:t>
            </a:r>
          </a:p>
          <a:p>
            <a:r>
              <a:rPr lang="fi-FI" sz="1200" dirty="0" smtClean="0"/>
              <a:t>YKR 250-ruutuaineisto</a:t>
            </a:r>
            <a:endParaRPr lang="fi-FI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7938"/>
            <a:ext cx="5112568" cy="509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Kaaviokuva 10"/>
          <p:cNvGraphicFramePr/>
          <p:nvPr>
            <p:extLst>
              <p:ext uri="{D42A27DB-BD31-4B8C-83A1-F6EECF244321}">
                <p14:modId xmlns:p14="http://schemas.microsoft.com/office/powerpoint/2010/main" val="1988442496"/>
              </p:ext>
            </p:extLst>
          </p:nvPr>
        </p:nvGraphicFramePr>
        <p:xfrm>
          <a:off x="5148064" y="2477965"/>
          <a:ext cx="4251412" cy="283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802033" y="6023029"/>
            <a:ext cx="30182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>
                <a:latin typeface="Century Gothic" pitchFamily="34" charset="0"/>
              </a:rPr>
              <a:t>Väestömuutos  (%)</a:t>
            </a:r>
            <a:br>
              <a:rPr lang="fi-FI" sz="1400" b="1" dirty="0" smtClean="0">
                <a:latin typeface="Century Gothic" pitchFamily="34" charset="0"/>
              </a:rPr>
            </a:br>
            <a:r>
              <a:rPr lang="fi-FI" sz="1400" b="1" dirty="0" smtClean="0">
                <a:latin typeface="Century Gothic" pitchFamily="34" charset="0"/>
              </a:rPr>
              <a:t>2015 -2040</a:t>
            </a:r>
            <a:endParaRPr lang="fi-FI" sz="1400" b="1" dirty="0">
              <a:latin typeface="Century Gothic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902392" y="1512932"/>
            <a:ext cx="773774" cy="251186"/>
          </a:xfrm>
          <a:prstGeom prst="rect">
            <a:avLst/>
          </a:prstGeom>
          <a:solidFill>
            <a:schemeClr val="accent6">
              <a:lumMod val="5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5943173" y="1772816"/>
            <a:ext cx="269221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1400" b="1" dirty="0"/>
              <a:t>Saavutettavuus Seinäjoki - 60 </a:t>
            </a:r>
            <a:r>
              <a:rPr lang="fi-FI" sz="1400" b="1" dirty="0" smtClean="0"/>
              <a:t>min</a:t>
            </a:r>
            <a:endParaRPr lang="fi-FI" sz="1400" dirty="0"/>
          </a:p>
        </p:txBody>
      </p:sp>
      <p:sp>
        <p:nvSpPr>
          <p:cNvPr id="5" name="Suorakulmio 4"/>
          <p:cNvSpPr/>
          <p:nvPr/>
        </p:nvSpPr>
        <p:spPr>
          <a:xfrm>
            <a:off x="5801900" y="1447938"/>
            <a:ext cx="3024336" cy="7569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entury Gothic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5796136" y="2276872"/>
            <a:ext cx="3024336" cy="36724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Terveyskeskukset ja sosiaalivirastot</a:t>
            </a:r>
          </a:p>
        </p:txBody>
      </p:sp>
      <p:grpSp>
        <p:nvGrpSpPr>
          <p:cNvPr id="2051" name="Group 5"/>
          <p:cNvGrpSpPr>
            <a:grpSpLocks noChangeAspect="1"/>
          </p:cNvGrpSpPr>
          <p:nvPr/>
        </p:nvGrpSpPr>
        <p:grpSpPr bwMode="auto">
          <a:xfrm>
            <a:off x="1624013" y="1217613"/>
            <a:ext cx="5157787" cy="5473700"/>
            <a:chOff x="1303" y="488"/>
            <a:chExt cx="3087" cy="3276"/>
          </a:xfrm>
        </p:grpSpPr>
        <p:sp>
          <p:nvSpPr>
            <p:cNvPr id="213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03" y="488"/>
              <a:ext cx="3087" cy="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088" y="1376"/>
              <a:ext cx="1072" cy="1681"/>
            </a:xfrm>
            <a:custGeom>
              <a:avLst/>
              <a:gdLst>
                <a:gd name="T0" fmla="*/ 4051 w 5191"/>
                <a:gd name="T1" fmla="*/ 8143 h 8143"/>
                <a:gd name="T2" fmla="*/ 3716 w 5191"/>
                <a:gd name="T3" fmla="*/ 6607 h 8143"/>
                <a:gd name="T4" fmla="*/ 3264 w 5191"/>
                <a:gd name="T5" fmla="*/ 5697 h 8143"/>
                <a:gd name="T6" fmla="*/ 3072 w 5191"/>
                <a:gd name="T7" fmla="*/ 5671 h 8143"/>
                <a:gd name="T8" fmla="*/ 2761 w 5191"/>
                <a:gd name="T9" fmla="*/ 4801 h 8143"/>
                <a:gd name="T10" fmla="*/ 2666 w 5191"/>
                <a:gd name="T11" fmla="*/ 4295 h 8143"/>
                <a:gd name="T12" fmla="*/ 2737 w 5191"/>
                <a:gd name="T13" fmla="*/ 4211 h 8143"/>
                <a:gd name="T14" fmla="*/ 2647 w 5191"/>
                <a:gd name="T15" fmla="*/ 3926 h 8143"/>
                <a:gd name="T16" fmla="*/ 2018 w 5191"/>
                <a:gd name="T17" fmla="*/ 3280 h 8143"/>
                <a:gd name="T18" fmla="*/ 2295 w 5191"/>
                <a:gd name="T19" fmla="*/ 2598 h 8143"/>
                <a:gd name="T20" fmla="*/ 2285 w 5191"/>
                <a:gd name="T21" fmla="*/ 2271 h 8143"/>
                <a:gd name="T22" fmla="*/ 2096 w 5191"/>
                <a:gd name="T23" fmla="*/ 2234 h 8143"/>
                <a:gd name="T24" fmla="*/ 1523 w 5191"/>
                <a:gd name="T25" fmla="*/ 2592 h 8143"/>
                <a:gd name="T26" fmla="*/ 663 w 5191"/>
                <a:gd name="T27" fmla="*/ 2935 h 8143"/>
                <a:gd name="T28" fmla="*/ 0 w 5191"/>
                <a:gd name="T29" fmla="*/ 3009 h 8143"/>
                <a:gd name="T30" fmla="*/ 307 w 5191"/>
                <a:gd name="T31" fmla="*/ 2656 h 8143"/>
                <a:gd name="T32" fmla="*/ 610 w 5191"/>
                <a:gd name="T33" fmla="*/ 2065 h 8143"/>
                <a:gd name="T34" fmla="*/ 716 w 5191"/>
                <a:gd name="T35" fmla="*/ 1584 h 8143"/>
                <a:gd name="T36" fmla="*/ 748 w 5191"/>
                <a:gd name="T37" fmla="*/ 1333 h 8143"/>
                <a:gd name="T38" fmla="*/ 959 w 5191"/>
                <a:gd name="T39" fmla="*/ 1106 h 8143"/>
                <a:gd name="T40" fmla="*/ 922 w 5191"/>
                <a:gd name="T41" fmla="*/ 817 h 8143"/>
                <a:gd name="T42" fmla="*/ 1714 w 5191"/>
                <a:gd name="T43" fmla="*/ 0 h 8143"/>
                <a:gd name="T44" fmla="*/ 2064 w 5191"/>
                <a:gd name="T45" fmla="*/ 0 h 8143"/>
                <a:gd name="T46" fmla="*/ 2125 w 5191"/>
                <a:gd name="T47" fmla="*/ 296 h 8143"/>
                <a:gd name="T48" fmla="*/ 2402 w 5191"/>
                <a:gd name="T49" fmla="*/ 383 h 8143"/>
                <a:gd name="T50" fmla="*/ 2527 w 5191"/>
                <a:gd name="T51" fmla="*/ 603 h 8143"/>
                <a:gd name="T52" fmla="*/ 2743 w 5191"/>
                <a:gd name="T53" fmla="*/ 1774 h 8143"/>
                <a:gd name="T54" fmla="*/ 2625 w 5191"/>
                <a:gd name="T55" fmla="*/ 2316 h 8143"/>
                <a:gd name="T56" fmla="*/ 3624 w 5191"/>
                <a:gd name="T57" fmla="*/ 2316 h 8143"/>
                <a:gd name="T58" fmla="*/ 3988 w 5191"/>
                <a:gd name="T59" fmla="*/ 2422 h 8143"/>
                <a:gd name="T60" fmla="*/ 3669 w 5191"/>
                <a:gd name="T61" fmla="*/ 2946 h 8143"/>
                <a:gd name="T62" fmla="*/ 4450 w 5191"/>
                <a:gd name="T63" fmla="*/ 2933 h 8143"/>
                <a:gd name="T64" fmla="*/ 4546 w 5191"/>
                <a:gd name="T65" fmla="*/ 3230 h 8143"/>
                <a:gd name="T66" fmla="*/ 4867 w 5191"/>
                <a:gd name="T67" fmla="*/ 3411 h 8143"/>
                <a:gd name="T68" fmla="*/ 4804 w 5191"/>
                <a:gd name="T69" fmla="*/ 3760 h 8143"/>
                <a:gd name="T70" fmla="*/ 4433 w 5191"/>
                <a:gd name="T71" fmla="*/ 3915 h 8143"/>
                <a:gd name="T72" fmla="*/ 4227 w 5191"/>
                <a:gd name="T73" fmla="*/ 4572 h 8143"/>
                <a:gd name="T74" fmla="*/ 4489 w 5191"/>
                <a:gd name="T75" fmla="*/ 5088 h 8143"/>
                <a:gd name="T76" fmla="*/ 4711 w 5191"/>
                <a:gd name="T77" fmla="*/ 5070 h 8143"/>
                <a:gd name="T78" fmla="*/ 4857 w 5191"/>
                <a:gd name="T79" fmla="*/ 5503 h 8143"/>
                <a:gd name="T80" fmla="*/ 4654 w 5191"/>
                <a:gd name="T81" fmla="*/ 5800 h 8143"/>
                <a:gd name="T82" fmla="*/ 5191 w 5191"/>
                <a:gd name="T83" fmla="*/ 6967 h 8143"/>
                <a:gd name="T84" fmla="*/ 5019 w 5191"/>
                <a:gd name="T85" fmla="*/ 7144 h 8143"/>
                <a:gd name="T86" fmla="*/ 4758 w 5191"/>
                <a:gd name="T87" fmla="*/ 7268 h 8143"/>
                <a:gd name="T88" fmla="*/ 4463 w 5191"/>
                <a:gd name="T89" fmla="*/ 8070 h 8143"/>
                <a:gd name="T90" fmla="*/ 4051 w 5191"/>
                <a:gd name="T91" fmla="*/ 8143 h 8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91" h="8143">
                  <a:moveTo>
                    <a:pt x="4051" y="8143"/>
                  </a:moveTo>
                  <a:lnTo>
                    <a:pt x="3716" y="6607"/>
                  </a:lnTo>
                  <a:lnTo>
                    <a:pt x="3264" y="5697"/>
                  </a:lnTo>
                  <a:lnTo>
                    <a:pt x="3072" y="5671"/>
                  </a:lnTo>
                  <a:lnTo>
                    <a:pt x="2761" y="4801"/>
                  </a:lnTo>
                  <a:lnTo>
                    <a:pt x="2666" y="4295"/>
                  </a:lnTo>
                  <a:lnTo>
                    <a:pt x="2737" y="4211"/>
                  </a:lnTo>
                  <a:lnTo>
                    <a:pt x="2647" y="3926"/>
                  </a:lnTo>
                  <a:lnTo>
                    <a:pt x="2018" y="3280"/>
                  </a:lnTo>
                  <a:lnTo>
                    <a:pt x="2295" y="2598"/>
                  </a:lnTo>
                  <a:lnTo>
                    <a:pt x="2285" y="2271"/>
                  </a:lnTo>
                  <a:lnTo>
                    <a:pt x="2096" y="2234"/>
                  </a:lnTo>
                  <a:lnTo>
                    <a:pt x="1523" y="2592"/>
                  </a:lnTo>
                  <a:lnTo>
                    <a:pt x="663" y="2935"/>
                  </a:lnTo>
                  <a:lnTo>
                    <a:pt x="0" y="3009"/>
                  </a:lnTo>
                  <a:lnTo>
                    <a:pt x="307" y="2656"/>
                  </a:lnTo>
                  <a:lnTo>
                    <a:pt x="610" y="2065"/>
                  </a:lnTo>
                  <a:lnTo>
                    <a:pt x="716" y="1584"/>
                  </a:lnTo>
                  <a:lnTo>
                    <a:pt x="748" y="1333"/>
                  </a:lnTo>
                  <a:lnTo>
                    <a:pt x="959" y="1106"/>
                  </a:lnTo>
                  <a:lnTo>
                    <a:pt x="922" y="817"/>
                  </a:lnTo>
                  <a:lnTo>
                    <a:pt x="1714" y="0"/>
                  </a:lnTo>
                  <a:lnTo>
                    <a:pt x="2064" y="0"/>
                  </a:lnTo>
                  <a:lnTo>
                    <a:pt x="2125" y="296"/>
                  </a:lnTo>
                  <a:lnTo>
                    <a:pt x="2402" y="383"/>
                  </a:lnTo>
                  <a:lnTo>
                    <a:pt x="2527" y="603"/>
                  </a:lnTo>
                  <a:lnTo>
                    <a:pt x="2743" y="1774"/>
                  </a:lnTo>
                  <a:lnTo>
                    <a:pt x="2625" y="2316"/>
                  </a:lnTo>
                  <a:lnTo>
                    <a:pt x="3624" y="2316"/>
                  </a:lnTo>
                  <a:lnTo>
                    <a:pt x="3988" y="2422"/>
                  </a:lnTo>
                  <a:lnTo>
                    <a:pt x="3669" y="2946"/>
                  </a:lnTo>
                  <a:lnTo>
                    <a:pt x="4450" y="2933"/>
                  </a:lnTo>
                  <a:lnTo>
                    <a:pt x="4546" y="3230"/>
                  </a:lnTo>
                  <a:lnTo>
                    <a:pt x="4867" y="3411"/>
                  </a:lnTo>
                  <a:lnTo>
                    <a:pt x="4804" y="3760"/>
                  </a:lnTo>
                  <a:lnTo>
                    <a:pt x="4433" y="3915"/>
                  </a:lnTo>
                  <a:lnTo>
                    <a:pt x="4227" y="4572"/>
                  </a:lnTo>
                  <a:lnTo>
                    <a:pt x="4489" y="5088"/>
                  </a:lnTo>
                  <a:lnTo>
                    <a:pt x="4711" y="5070"/>
                  </a:lnTo>
                  <a:lnTo>
                    <a:pt x="4857" y="5503"/>
                  </a:lnTo>
                  <a:lnTo>
                    <a:pt x="4654" y="5800"/>
                  </a:lnTo>
                  <a:lnTo>
                    <a:pt x="5191" y="6967"/>
                  </a:lnTo>
                  <a:lnTo>
                    <a:pt x="5019" y="7144"/>
                  </a:lnTo>
                  <a:lnTo>
                    <a:pt x="4758" y="7268"/>
                  </a:lnTo>
                  <a:lnTo>
                    <a:pt x="4463" y="8070"/>
                  </a:lnTo>
                  <a:lnTo>
                    <a:pt x="4051" y="814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2413" y="717"/>
              <a:ext cx="870" cy="813"/>
            </a:xfrm>
            <a:custGeom>
              <a:avLst/>
              <a:gdLst>
                <a:gd name="T0" fmla="*/ 508 w 4221"/>
                <a:gd name="T1" fmla="*/ 754 h 3937"/>
                <a:gd name="T2" fmla="*/ 465 w 4221"/>
                <a:gd name="T3" fmla="*/ 1011 h 3937"/>
                <a:gd name="T4" fmla="*/ 0 w 4221"/>
                <a:gd name="T5" fmla="*/ 1243 h 3937"/>
                <a:gd name="T6" fmla="*/ 193 w 4221"/>
                <a:gd name="T7" fmla="*/ 1789 h 3937"/>
                <a:gd name="T8" fmla="*/ 23 w 4221"/>
                <a:gd name="T9" fmla="*/ 2092 h 3937"/>
                <a:gd name="T10" fmla="*/ 525 w 4221"/>
                <a:gd name="T11" fmla="*/ 2103 h 3937"/>
                <a:gd name="T12" fmla="*/ 557 w 4221"/>
                <a:gd name="T13" fmla="*/ 2266 h 3937"/>
                <a:gd name="T14" fmla="*/ 507 w 4221"/>
                <a:gd name="T15" fmla="*/ 2409 h 3937"/>
                <a:gd name="T16" fmla="*/ 480 w 4221"/>
                <a:gd name="T17" fmla="*/ 2750 h 3937"/>
                <a:gd name="T18" fmla="*/ 336 w 4221"/>
                <a:gd name="T19" fmla="*/ 2796 h 3937"/>
                <a:gd name="T20" fmla="*/ 390 w 4221"/>
                <a:gd name="T21" fmla="*/ 2954 h 3937"/>
                <a:gd name="T22" fmla="*/ 140 w 4221"/>
                <a:gd name="T23" fmla="*/ 3187 h 3937"/>
                <a:gd name="T24" fmla="*/ 491 w 4221"/>
                <a:gd name="T25" fmla="*/ 3187 h 3937"/>
                <a:gd name="T26" fmla="*/ 552 w 4221"/>
                <a:gd name="T27" fmla="*/ 3483 h 3937"/>
                <a:gd name="T28" fmla="*/ 829 w 4221"/>
                <a:gd name="T29" fmla="*/ 3570 h 3937"/>
                <a:gd name="T30" fmla="*/ 954 w 4221"/>
                <a:gd name="T31" fmla="*/ 3790 h 3937"/>
                <a:gd name="T32" fmla="*/ 1096 w 4221"/>
                <a:gd name="T33" fmla="*/ 3480 h 3937"/>
                <a:gd name="T34" fmla="*/ 1526 w 4221"/>
                <a:gd name="T35" fmla="*/ 3334 h 3937"/>
                <a:gd name="T36" fmla="*/ 1579 w 4221"/>
                <a:gd name="T37" fmla="*/ 3453 h 3937"/>
                <a:gd name="T38" fmla="*/ 2215 w 4221"/>
                <a:gd name="T39" fmla="*/ 3801 h 3937"/>
                <a:gd name="T40" fmla="*/ 3023 w 4221"/>
                <a:gd name="T41" fmla="*/ 3731 h 3937"/>
                <a:gd name="T42" fmla="*/ 3184 w 4221"/>
                <a:gd name="T43" fmla="*/ 3937 h 3937"/>
                <a:gd name="T44" fmla="*/ 3455 w 4221"/>
                <a:gd name="T45" fmla="*/ 3836 h 3937"/>
                <a:gd name="T46" fmla="*/ 3686 w 4221"/>
                <a:gd name="T47" fmla="*/ 3889 h 3937"/>
                <a:gd name="T48" fmla="*/ 4171 w 4221"/>
                <a:gd name="T49" fmla="*/ 3540 h 3937"/>
                <a:gd name="T50" fmla="*/ 4221 w 4221"/>
                <a:gd name="T51" fmla="*/ 3453 h 3937"/>
                <a:gd name="T52" fmla="*/ 4124 w 4221"/>
                <a:gd name="T53" fmla="*/ 2819 h 3937"/>
                <a:gd name="T54" fmla="*/ 3907 w 4221"/>
                <a:gd name="T55" fmla="*/ 2340 h 3937"/>
                <a:gd name="T56" fmla="*/ 3655 w 4221"/>
                <a:gd name="T57" fmla="*/ 2089 h 3937"/>
                <a:gd name="T58" fmla="*/ 3515 w 4221"/>
                <a:gd name="T59" fmla="*/ 2016 h 3937"/>
                <a:gd name="T60" fmla="*/ 3402 w 4221"/>
                <a:gd name="T61" fmla="*/ 2007 h 3937"/>
                <a:gd name="T62" fmla="*/ 3421 w 4221"/>
                <a:gd name="T63" fmla="*/ 1914 h 3937"/>
                <a:gd name="T64" fmla="*/ 3802 w 4221"/>
                <a:gd name="T65" fmla="*/ 1907 h 3937"/>
                <a:gd name="T66" fmla="*/ 3860 w 4221"/>
                <a:gd name="T67" fmla="*/ 1545 h 3937"/>
                <a:gd name="T68" fmla="*/ 3989 w 4221"/>
                <a:gd name="T69" fmla="*/ 1510 h 3937"/>
                <a:gd name="T70" fmla="*/ 4088 w 4221"/>
                <a:gd name="T71" fmla="*/ 1235 h 3937"/>
                <a:gd name="T72" fmla="*/ 3748 w 4221"/>
                <a:gd name="T73" fmla="*/ 907 h 3937"/>
                <a:gd name="T74" fmla="*/ 3466 w 4221"/>
                <a:gd name="T75" fmla="*/ 986 h 3937"/>
                <a:gd name="T76" fmla="*/ 3161 w 4221"/>
                <a:gd name="T77" fmla="*/ 672 h 3937"/>
                <a:gd name="T78" fmla="*/ 3032 w 4221"/>
                <a:gd name="T79" fmla="*/ 0 h 3937"/>
                <a:gd name="T80" fmla="*/ 2827 w 4221"/>
                <a:gd name="T81" fmla="*/ 253 h 3937"/>
                <a:gd name="T82" fmla="*/ 2538 w 4221"/>
                <a:gd name="T83" fmla="*/ 436 h 3937"/>
                <a:gd name="T84" fmla="*/ 2300 w 4221"/>
                <a:gd name="T85" fmla="*/ 443 h 3937"/>
                <a:gd name="T86" fmla="*/ 2292 w 4221"/>
                <a:gd name="T87" fmla="*/ 187 h 3937"/>
                <a:gd name="T88" fmla="*/ 1901 w 4221"/>
                <a:gd name="T89" fmla="*/ 180 h 3937"/>
                <a:gd name="T90" fmla="*/ 1925 w 4221"/>
                <a:gd name="T91" fmla="*/ 625 h 3937"/>
                <a:gd name="T92" fmla="*/ 1448 w 4221"/>
                <a:gd name="T93" fmla="*/ 432 h 3937"/>
                <a:gd name="T94" fmla="*/ 508 w 4221"/>
                <a:gd name="T95" fmla="*/ 754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21" h="3937">
                  <a:moveTo>
                    <a:pt x="508" y="754"/>
                  </a:moveTo>
                  <a:lnTo>
                    <a:pt x="465" y="1011"/>
                  </a:lnTo>
                  <a:lnTo>
                    <a:pt x="0" y="1243"/>
                  </a:lnTo>
                  <a:lnTo>
                    <a:pt x="193" y="1789"/>
                  </a:lnTo>
                  <a:lnTo>
                    <a:pt x="23" y="2092"/>
                  </a:lnTo>
                  <a:lnTo>
                    <a:pt x="525" y="2103"/>
                  </a:lnTo>
                  <a:lnTo>
                    <a:pt x="557" y="2266"/>
                  </a:lnTo>
                  <a:lnTo>
                    <a:pt x="507" y="2409"/>
                  </a:lnTo>
                  <a:cubicBezTo>
                    <a:pt x="507" y="2409"/>
                    <a:pt x="480" y="2750"/>
                    <a:pt x="480" y="2750"/>
                  </a:cubicBezTo>
                  <a:lnTo>
                    <a:pt x="336" y="2796"/>
                  </a:lnTo>
                  <a:lnTo>
                    <a:pt x="390" y="2954"/>
                  </a:lnTo>
                  <a:lnTo>
                    <a:pt x="140" y="3187"/>
                  </a:lnTo>
                  <a:lnTo>
                    <a:pt x="491" y="3187"/>
                  </a:lnTo>
                  <a:lnTo>
                    <a:pt x="552" y="3483"/>
                  </a:lnTo>
                  <a:lnTo>
                    <a:pt x="829" y="3570"/>
                  </a:lnTo>
                  <a:lnTo>
                    <a:pt x="954" y="3790"/>
                  </a:lnTo>
                  <a:lnTo>
                    <a:pt x="1096" y="3480"/>
                  </a:lnTo>
                  <a:lnTo>
                    <a:pt x="1526" y="3334"/>
                  </a:lnTo>
                  <a:lnTo>
                    <a:pt x="1579" y="3453"/>
                  </a:lnTo>
                  <a:lnTo>
                    <a:pt x="2215" y="3801"/>
                  </a:lnTo>
                  <a:lnTo>
                    <a:pt x="3023" y="3731"/>
                  </a:lnTo>
                  <a:lnTo>
                    <a:pt x="3184" y="3937"/>
                  </a:lnTo>
                  <a:lnTo>
                    <a:pt x="3455" y="3836"/>
                  </a:lnTo>
                  <a:lnTo>
                    <a:pt x="3686" y="3889"/>
                  </a:lnTo>
                  <a:lnTo>
                    <a:pt x="4171" y="3540"/>
                  </a:lnTo>
                  <a:lnTo>
                    <a:pt x="4221" y="3453"/>
                  </a:lnTo>
                  <a:lnTo>
                    <a:pt x="4124" y="2819"/>
                  </a:lnTo>
                  <a:lnTo>
                    <a:pt x="3907" y="2340"/>
                  </a:lnTo>
                  <a:lnTo>
                    <a:pt x="3655" y="2089"/>
                  </a:lnTo>
                  <a:lnTo>
                    <a:pt x="3515" y="2016"/>
                  </a:lnTo>
                  <a:lnTo>
                    <a:pt x="3402" y="2007"/>
                  </a:lnTo>
                  <a:lnTo>
                    <a:pt x="3421" y="1914"/>
                  </a:lnTo>
                  <a:lnTo>
                    <a:pt x="3802" y="1907"/>
                  </a:lnTo>
                  <a:lnTo>
                    <a:pt x="3860" y="1545"/>
                  </a:lnTo>
                  <a:lnTo>
                    <a:pt x="3989" y="1510"/>
                  </a:lnTo>
                  <a:lnTo>
                    <a:pt x="4088" y="1235"/>
                  </a:lnTo>
                  <a:lnTo>
                    <a:pt x="3748" y="907"/>
                  </a:lnTo>
                  <a:lnTo>
                    <a:pt x="3466" y="986"/>
                  </a:lnTo>
                  <a:lnTo>
                    <a:pt x="3161" y="672"/>
                  </a:lnTo>
                  <a:lnTo>
                    <a:pt x="3032" y="0"/>
                  </a:lnTo>
                  <a:lnTo>
                    <a:pt x="2827" y="253"/>
                  </a:lnTo>
                  <a:lnTo>
                    <a:pt x="2538" y="436"/>
                  </a:lnTo>
                  <a:lnTo>
                    <a:pt x="2300" y="443"/>
                  </a:lnTo>
                  <a:lnTo>
                    <a:pt x="2292" y="187"/>
                  </a:lnTo>
                  <a:lnTo>
                    <a:pt x="1901" y="180"/>
                  </a:lnTo>
                  <a:lnTo>
                    <a:pt x="1925" y="625"/>
                  </a:lnTo>
                  <a:lnTo>
                    <a:pt x="1448" y="432"/>
                  </a:lnTo>
                  <a:lnTo>
                    <a:pt x="508" y="75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1458" y="1844"/>
              <a:ext cx="1467" cy="1320"/>
            </a:xfrm>
            <a:custGeom>
              <a:avLst/>
              <a:gdLst>
                <a:gd name="T0" fmla="*/ 5815 w 7105"/>
                <a:gd name="T1" fmla="*/ 2527 h 6386"/>
                <a:gd name="T2" fmla="*/ 5089 w 7105"/>
                <a:gd name="T3" fmla="*/ 2612 h 6386"/>
                <a:gd name="T4" fmla="*/ 4922 w 7105"/>
                <a:gd name="T5" fmla="*/ 2846 h 6386"/>
                <a:gd name="T6" fmla="*/ 4731 w 7105"/>
                <a:gd name="T7" fmla="*/ 2761 h 6386"/>
                <a:gd name="T8" fmla="*/ 4766 w 7105"/>
                <a:gd name="T9" fmla="*/ 2655 h 6386"/>
                <a:gd name="T10" fmla="*/ 4505 w 7105"/>
                <a:gd name="T11" fmla="*/ 2477 h 6386"/>
                <a:gd name="T12" fmla="*/ 4262 w 7105"/>
                <a:gd name="T13" fmla="*/ 2521 h 6386"/>
                <a:gd name="T14" fmla="*/ 3816 w 7105"/>
                <a:gd name="T15" fmla="*/ 2140 h 6386"/>
                <a:gd name="T16" fmla="*/ 2371 w 7105"/>
                <a:gd name="T17" fmla="*/ 1542 h 6386"/>
                <a:gd name="T18" fmla="*/ 2567 w 7105"/>
                <a:gd name="T19" fmla="*/ 1204 h 6386"/>
                <a:gd name="T20" fmla="*/ 1452 w 7105"/>
                <a:gd name="T21" fmla="*/ 803 h 6386"/>
                <a:gd name="T22" fmla="*/ 1012 w 7105"/>
                <a:gd name="T23" fmla="*/ 428 h 6386"/>
                <a:gd name="T24" fmla="*/ 910 w 7105"/>
                <a:gd name="T25" fmla="*/ 85 h 6386"/>
                <a:gd name="T26" fmla="*/ 565 w 7105"/>
                <a:gd name="T27" fmla="*/ 0 h 6386"/>
                <a:gd name="T28" fmla="*/ 524 w 7105"/>
                <a:gd name="T29" fmla="*/ 277 h 6386"/>
                <a:gd name="T30" fmla="*/ 364 w 7105"/>
                <a:gd name="T31" fmla="*/ 398 h 6386"/>
                <a:gd name="T32" fmla="*/ 379 w 7105"/>
                <a:gd name="T33" fmla="*/ 1404 h 6386"/>
                <a:gd name="T34" fmla="*/ 431 w 7105"/>
                <a:gd name="T35" fmla="*/ 1602 h 6386"/>
                <a:gd name="T36" fmla="*/ 565 w 7105"/>
                <a:gd name="T37" fmla="*/ 1779 h 6386"/>
                <a:gd name="T38" fmla="*/ 0 w 7105"/>
                <a:gd name="T39" fmla="*/ 2351 h 6386"/>
                <a:gd name="T40" fmla="*/ 654 w 7105"/>
                <a:gd name="T41" fmla="*/ 2736 h 6386"/>
                <a:gd name="T42" fmla="*/ 1282 w 7105"/>
                <a:gd name="T43" fmla="*/ 2893 h 6386"/>
                <a:gd name="T44" fmla="*/ 1378 w 7105"/>
                <a:gd name="T45" fmla="*/ 2591 h 6386"/>
                <a:gd name="T46" fmla="*/ 2098 w 7105"/>
                <a:gd name="T47" fmla="*/ 2709 h 6386"/>
                <a:gd name="T48" fmla="*/ 2132 w 7105"/>
                <a:gd name="T49" fmla="*/ 3187 h 6386"/>
                <a:gd name="T50" fmla="*/ 1864 w 7105"/>
                <a:gd name="T51" fmla="*/ 3386 h 6386"/>
                <a:gd name="T52" fmla="*/ 2193 w 7105"/>
                <a:gd name="T53" fmla="*/ 3522 h 6386"/>
                <a:gd name="T54" fmla="*/ 2318 w 7105"/>
                <a:gd name="T55" fmla="*/ 3332 h 6386"/>
                <a:gd name="T56" fmla="*/ 3132 w 7105"/>
                <a:gd name="T57" fmla="*/ 3594 h 6386"/>
                <a:gd name="T58" fmla="*/ 3383 w 7105"/>
                <a:gd name="T59" fmla="*/ 3778 h 6386"/>
                <a:gd name="T60" fmla="*/ 3357 w 7105"/>
                <a:gd name="T61" fmla="*/ 3983 h 6386"/>
                <a:gd name="T62" fmla="*/ 3503 w 7105"/>
                <a:gd name="T63" fmla="*/ 4025 h 6386"/>
                <a:gd name="T64" fmla="*/ 3851 w 7105"/>
                <a:gd name="T65" fmla="*/ 4124 h 6386"/>
                <a:gd name="T66" fmla="*/ 4405 w 7105"/>
                <a:gd name="T67" fmla="*/ 4283 h 6386"/>
                <a:gd name="T68" fmla="*/ 4405 w 7105"/>
                <a:gd name="T69" fmla="*/ 4283 h 6386"/>
                <a:gd name="T70" fmla="*/ 4492 w 7105"/>
                <a:gd name="T71" fmla="*/ 4602 h 6386"/>
                <a:gd name="T72" fmla="*/ 4685 w 7105"/>
                <a:gd name="T73" fmla="*/ 4849 h 6386"/>
                <a:gd name="T74" fmla="*/ 4674 w 7105"/>
                <a:gd name="T75" fmla="*/ 5072 h 6386"/>
                <a:gd name="T76" fmla="*/ 4651 w 7105"/>
                <a:gd name="T77" fmla="*/ 5510 h 6386"/>
                <a:gd name="T78" fmla="*/ 4772 w 7105"/>
                <a:gd name="T79" fmla="*/ 5793 h 6386"/>
                <a:gd name="T80" fmla="*/ 4585 w 7105"/>
                <a:gd name="T81" fmla="*/ 5995 h 6386"/>
                <a:gd name="T82" fmla="*/ 5159 w 7105"/>
                <a:gd name="T83" fmla="*/ 6309 h 6386"/>
                <a:gd name="T84" fmla="*/ 5849 w 7105"/>
                <a:gd name="T85" fmla="*/ 6386 h 6386"/>
                <a:gd name="T86" fmla="*/ 7105 w 7105"/>
                <a:gd name="T87" fmla="*/ 5869 h 6386"/>
                <a:gd name="T88" fmla="*/ 6777 w 7105"/>
                <a:gd name="T89" fmla="*/ 4347 h 6386"/>
                <a:gd name="T90" fmla="*/ 6318 w 7105"/>
                <a:gd name="T91" fmla="*/ 3423 h 6386"/>
                <a:gd name="T92" fmla="*/ 6126 w 7105"/>
                <a:gd name="T93" fmla="*/ 3397 h 6386"/>
                <a:gd name="T94" fmla="*/ 5815 w 7105"/>
                <a:gd name="T95" fmla="*/ 2527 h 6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05" h="6386">
                  <a:moveTo>
                    <a:pt x="5815" y="2527"/>
                  </a:moveTo>
                  <a:lnTo>
                    <a:pt x="5089" y="2612"/>
                  </a:lnTo>
                  <a:lnTo>
                    <a:pt x="4922" y="2846"/>
                  </a:lnTo>
                  <a:lnTo>
                    <a:pt x="4731" y="2761"/>
                  </a:lnTo>
                  <a:lnTo>
                    <a:pt x="4766" y="2655"/>
                  </a:lnTo>
                  <a:lnTo>
                    <a:pt x="4505" y="2477"/>
                  </a:lnTo>
                  <a:lnTo>
                    <a:pt x="4262" y="2521"/>
                  </a:lnTo>
                  <a:lnTo>
                    <a:pt x="3816" y="2140"/>
                  </a:lnTo>
                  <a:lnTo>
                    <a:pt x="2371" y="1542"/>
                  </a:lnTo>
                  <a:lnTo>
                    <a:pt x="2567" y="1204"/>
                  </a:lnTo>
                  <a:lnTo>
                    <a:pt x="1452" y="803"/>
                  </a:lnTo>
                  <a:lnTo>
                    <a:pt x="1012" y="428"/>
                  </a:lnTo>
                  <a:lnTo>
                    <a:pt x="910" y="85"/>
                  </a:lnTo>
                  <a:lnTo>
                    <a:pt x="565" y="0"/>
                  </a:lnTo>
                  <a:lnTo>
                    <a:pt x="524" y="277"/>
                  </a:lnTo>
                  <a:lnTo>
                    <a:pt x="364" y="398"/>
                  </a:lnTo>
                  <a:lnTo>
                    <a:pt x="379" y="1404"/>
                  </a:lnTo>
                  <a:lnTo>
                    <a:pt x="431" y="1602"/>
                  </a:lnTo>
                  <a:lnTo>
                    <a:pt x="565" y="1779"/>
                  </a:lnTo>
                  <a:lnTo>
                    <a:pt x="0" y="2351"/>
                  </a:lnTo>
                  <a:lnTo>
                    <a:pt x="654" y="2736"/>
                  </a:lnTo>
                  <a:lnTo>
                    <a:pt x="1282" y="2893"/>
                  </a:lnTo>
                  <a:lnTo>
                    <a:pt x="1378" y="2591"/>
                  </a:lnTo>
                  <a:lnTo>
                    <a:pt x="2098" y="2709"/>
                  </a:lnTo>
                  <a:lnTo>
                    <a:pt x="2132" y="3187"/>
                  </a:lnTo>
                  <a:lnTo>
                    <a:pt x="1864" y="3386"/>
                  </a:lnTo>
                  <a:lnTo>
                    <a:pt x="2193" y="3522"/>
                  </a:lnTo>
                  <a:lnTo>
                    <a:pt x="2318" y="3332"/>
                  </a:lnTo>
                  <a:lnTo>
                    <a:pt x="3132" y="3594"/>
                  </a:lnTo>
                  <a:lnTo>
                    <a:pt x="3383" y="3778"/>
                  </a:lnTo>
                  <a:lnTo>
                    <a:pt x="3357" y="3983"/>
                  </a:lnTo>
                  <a:lnTo>
                    <a:pt x="3503" y="4025"/>
                  </a:lnTo>
                  <a:lnTo>
                    <a:pt x="3851" y="4124"/>
                  </a:lnTo>
                  <a:lnTo>
                    <a:pt x="4405" y="4283"/>
                  </a:lnTo>
                  <a:lnTo>
                    <a:pt x="4405" y="4283"/>
                  </a:lnTo>
                  <a:lnTo>
                    <a:pt x="4492" y="4602"/>
                  </a:lnTo>
                  <a:lnTo>
                    <a:pt x="4685" y="4849"/>
                  </a:lnTo>
                  <a:lnTo>
                    <a:pt x="4674" y="5072"/>
                  </a:lnTo>
                  <a:lnTo>
                    <a:pt x="4651" y="5510"/>
                  </a:lnTo>
                  <a:lnTo>
                    <a:pt x="4772" y="5793"/>
                  </a:lnTo>
                  <a:lnTo>
                    <a:pt x="4585" y="5995"/>
                  </a:lnTo>
                  <a:lnTo>
                    <a:pt x="5159" y="6309"/>
                  </a:lnTo>
                  <a:lnTo>
                    <a:pt x="5849" y="6386"/>
                  </a:lnTo>
                  <a:lnTo>
                    <a:pt x="7105" y="5869"/>
                  </a:lnTo>
                  <a:lnTo>
                    <a:pt x="6777" y="4347"/>
                  </a:lnTo>
                  <a:lnTo>
                    <a:pt x="6318" y="3423"/>
                  </a:lnTo>
                  <a:lnTo>
                    <a:pt x="6126" y="3397"/>
                  </a:lnTo>
                  <a:lnTo>
                    <a:pt x="5815" y="25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1638" y="2533"/>
              <a:ext cx="804" cy="980"/>
            </a:xfrm>
            <a:custGeom>
              <a:avLst/>
              <a:gdLst>
                <a:gd name="T0" fmla="*/ 993 w 3901"/>
                <a:gd name="T1" fmla="*/ 54 h 4724"/>
                <a:gd name="T2" fmla="*/ 742 w 3901"/>
                <a:gd name="T3" fmla="*/ 248 h 4724"/>
                <a:gd name="T4" fmla="*/ 608 w 3901"/>
                <a:gd name="T5" fmla="*/ 874 h 4724"/>
                <a:gd name="T6" fmla="*/ 20 w 3901"/>
                <a:gd name="T7" fmla="*/ 1933 h 4724"/>
                <a:gd name="T8" fmla="*/ 0 w 3901"/>
                <a:gd name="T9" fmla="*/ 2339 h 4724"/>
                <a:gd name="T10" fmla="*/ 367 w 3901"/>
                <a:gd name="T11" fmla="*/ 3176 h 4724"/>
                <a:gd name="T12" fmla="*/ 1403 w 3901"/>
                <a:gd name="T13" fmla="*/ 4202 h 4724"/>
                <a:gd name="T14" fmla="*/ 1494 w 3901"/>
                <a:gd name="T15" fmla="*/ 4714 h 4724"/>
                <a:gd name="T16" fmla="*/ 2151 w 3901"/>
                <a:gd name="T17" fmla="*/ 4724 h 4724"/>
                <a:gd name="T18" fmla="*/ 2605 w 3901"/>
                <a:gd name="T19" fmla="*/ 4132 h 4724"/>
                <a:gd name="T20" fmla="*/ 2793 w 3901"/>
                <a:gd name="T21" fmla="*/ 3771 h 4724"/>
                <a:gd name="T22" fmla="*/ 3206 w 3901"/>
                <a:gd name="T23" fmla="*/ 3572 h 4724"/>
                <a:gd name="T24" fmla="*/ 3577 w 3901"/>
                <a:gd name="T25" fmla="*/ 2664 h 4724"/>
                <a:gd name="T26" fmla="*/ 3714 w 3901"/>
                <a:gd name="T27" fmla="*/ 2663 h 4724"/>
                <a:gd name="T28" fmla="*/ 3901 w 3901"/>
                <a:gd name="T29" fmla="*/ 2461 h 4724"/>
                <a:gd name="T30" fmla="*/ 3780 w 3901"/>
                <a:gd name="T31" fmla="*/ 2178 h 4724"/>
                <a:gd name="T32" fmla="*/ 3814 w 3901"/>
                <a:gd name="T33" fmla="*/ 1517 h 4724"/>
                <a:gd name="T34" fmla="*/ 3735 w 3901"/>
                <a:gd name="T35" fmla="*/ 1417 h 4724"/>
                <a:gd name="T36" fmla="*/ 3621 w 3901"/>
                <a:gd name="T37" fmla="*/ 1270 h 4724"/>
                <a:gd name="T38" fmla="*/ 3534 w 3901"/>
                <a:gd name="T39" fmla="*/ 951 h 4724"/>
                <a:gd name="T40" fmla="*/ 2486 w 3901"/>
                <a:gd name="T41" fmla="*/ 651 h 4724"/>
                <a:gd name="T42" fmla="*/ 2512 w 3901"/>
                <a:gd name="T43" fmla="*/ 446 h 4724"/>
                <a:gd name="T44" fmla="*/ 2261 w 3901"/>
                <a:gd name="T45" fmla="*/ 262 h 4724"/>
                <a:gd name="T46" fmla="*/ 1447 w 3901"/>
                <a:gd name="T47" fmla="*/ 0 h 4724"/>
                <a:gd name="T48" fmla="*/ 1323 w 3901"/>
                <a:gd name="T49" fmla="*/ 190 h 4724"/>
                <a:gd name="T50" fmla="*/ 993 w 3901"/>
                <a:gd name="T51" fmla="*/ 54 h 4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01" h="4724">
                  <a:moveTo>
                    <a:pt x="993" y="54"/>
                  </a:moveTo>
                  <a:lnTo>
                    <a:pt x="742" y="248"/>
                  </a:lnTo>
                  <a:lnTo>
                    <a:pt x="608" y="874"/>
                  </a:lnTo>
                  <a:lnTo>
                    <a:pt x="20" y="1933"/>
                  </a:lnTo>
                  <a:lnTo>
                    <a:pt x="0" y="2339"/>
                  </a:lnTo>
                  <a:lnTo>
                    <a:pt x="367" y="3176"/>
                  </a:lnTo>
                  <a:lnTo>
                    <a:pt x="1403" y="4202"/>
                  </a:lnTo>
                  <a:lnTo>
                    <a:pt x="1494" y="4714"/>
                  </a:lnTo>
                  <a:lnTo>
                    <a:pt x="2151" y="4724"/>
                  </a:lnTo>
                  <a:lnTo>
                    <a:pt x="2605" y="4132"/>
                  </a:lnTo>
                  <a:lnTo>
                    <a:pt x="2793" y="3771"/>
                  </a:lnTo>
                  <a:lnTo>
                    <a:pt x="3206" y="3572"/>
                  </a:lnTo>
                  <a:lnTo>
                    <a:pt x="3577" y="2664"/>
                  </a:lnTo>
                  <a:lnTo>
                    <a:pt x="3714" y="2663"/>
                  </a:lnTo>
                  <a:lnTo>
                    <a:pt x="3901" y="2461"/>
                  </a:lnTo>
                  <a:lnTo>
                    <a:pt x="3780" y="2178"/>
                  </a:lnTo>
                  <a:lnTo>
                    <a:pt x="3814" y="1517"/>
                  </a:lnTo>
                  <a:lnTo>
                    <a:pt x="3735" y="1417"/>
                  </a:lnTo>
                  <a:lnTo>
                    <a:pt x="3621" y="1270"/>
                  </a:lnTo>
                  <a:lnTo>
                    <a:pt x="3534" y="951"/>
                  </a:lnTo>
                  <a:lnTo>
                    <a:pt x="2486" y="651"/>
                  </a:lnTo>
                  <a:lnTo>
                    <a:pt x="2512" y="446"/>
                  </a:lnTo>
                  <a:lnTo>
                    <a:pt x="2261" y="262"/>
                  </a:lnTo>
                  <a:lnTo>
                    <a:pt x="1447" y="0"/>
                  </a:lnTo>
                  <a:lnTo>
                    <a:pt x="1323" y="190"/>
                  </a:lnTo>
                  <a:lnTo>
                    <a:pt x="993" y="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960" y="2102"/>
              <a:ext cx="834" cy="863"/>
            </a:xfrm>
            <a:custGeom>
              <a:avLst/>
              <a:gdLst>
                <a:gd name="T0" fmla="*/ 577 w 4037"/>
                <a:gd name="T1" fmla="*/ 244 h 4175"/>
                <a:gd name="T2" fmla="*/ 206 w 4037"/>
                <a:gd name="T3" fmla="*/ 399 h 4175"/>
                <a:gd name="T4" fmla="*/ 0 w 4037"/>
                <a:gd name="T5" fmla="*/ 1056 h 4175"/>
                <a:gd name="T6" fmla="*/ 263 w 4037"/>
                <a:gd name="T7" fmla="*/ 1572 h 4175"/>
                <a:gd name="T8" fmla="*/ 485 w 4037"/>
                <a:gd name="T9" fmla="*/ 1554 h 4175"/>
                <a:gd name="T10" fmla="*/ 632 w 4037"/>
                <a:gd name="T11" fmla="*/ 1987 h 4175"/>
                <a:gd name="T12" fmla="*/ 427 w 4037"/>
                <a:gd name="T13" fmla="*/ 2284 h 4175"/>
                <a:gd name="T14" fmla="*/ 965 w 4037"/>
                <a:gd name="T15" fmla="*/ 3450 h 4175"/>
                <a:gd name="T16" fmla="*/ 793 w 4037"/>
                <a:gd name="T17" fmla="*/ 3629 h 4175"/>
                <a:gd name="T18" fmla="*/ 964 w 4037"/>
                <a:gd name="T19" fmla="*/ 3851 h 4175"/>
                <a:gd name="T20" fmla="*/ 1704 w 4037"/>
                <a:gd name="T21" fmla="*/ 4175 h 4175"/>
                <a:gd name="T22" fmla="*/ 1689 w 4037"/>
                <a:gd name="T23" fmla="*/ 3705 h 4175"/>
                <a:gd name="T24" fmla="*/ 2414 w 4037"/>
                <a:gd name="T25" fmla="*/ 3750 h 4175"/>
                <a:gd name="T26" fmla="*/ 3258 w 4037"/>
                <a:gd name="T27" fmla="*/ 2859 h 4175"/>
                <a:gd name="T28" fmla="*/ 3503 w 4037"/>
                <a:gd name="T29" fmla="*/ 2479 h 4175"/>
                <a:gd name="T30" fmla="*/ 3833 w 4037"/>
                <a:gd name="T31" fmla="*/ 2436 h 4175"/>
                <a:gd name="T32" fmla="*/ 4008 w 4037"/>
                <a:gd name="T33" fmla="*/ 1944 h 4175"/>
                <a:gd name="T34" fmla="*/ 3861 w 4037"/>
                <a:gd name="T35" fmla="*/ 1415 h 4175"/>
                <a:gd name="T36" fmla="*/ 4037 w 4037"/>
                <a:gd name="T37" fmla="*/ 968 h 4175"/>
                <a:gd name="T38" fmla="*/ 3774 w 4037"/>
                <a:gd name="T39" fmla="*/ 94 h 4175"/>
                <a:gd name="T40" fmla="*/ 3376 w 4037"/>
                <a:gd name="T41" fmla="*/ 0 h 4175"/>
                <a:gd name="T42" fmla="*/ 2923 w 4037"/>
                <a:gd name="T43" fmla="*/ 221 h 4175"/>
                <a:gd name="T44" fmla="*/ 2516 w 4037"/>
                <a:gd name="T45" fmla="*/ 245 h 4175"/>
                <a:gd name="T46" fmla="*/ 1965 w 4037"/>
                <a:gd name="T47" fmla="*/ 1044 h 4175"/>
                <a:gd name="T48" fmla="*/ 1764 w 4037"/>
                <a:gd name="T49" fmla="*/ 1072 h 4175"/>
                <a:gd name="T50" fmla="*/ 1199 w 4037"/>
                <a:gd name="T51" fmla="*/ 932 h 4175"/>
                <a:gd name="T52" fmla="*/ 944 w 4037"/>
                <a:gd name="T53" fmla="*/ 539 h 4175"/>
                <a:gd name="T54" fmla="*/ 577 w 4037"/>
                <a:gd name="T55" fmla="*/ 244 h 4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7" h="4175">
                  <a:moveTo>
                    <a:pt x="577" y="244"/>
                  </a:moveTo>
                  <a:lnTo>
                    <a:pt x="206" y="399"/>
                  </a:lnTo>
                  <a:lnTo>
                    <a:pt x="0" y="1056"/>
                  </a:lnTo>
                  <a:lnTo>
                    <a:pt x="263" y="1572"/>
                  </a:lnTo>
                  <a:lnTo>
                    <a:pt x="485" y="1554"/>
                  </a:lnTo>
                  <a:lnTo>
                    <a:pt x="632" y="1987"/>
                  </a:lnTo>
                  <a:lnTo>
                    <a:pt x="427" y="2284"/>
                  </a:lnTo>
                  <a:lnTo>
                    <a:pt x="965" y="3450"/>
                  </a:lnTo>
                  <a:lnTo>
                    <a:pt x="793" y="3629"/>
                  </a:lnTo>
                  <a:lnTo>
                    <a:pt x="964" y="3851"/>
                  </a:lnTo>
                  <a:lnTo>
                    <a:pt x="1704" y="4175"/>
                  </a:lnTo>
                  <a:lnTo>
                    <a:pt x="1689" y="3705"/>
                  </a:lnTo>
                  <a:lnTo>
                    <a:pt x="2414" y="3750"/>
                  </a:lnTo>
                  <a:lnTo>
                    <a:pt x="3258" y="2859"/>
                  </a:lnTo>
                  <a:lnTo>
                    <a:pt x="3503" y="2479"/>
                  </a:lnTo>
                  <a:lnTo>
                    <a:pt x="3833" y="2436"/>
                  </a:lnTo>
                  <a:lnTo>
                    <a:pt x="4008" y="1944"/>
                  </a:lnTo>
                  <a:lnTo>
                    <a:pt x="3861" y="1415"/>
                  </a:lnTo>
                  <a:lnTo>
                    <a:pt x="4037" y="968"/>
                  </a:lnTo>
                  <a:lnTo>
                    <a:pt x="3774" y="94"/>
                  </a:lnTo>
                  <a:lnTo>
                    <a:pt x="3376" y="0"/>
                  </a:lnTo>
                  <a:lnTo>
                    <a:pt x="2923" y="221"/>
                  </a:lnTo>
                  <a:lnTo>
                    <a:pt x="2516" y="245"/>
                  </a:lnTo>
                  <a:lnTo>
                    <a:pt x="1965" y="1044"/>
                  </a:lnTo>
                  <a:lnTo>
                    <a:pt x="1764" y="1072"/>
                  </a:lnTo>
                  <a:lnTo>
                    <a:pt x="1199" y="932"/>
                  </a:lnTo>
                  <a:lnTo>
                    <a:pt x="944" y="539"/>
                  </a:lnTo>
                  <a:lnTo>
                    <a:pt x="577" y="2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4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3080" y="1762"/>
              <a:ext cx="581" cy="562"/>
            </a:xfrm>
            <a:custGeom>
              <a:avLst/>
              <a:gdLst>
                <a:gd name="T0" fmla="*/ 1218 w 2796"/>
                <a:gd name="T1" fmla="*/ 0 h 2722"/>
                <a:gd name="T2" fmla="*/ 510 w 2796"/>
                <a:gd name="T3" fmla="*/ 229 h 2722"/>
                <a:gd name="T4" fmla="*/ 302 w 2796"/>
                <a:gd name="T5" fmla="*/ 979 h 2722"/>
                <a:gd name="T6" fmla="*/ 130 w 2796"/>
                <a:gd name="T7" fmla="*/ 1150 h 2722"/>
                <a:gd name="T8" fmla="*/ 64 w 2796"/>
                <a:gd name="T9" fmla="*/ 1543 h 2722"/>
                <a:gd name="T10" fmla="*/ 0 w 2796"/>
                <a:gd name="T11" fmla="*/ 1893 h 2722"/>
                <a:gd name="T12" fmla="*/ 373 w 2796"/>
                <a:gd name="T13" fmla="*/ 2190 h 2722"/>
                <a:gd name="T14" fmla="*/ 622 w 2796"/>
                <a:gd name="T15" fmla="*/ 2583 h 2722"/>
                <a:gd name="T16" fmla="*/ 1200 w 2796"/>
                <a:gd name="T17" fmla="*/ 2722 h 2722"/>
                <a:gd name="T18" fmla="*/ 1393 w 2796"/>
                <a:gd name="T19" fmla="*/ 2693 h 2722"/>
                <a:gd name="T20" fmla="*/ 1941 w 2796"/>
                <a:gd name="T21" fmla="*/ 1894 h 2722"/>
                <a:gd name="T22" fmla="*/ 2343 w 2796"/>
                <a:gd name="T23" fmla="*/ 1869 h 2722"/>
                <a:gd name="T24" fmla="*/ 2796 w 2796"/>
                <a:gd name="T25" fmla="*/ 1649 h 2722"/>
                <a:gd name="T26" fmla="*/ 2270 w 2796"/>
                <a:gd name="T27" fmla="*/ 1156 h 2722"/>
                <a:gd name="T28" fmla="*/ 1943 w 2796"/>
                <a:gd name="T29" fmla="*/ 674 h 2722"/>
                <a:gd name="T30" fmla="*/ 1742 w 2796"/>
                <a:gd name="T31" fmla="*/ 393 h 2722"/>
                <a:gd name="T32" fmla="*/ 1218 w 2796"/>
                <a:gd name="T33" fmla="*/ 0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6" h="2722">
                  <a:moveTo>
                    <a:pt x="1218" y="0"/>
                  </a:moveTo>
                  <a:lnTo>
                    <a:pt x="510" y="229"/>
                  </a:lnTo>
                  <a:lnTo>
                    <a:pt x="302" y="979"/>
                  </a:lnTo>
                  <a:lnTo>
                    <a:pt x="130" y="1150"/>
                  </a:lnTo>
                  <a:lnTo>
                    <a:pt x="64" y="1543"/>
                  </a:lnTo>
                  <a:lnTo>
                    <a:pt x="0" y="1893"/>
                  </a:lnTo>
                  <a:lnTo>
                    <a:pt x="373" y="2190"/>
                  </a:lnTo>
                  <a:lnTo>
                    <a:pt x="622" y="2583"/>
                  </a:lnTo>
                  <a:lnTo>
                    <a:pt x="1200" y="2722"/>
                  </a:lnTo>
                  <a:lnTo>
                    <a:pt x="1393" y="2693"/>
                  </a:lnTo>
                  <a:lnTo>
                    <a:pt x="1941" y="1894"/>
                  </a:lnTo>
                  <a:lnTo>
                    <a:pt x="2343" y="1869"/>
                  </a:lnTo>
                  <a:lnTo>
                    <a:pt x="2796" y="1649"/>
                  </a:lnTo>
                  <a:lnTo>
                    <a:pt x="2270" y="1156"/>
                  </a:lnTo>
                  <a:lnTo>
                    <a:pt x="1943" y="674"/>
                  </a:lnTo>
                  <a:lnTo>
                    <a:pt x="1742" y="393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4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609" y="1406"/>
              <a:ext cx="719" cy="676"/>
            </a:xfrm>
            <a:custGeom>
              <a:avLst/>
              <a:gdLst>
                <a:gd name="T0" fmla="*/ 216 w 3494"/>
                <a:gd name="T1" fmla="*/ 1627 h 3264"/>
                <a:gd name="T2" fmla="*/ 98 w 3494"/>
                <a:gd name="T3" fmla="*/ 2169 h 3264"/>
                <a:gd name="T4" fmla="*/ 1096 w 3494"/>
                <a:gd name="T5" fmla="*/ 2168 h 3264"/>
                <a:gd name="T6" fmla="*/ 1461 w 3494"/>
                <a:gd name="T7" fmla="*/ 2274 h 3264"/>
                <a:gd name="T8" fmla="*/ 1143 w 3494"/>
                <a:gd name="T9" fmla="*/ 2800 h 3264"/>
                <a:gd name="T10" fmla="*/ 1923 w 3494"/>
                <a:gd name="T11" fmla="*/ 2787 h 3264"/>
                <a:gd name="T12" fmla="*/ 2019 w 3494"/>
                <a:gd name="T13" fmla="*/ 3083 h 3264"/>
                <a:gd name="T14" fmla="*/ 2340 w 3494"/>
                <a:gd name="T15" fmla="*/ 3264 h 3264"/>
                <a:gd name="T16" fmla="*/ 2406 w 3494"/>
                <a:gd name="T17" fmla="*/ 2871 h 3264"/>
                <a:gd name="T18" fmla="*/ 2577 w 3494"/>
                <a:gd name="T19" fmla="*/ 2700 h 3264"/>
                <a:gd name="T20" fmla="*/ 2786 w 3494"/>
                <a:gd name="T21" fmla="*/ 1950 h 3264"/>
                <a:gd name="T22" fmla="*/ 3494 w 3494"/>
                <a:gd name="T23" fmla="*/ 1721 h 3264"/>
                <a:gd name="T24" fmla="*/ 3210 w 3494"/>
                <a:gd name="T25" fmla="*/ 1315 h 3264"/>
                <a:gd name="T26" fmla="*/ 3475 w 3494"/>
                <a:gd name="T27" fmla="*/ 1082 h 3264"/>
                <a:gd name="T28" fmla="*/ 3478 w 3494"/>
                <a:gd name="T29" fmla="*/ 561 h 3264"/>
                <a:gd name="T30" fmla="*/ 3217 w 3494"/>
                <a:gd name="T31" fmla="*/ 206 h 3264"/>
                <a:gd name="T32" fmla="*/ 2732 w 3494"/>
                <a:gd name="T33" fmla="*/ 555 h 3264"/>
                <a:gd name="T34" fmla="*/ 2502 w 3494"/>
                <a:gd name="T35" fmla="*/ 502 h 3264"/>
                <a:gd name="T36" fmla="*/ 2231 w 3494"/>
                <a:gd name="T37" fmla="*/ 603 h 3264"/>
                <a:gd name="T38" fmla="*/ 2070 w 3494"/>
                <a:gd name="T39" fmla="*/ 397 h 3264"/>
                <a:gd name="T40" fmla="*/ 1260 w 3494"/>
                <a:gd name="T41" fmla="*/ 467 h 3264"/>
                <a:gd name="T42" fmla="*/ 625 w 3494"/>
                <a:gd name="T43" fmla="*/ 119 h 3264"/>
                <a:gd name="T44" fmla="*/ 572 w 3494"/>
                <a:gd name="T45" fmla="*/ 0 h 3264"/>
                <a:gd name="T46" fmla="*/ 142 w 3494"/>
                <a:gd name="T47" fmla="*/ 146 h 3264"/>
                <a:gd name="T48" fmla="*/ 0 w 3494"/>
                <a:gd name="T49" fmla="*/ 456 h 3264"/>
                <a:gd name="T50" fmla="*/ 216 w 3494"/>
                <a:gd name="T51" fmla="*/ 1627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4" h="3264">
                  <a:moveTo>
                    <a:pt x="216" y="1627"/>
                  </a:moveTo>
                  <a:lnTo>
                    <a:pt x="98" y="2169"/>
                  </a:lnTo>
                  <a:lnTo>
                    <a:pt x="1096" y="2168"/>
                  </a:lnTo>
                  <a:lnTo>
                    <a:pt x="1461" y="2274"/>
                  </a:lnTo>
                  <a:lnTo>
                    <a:pt x="1143" y="2800"/>
                  </a:lnTo>
                  <a:lnTo>
                    <a:pt x="1923" y="2787"/>
                  </a:lnTo>
                  <a:lnTo>
                    <a:pt x="2019" y="3083"/>
                  </a:lnTo>
                  <a:lnTo>
                    <a:pt x="2340" y="3264"/>
                  </a:lnTo>
                  <a:lnTo>
                    <a:pt x="2406" y="2871"/>
                  </a:lnTo>
                  <a:lnTo>
                    <a:pt x="2577" y="2700"/>
                  </a:lnTo>
                  <a:lnTo>
                    <a:pt x="2786" y="1950"/>
                  </a:lnTo>
                  <a:lnTo>
                    <a:pt x="3494" y="1721"/>
                  </a:lnTo>
                  <a:lnTo>
                    <a:pt x="3210" y="1315"/>
                  </a:lnTo>
                  <a:lnTo>
                    <a:pt x="3475" y="1082"/>
                  </a:lnTo>
                  <a:lnTo>
                    <a:pt x="3478" y="561"/>
                  </a:lnTo>
                  <a:lnTo>
                    <a:pt x="3217" y="206"/>
                  </a:lnTo>
                  <a:lnTo>
                    <a:pt x="2732" y="555"/>
                  </a:lnTo>
                  <a:lnTo>
                    <a:pt x="2502" y="502"/>
                  </a:lnTo>
                  <a:lnTo>
                    <a:pt x="2231" y="603"/>
                  </a:lnTo>
                  <a:lnTo>
                    <a:pt x="2070" y="397"/>
                  </a:lnTo>
                  <a:lnTo>
                    <a:pt x="1260" y="467"/>
                  </a:lnTo>
                  <a:lnTo>
                    <a:pt x="625" y="119"/>
                  </a:lnTo>
                  <a:lnTo>
                    <a:pt x="572" y="0"/>
                  </a:lnTo>
                  <a:lnTo>
                    <a:pt x="142" y="146"/>
                  </a:lnTo>
                  <a:lnTo>
                    <a:pt x="0" y="456"/>
                  </a:lnTo>
                  <a:lnTo>
                    <a:pt x="216" y="162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116" y="772"/>
              <a:ext cx="562" cy="858"/>
            </a:xfrm>
            <a:custGeom>
              <a:avLst/>
              <a:gdLst>
                <a:gd name="T0" fmla="*/ 1939 w 2715"/>
                <a:gd name="T1" fmla="*/ 0 h 4153"/>
                <a:gd name="T2" fmla="*/ 2168 w 2715"/>
                <a:gd name="T3" fmla="*/ 332 h 4153"/>
                <a:gd name="T4" fmla="*/ 2306 w 2715"/>
                <a:gd name="T5" fmla="*/ 710 h 4153"/>
                <a:gd name="T6" fmla="*/ 2451 w 2715"/>
                <a:gd name="T7" fmla="*/ 809 h 4153"/>
                <a:gd name="T8" fmla="*/ 2458 w 2715"/>
                <a:gd name="T9" fmla="*/ 814 h 4153"/>
                <a:gd name="T10" fmla="*/ 2715 w 2715"/>
                <a:gd name="T11" fmla="*/ 995 h 4153"/>
                <a:gd name="T12" fmla="*/ 2678 w 2715"/>
                <a:gd name="T13" fmla="*/ 1699 h 4153"/>
                <a:gd name="T14" fmla="*/ 1911 w 2715"/>
                <a:gd name="T15" fmla="*/ 2064 h 4153"/>
                <a:gd name="T16" fmla="*/ 2024 w 2715"/>
                <a:gd name="T17" fmla="*/ 2850 h 4153"/>
                <a:gd name="T18" fmla="*/ 1752 w 2715"/>
                <a:gd name="T19" fmla="*/ 2999 h 4153"/>
                <a:gd name="T20" fmla="*/ 1634 w 2715"/>
                <a:gd name="T21" fmla="*/ 3003 h 4153"/>
                <a:gd name="T22" fmla="*/ 1607 w 2715"/>
                <a:gd name="T23" fmla="*/ 3288 h 4153"/>
                <a:gd name="T24" fmla="*/ 1695 w 2715"/>
                <a:gd name="T25" fmla="*/ 3439 h 4153"/>
                <a:gd name="T26" fmla="*/ 1333 w 2715"/>
                <a:gd name="T27" fmla="*/ 3761 h 4153"/>
                <a:gd name="T28" fmla="*/ 1330 w 2715"/>
                <a:gd name="T29" fmla="*/ 3938 h 4153"/>
                <a:gd name="T30" fmla="*/ 1026 w 2715"/>
                <a:gd name="T31" fmla="*/ 4153 h 4153"/>
                <a:gd name="T32" fmla="*/ 1031 w 2715"/>
                <a:gd name="T33" fmla="*/ 3630 h 4153"/>
                <a:gd name="T34" fmla="*/ 769 w 2715"/>
                <a:gd name="T35" fmla="*/ 3274 h 4153"/>
                <a:gd name="T36" fmla="*/ 819 w 2715"/>
                <a:gd name="T37" fmla="*/ 3188 h 4153"/>
                <a:gd name="T38" fmla="*/ 721 w 2715"/>
                <a:gd name="T39" fmla="*/ 2554 h 4153"/>
                <a:gd name="T40" fmla="*/ 504 w 2715"/>
                <a:gd name="T41" fmla="*/ 2075 h 4153"/>
                <a:gd name="T42" fmla="*/ 253 w 2715"/>
                <a:gd name="T43" fmla="*/ 1823 h 4153"/>
                <a:gd name="T44" fmla="*/ 112 w 2715"/>
                <a:gd name="T45" fmla="*/ 1750 h 4153"/>
                <a:gd name="T46" fmla="*/ 0 w 2715"/>
                <a:gd name="T47" fmla="*/ 1742 h 4153"/>
                <a:gd name="T48" fmla="*/ 19 w 2715"/>
                <a:gd name="T49" fmla="*/ 1650 h 4153"/>
                <a:gd name="T50" fmla="*/ 399 w 2715"/>
                <a:gd name="T51" fmla="*/ 1642 h 4153"/>
                <a:gd name="T52" fmla="*/ 458 w 2715"/>
                <a:gd name="T53" fmla="*/ 1280 h 4153"/>
                <a:gd name="T54" fmla="*/ 587 w 2715"/>
                <a:gd name="T55" fmla="*/ 1245 h 4153"/>
                <a:gd name="T56" fmla="*/ 686 w 2715"/>
                <a:gd name="T57" fmla="*/ 971 h 4153"/>
                <a:gd name="T58" fmla="*/ 877 w 2715"/>
                <a:gd name="T59" fmla="*/ 917 h 4153"/>
                <a:gd name="T60" fmla="*/ 1192 w 2715"/>
                <a:gd name="T61" fmla="*/ 689 h 4153"/>
                <a:gd name="T62" fmla="*/ 1367 w 2715"/>
                <a:gd name="T63" fmla="*/ 913 h 4153"/>
                <a:gd name="T64" fmla="*/ 1497 w 2715"/>
                <a:gd name="T65" fmla="*/ 820 h 4153"/>
                <a:gd name="T66" fmla="*/ 1385 w 2715"/>
                <a:gd name="T67" fmla="*/ 641 h 4153"/>
                <a:gd name="T68" fmla="*/ 1547 w 2715"/>
                <a:gd name="T69" fmla="*/ 592 h 4153"/>
                <a:gd name="T70" fmla="*/ 1790 w 2715"/>
                <a:gd name="T71" fmla="*/ 615 h 4153"/>
                <a:gd name="T72" fmla="*/ 1851 w 2715"/>
                <a:gd name="T73" fmla="*/ 779 h 4153"/>
                <a:gd name="T74" fmla="*/ 1983 w 2715"/>
                <a:gd name="T75" fmla="*/ 730 h 4153"/>
                <a:gd name="T76" fmla="*/ 1957 w 2715"/>
                <a:gd name="T77" fmla="*/ 600 h 4153"/>
                <a:gd name="T78" fmla="*/ 2037 w 2715"/>
                <a:gd name="T79" fmla="*/ 512 h 4153"/>
                <a:gd name="T80" fmla="*/ 1813 w 2715"/>
                <a:gd name="T81" fmla="*/ 112 h 4153"/>
                <a:gd name="T82" fmla="*/ 1939 w 2715"/>
                <a:gd name="T83" fmla="*/ 0 h 4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15" h="4153">
                  <a:moveTo>
                    <a:pt x="1939" y="0"/>
                  </a:moveTo>
                  <a:lnTo>
                    <a:pt x="2168" y="332"/>
                  </a:lnTo>
                  <a:lnTo>
                    <a:pt x="2306" y="710"/>
                  </a:lnTo>
                  <a:lnTo>
                    <a:pt x="2451" y="809"/>
                  </a:lnTo>
                  <a:lnTo>
                    <a:pt x="2458" y="814"/>
                  </a:lnTo>
                  <a:lnTo>
                    <a:pt x="2715" y="995"/>
                  </a:lnTo>
                  <a:lnTo>
                    <a:pt x="2678" y="1699"/>
                  </a:lnTo>
                  <a:lnTo>
                    <a:pt x="1911" y="2064"/>
                  </a:lnTo>
                  <a:lnTo>
                    <a:pt x="2024" y="2850"/>
                  </a:lnTo>
                  <a:lnTo>
                    <a:pt x="1752" y="2999"/>
                  </a:lnTo>
                  <a:cubicBezTo>
                    <a:pt x="1752" y="2999"/>
                    <a:pt x="1632" y="3005"/>
                    <a:pt x="1634" y="3003"/>
                  </a:cubicBezTo>
                  <a:lnTo>
                    <a:pt x="1607" y="3288"/>
                  </a:lnTo>
                  <a:lnTo>
                    <a:pt x="1695" y="3439"/>
                  </a:lnTo>
                  <a:lnTo>
                    <a:pt x="1333" y="3761"/>
                  </a:lnTo>
                  <a:lnTo>
                    <a:pt x="1330" y="3938"/>
                  </a:lnTo>
                  <a:lnTo>
                    <a:pt x="1026" y="4153"/>
                  </a:lnTo>
                  <a:lnTo>
                    <a:pt x="1031" y="3630"/>
                  </a:lnTo>
                  <a:lnTo>
                    <a:pt x="769" y="3274"/>
                  </a:lnTo>
                  <a:lnTo>
                    <a:pt x="819" y="3188"/>
                  </a:lnTo>
                  <a:cubicBezTo>
                    <a:pt x="819" y="3188"/>
                    <a:pt x="721" y="2554"/>
                    <a:pt x="721" y="2554"/>
                  </a:cubicBezTo>
                  <a:lnTo>
                    <a:pt x="504" y="2075"/>
                  </a:lnTo>
                  <a:lnTo>
                    <a:pt x="253" y="1823"/>
                  </a:lnTo>
                  <a:lnTo>
                    <a:pt x="112" y="1750"/>
                  </a:lnTo>
                  <a:lnTo>
                    <a:pt x="0" y="1742"/>
                  </a:lnTo>
                  <a:lnTo>
                    <a:pt x="19" y="1650"/>
                  </a:lnTo>
                  <a:lnTo>
                    <a:pt x="399" y="1642"/>
                  </a:lnTo>
                  <a:lnTo>
                    <a:pt x="458" y="1280"/>
                  </a:lnTo>
                  <a:lnTo>
                    <a:pt x="587" y="1245"/>
                  </a:lnTo>
                  <a:lnTo>
                    <a:pt x="686" y="971"/>
                  </a:lnTo>
                  <a:cubicBezTo>
                    <a:pt x="686" y="971"/>
                    <a:pt x="877" y="917"/>
                    <a:pt x="877" y="917"/>
                  </a:cubicBezTo>
                  <a:lnTo>
                    <a:pt x="1192" y="689"/>
                  </a:lnTo>
                  <a:lnTo>
                    <a:pt x="1367" y="913"/>
                  </a:lnTo>
                  <a:lnTo>
                    <a:pt x="1497" y="820"/>
                  </a:lnTo>
                  <a:lnTo>
                    <a:pt x="1385" y="641"/>
                  </a:lnTo>
                  <a:lnTo>
                    <a:pt x="1547" y="592"/>
                  </a:lnTo>
                  <a:lnTo>
                    <a:pt x="1790" y="615"/>
                  </a:lnTo>
                  <a:lnTo>
                    <a:pt x="1851" y="779"/>
                  </a:lnTo>
                  <a:lnTo>
                    <a:pt x="1983" y="730"/>
                  </a:lnTo>
                  <a:lnTo>
                    <a:pt x="1957" y="600"/>
                  </a:lnTo>
                  <a:lnTo>
                    <a:pt x="2037" y="512"/>
                  </a:lnTo>
                  <a:lnTo>
                    <a:pt x="1813" y="112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510" y="991"/>
              <a:ext cx="528" cy="428"/>
            </a:xfrm>
            <a:custGeom>
              <a:avLst/>
              <a:gdLst>
                <a:gd name="T0" fmla="*/ 802 w 2554"/>
                <a:gd name="T1" fmla="*/ 0 h 2064"/>
                <a:gd name="T2" fmla="*/ 973 w 2554"/>
                <a:gd name="T3" fmla="*/ 99 h 2064"/>
                <a:gd name="T4" fmla="*/ 1707 w 2554"/>
                <a:gd name="T5" fmla="*/ 107 h 2064"/>
                <a:gd name="T6" fmla="*/ 2554 w 2554"/>
                <a:gd name="T7" fmla="*/ 996 h 2064"/>
                <a:gd name="T8" fmla="*/ 2403 w 2554"/>
                <a:gd name="T9" fmla="*/ 1215 h 2064"/>
                <a:gd name="T10" fmla="*/ 1818 w 2554"/>
                <a:gd name="T11" fmla="*/ 1398 h 2064"/>
                <a:gd name="T12" fmla="*/ 1686 w 2554"/>
                <a:gd name="T13" fmla="*/ 1056 h 2064"/>
                <a:gd name="T14" fmla="*/ 1394 w 2554"/>
                <a:gd name="T15" fmla="*/ 1244 h 2064"/>
                <a:gd name="T16" fmla="*/ 1539 w 2554"/>
                <a:gd name="T17" fmla="*/ 1434 h 2064"/>
                <a:gd name="T18" fmla="*/ 1182 w 2554"/>
                <a:gd name="T19" fmla="*/ 1702 h 2064"/>
                <a:gd name="T20" fmla="*/ 822 w 2554"/>
                <a:gd name="T21" fmla="*/ 1674 h 2064"/>
                <a:gd name="T22" fmla="*/ 224 w 2554"/>
                <a:gd name="T23" fmla="*/ 2064 h 2064"/>
                <a:gd name="T24" fmla="*/ 115 w 2554"/>
                <a:gd name="T25" fmla="*/ 1791 h 2064"/>
                <a:gd name="T26" fmla="*/ 0 w 2554"/>
                <a:gd name="T27" fmla="*/ 1003 h 2064"/>
                <a:gd name="T28" fmla="*/ 768 w 2554"/>
                <a:gd name="T29" fmla="*/ 641 h 2064"/>
                <a:gd name="T30" fmla="*/ 802 w 2554"/>
                <a:gd name="T31" fmla="*/ 0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4" h="2064">
                  <a:moveTo>
                    <a:pt x="802" y="0"/>
                  </a:moveTo>
                  <a:lnTo>
                    <a:pt x="973" y="99"/>
                  </a:lnTo>
                  <a:lnTo>
                    <a:pt x="1707" y="107"/>
                  </a:lnTo>
                  <a:cubicBezTo>
                    <a:pt x="1708" y="107"/>
                    <a:pt x="2554" y="996"/>
                    <a:pt x="2554" y="996"/>
                  </a:cubicBezTo>
                  <a:lnTo>
                    <a:pt x="2403" y="1215"/>
                  </a:lnTo>
                  <a:cubicBezTo>
                    <a:pt x="2403" y="1215"/>
                    <a:pt x="1818" y="1398"/>
                    <a:pt x="1818" y="1398"/>
                  </a:cubicBezTo>
                  <a:lnTo>
                    <a:pt x="1686" y="1056"/>
                  </a:lnTo>
                  <a:lnTo>
                    <a:pt x="1394" y="1244"/>
                  </a:lnTo>
                  <a:lnTo>
                    <a:pt x="1539" y="1434"/>
                  </a:lnTo>
                  <a:lnTo>
                    <a:pt x="1182" y="1702"/>
                  </a:lnTo>
                  <a:lnTo>
                    <a:pt x="822" y="1674"/>
                  </a:lnTo>
                  <a:lnTo>
                    <a:pt x="224" y="2064"/>
                  </a:lnTo>
                  <a:lnTo>
                    <a:pt x="115" y="1791"/>
                  </a:lnTo>
                  <a:lnTo>
                    <a:pt x="0" y="1003"/>
                  </a:lnTo>
                  <a:lnTo>
                    <a:pt x="768" y="641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038" y="499"/>
              <a:ext cx="496" cy="470"/>
            </a:xfrm>
            <a:custGeom>
              <a:avLst/>
              <a:gdLst>
                <a:gd name="T0" fmla="*/ 0 w 2407"/>
                <a:gd name="T1" fmla="*/ 1054 h 2293"/>
                <a:gd name="T2" fmla="*/ 129 w 2407"/>
                <a:gd name="T3" fmla="*/ 1729 h 2293"/>
                <a:gd name="T4" fmla="*/ 434 w 2407"/>
                <a:gd name="T5" fmla="*/ 2043 h 2293"/>
                <a:gd name="T6" fmla="*/ 716 w 2407"/>
                <a:gd name="T7" fmla="*/ 1964 h 2293"/>
                <a:gd name="T8" fmla="*/ 1056 w 2407"/>
                <a:gd name="T9" fmla="*/ 2293 h 2293"/>
                <a:gd name="T10" fmla="*/ 1252 w 2407"/>
                <a:gd name="T11" fmla="*/ 2233 h 2293"/>
                <a:gd name="T12" fmla="*/ 1561 w 2407"/>
                <a:gd name="T13" fmla="*/ 2010 h 2293"/>
                <a:gd name="T14" fmla="*/ 1736 w 2407"/>
                <a:gd name="T15" fmla="*/ 2233 h 2293"/>
                <a:gd name="T16" fmla="*/ 1867 w 2407"/>
                <a:gd name="T17" fmla="*/ 2143 h 2293"/>
                <a:gd name="T18" fmla="*/ 1754 w 2407"/>
                <a:gd name="T19" fmla="*/ 1964 h 2293"/>
                <a:gd name="T20" fmla="*/ 1913 w 2407"/>
                <a:gd name="T21" fmla="*/ 1915 h 2293"/>
                <a:gd name="T22" fmla="*/ 2158 w 2407"/>
                <a:gd name="T23" fmla="*/ 1936 h 2293"/>
                <a:gd name="T24" fmla="*/ 2222 w 2407"/>
                <a:gd name="T25" fmla="*/ 2102 h 2293"/>
                <a:gd name="T26" fmla="*/ 2357 w 2407"/>
                <a:gd name="T27" fmla="*/ 2051 h 2293"/>
                <a:gd name="T28" fmla="*/ 2328 w 2407"/>
                <a:gd name="T29" fmla="*/ 1922 h 2293"/>
                <a:gd name="T30" fmla="*/ 2407 w 2407"/>
                <a:gd name="T31" fmla="*/ 1835 h 2293"/>
                <a:gd name="T32" fmla="*/ 2183 w 2407"/>
                <a:gd name="T33" fmla="*/ 1434 h 2293"/>
                <a:gd name="T34" fmla="*/ 2308 w 2407"/>
                <a:gd name="T35" fmla="*/ 1322 h 2293"/>
                <a:gd name="T36" fmla="*/ 2167 w 2407"/>
                <a:gd name="T37" fmla="*/ 1179 h 2293"/>
                <a:gd name="T38" fmla="*/ 1977 w 2407"/>
                <a:gd name="T39" fmla="*/ 1116 h 2293"/>
                <a:gd name="T40" fmla="*/ 1658 w 2407"/>
                <a:gd name="T41" fmla="*/ 432 h 2293"/>
                <a:gd name="T42" fmla="*/ 1107 w 2407"/>
                <a:gd name="T43" fmla="*/ 240 h 2293"/>
                <a:gd name="T44" fmla="*/ 973 w 2407"/>
                <a:gd name="T45" fmla="*/ 0 h 2293"/>
                <a:gd name="T46" fmla="*/ 350 w 2407"/>
                <a:gd name="T47" fmla="*/ 257 h 2293"/>
                <a:gd name="T48" fmla="*/ 0 w 2407"/>
                <a:gd name="T49" fmla="*/ 1054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7" h="2293">
                  <a:moveTo>
                    <a:pt x="0" y="1054"/>
                  </a:moveTo>
                  <a:lnTo>
                    <a:pt x="129" y="1729"/>
                  </a:lnTo>
                  <a:lnTo>
                    <a:pt x="434" y="2043"/>
                  </a:lnTo>
                  <a:lnTo>
                    <a:pt x="716" y="1964"/>
                  </a:lnTo>
                  <a:lnTo>
                    <a:pt x="1056" y="2293"/>
                  </a:lnTo>
                  <a:cubicBezTo>
                    <a:pt x="1056" y="2293"/>
                    <a:pt x="1250" y="2234"/>
                    <a:pt x="1252" y="2233"/>
                  </a:cubicBezTo>
                  <a:lnTo>
                    <a:pt x="1561" y="2010"/>
                  </a:lnTo>
                  <a:cubicBezTo>
                    <a:pt x="1561" y="2010"/>
                    <a:pt x="1736" y="2233"/>
                    <a:pt x="1736" y="2233"/>
                  </a:cubicBezTo>
                  <a:lnTo>
                    <a:pt x="1867" y="2143"/>
                  </a:lnTo>
                  <a:lnTo>
                    <a:pt x="1754" y="1964"/>
                  </a:lnTo>
                  <a:cubicBezTo>
                    <a:pt x="1753" y="1962"/>
                    <a:pt x="1913" y="1915"/>
                    <a:pt x="1913" y="1915"/>
                  </a:cubicBezTo>
                  <a:lnTo>
                    <a:pt x="2158" y="1936"/>
                  </a:lnTo>
                  <a:cubicBezTo>
                    <a:pt x="2158" y="1936"/>
                    <a:pt x="2222" y="2102"/>
                    <a:pt x="2222" y="2102"/>
                  </a:cubicBezTo>
                  <a:lnTo>
                    <a:pt x="2357" y="2051"/>
                  </a:lnTo>
                  <a:cubicBezTo>
                    <a:pt x="2357" y="2051"/>
                    <a:pt x="2328" y="1922"/>
                    <a:pt x="2328" y="1922"/>
                  </a:cubicBezTo>
                  <a:lnTo>
                    <a:pt x="2407" y="1835"/>
                  </a:lnTo>
                  <a:cubicBezTo>
                    <a:pt x="2407" y="1835"/>
                    <a:pt x="2183" y="1434"/>
                    <a:pt x="2183" y="1434"/>
                  </a:cubicBezTo>
                  <a:lnTo>
                    <a:pt x="2308" y="1322"/>
                  </a:lnTo>
                  <a:cubicBezTo>
                    <a:pt x="2308" y="1322"/>
                    <a:pt x="2167" y="1179"/>
                    <a:pt x="2167" y="1179"/>
                  </a:cubicBezTo>
                  <a:lnTo>
                    <a:pt x="1977" y="1116"/>
                  </a:lnTo>
                  <a:cubicBezTo>
                    <a:pt x="1977" y="1116"/>
                    <a:pt x="1658" y="432"/>
                    <a:pt x="1658" y="432"/>
                  </a:cubicBezTo>
                  <a:lnTo>
                    <a:pt x="1107" y="240"/>
                  </a:lnTo>
                  <a:lnTo>
                    <a:pt x="973" y="0"/>
                  </a:lnTo>
                  <a:lnTo>
                    <a:pt x="350" y="257"/>
                  </a:lnTo>
                  <a:lnTo>
                    <a:pt x="0" y="105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272" y="1210"/>
              <a:ext cx="879" cy="946"/>
            </a:xfrm>
            <a:custGeom>
              <a:avLst/>
              <a:gdLst>
                <a:gd name="T0" fmla="*/ 1264 w 4250"/>
                <a:gd name="T1" fmla="*/ 735 h 4574"/>
                <a:gd name="T2" fmla="*/ 991 w 4250"/>
                <a:gd name="T3" fmla="*/ 885 h 4574"/>
                <a:gd name="T4" fmla="*/ 872 w 4250"/>
                <a:gd name="T5" fmla="*/ 889 h 4574"/>
                <a:gd name="T6" fmla="*/ 847 w 4250"/>
                <a:gd name="T7" fmla="*/ 1173 h 4574"/>
                <a:gd name="T8" fmla="*/ 933 w 4250"/>
                <a:gd name="T9" fmla="*/ 1323 h 4574"/>
                <a:gd name="T10" fmla="*/ 572 w 4250"/>
                <a:gd name="T11" fmla="*/ 1647 h 4574"/>
                <a:gd name="T12" fmla="*/ 568 w 4250"/>
                <a:gd name="T13" fmla="*/ 1825 h 4574"/>
                <a:gd name="T14" fmla="*/ 265 w 4250"/>
                <a:gd name="T15" fmla="*/ 2036 h 4574"/>
                <a:gd name="T16" fmla="*/ 0 w 4250"/>
                <a:gd name="T17" fmla="*/ 2269 h 4574"/>
                <a:gd name="T18" fmla="*/ 285 w 4250"/>
                <a:gd name="T19" fmla="*/ 2674 h 4574"/>
                <a:gd name="T20" fmla="*/ 809 w 4250"/>
                <a:gd name="T21" fmla="*/ 3068 h 4574"/>
                <a:gd name="T22" fmla="*/ 1003 w 4250"/>
                <a:gd name="T23" fmla="*/ 3339 h 4574"/>
                <a:gd name="T24" fmla="*/ 1077 w 4250"/>
                <a:gd name="T25" fmla="*/ 3448 h 4574"/>
                <a:gd name="T26" fmla="*/ 1337 w 4250"/>
                <a:gd name="T27" fmla="*/ 3831 h 4574"/>
                <a:gd name="T28" fmla="*/ 1864 w 4250"/>
                <a:gd name="T29" fmla="*/ 4324 h 4574"/>
                <a:gd name="T30" fmla="*/ 2261 w 4250"/>
                <a:gd name="T31" fmla="*/ 4418 h 4574"/>
                <a:gd name="T32" fmla="*/ 2504 w 4250"/>
                <a:gd name="T33" fmla="*/ 4423 h 4574"/>
                <a:gd name="T34" fmla="*/ 2650 w 4250"/>
                <a:gd name="T35" fmla="*/ 4574 h 4574"/>
                <a:gd name="T36" fmla="*/ 2888 w 4250"/>
                <a:gd name="T37" fmla="*/ 4571 h 4574"/>
                <a:gd name="T38" fmla="*/ 2964 w 4250"/>
                <a:gd name="T39" fmla="*/ 3663 h 4574"/>
                <a:gd name="T40" fmla="*/ 3257 w 4250"/>
                <a:gd name="T41" fmla="*/ 3595 h 4574"/>
                <a:gd name="T42" fmla="*/ 3257 w 4250"/>
                <a:gd name="T43" fmla="*/ 3454 h 4574"/>
                <a:gd name="T44" fmla="*/ 2560 w 4250"/>
                <a:gd name="T45" fmla="*/ 3265 h 4574"/>
                <a:gd name="T46" fmla="*/ 2647 w 4250"/>
                <a:gd name="T47" fmla="*/ 2526 h 4574"/>
                <a:gd name="T48" fmla="*/ 2675 w 4250"/>
                <a:gd name="T49" fmla="*/ 2080 h 4574"/>
                <a:gd name="T50" fmla="*/ 3364 w 4250"/>
                <a:gd name="T51" fmla="*/ 1939 h 4574"/>
                <a:gd name="T52" fmla="*/ 3383 w 4250"/>
                <a:gd name="T53" fmla="*/ 1708 h 4574"/>
                <a:gd name="T54" fmla="*/ 3658 w 4250"/>
                <a:gd name="T55" fmla="*/ 1760 h 4574"/>
                <a:gd name="T56" fmla="*/ 3701 w 4250"/>
                <a:gd name="T57" fmla="*/ 1898 h 4574"/>
                <a:gd name="T58" fmla="*/ 4204 w 4250"/>
                <a:gd name="T59" fmla="*/ 1901 h 4574"/>
                <a:gd name="T60" fmla="*/ 3893 w 4250"/>
                <a:gd name="T61" fmla="*/ 1183 h 4574"/>
                <a:gd name="T62" fmla="*/ 4084 w 4250"/>
                <a:gd name="T63" fmla="*/ 1168 h 4574"/>
                <a:gd name="T64" fmla="*/ 4250 w 4250"/>
                <a:gd name="T65" fmla="*/ 704 h 4574"/>
                <a:gd name="T66" fmla="*/ 3999 w 4250"/>
                <a:gd name="T67" fmla="*/ 399 h 4574"/>
                <a:gd name="T68" fmla="*/ 3824 w 4250"/>
                <a:gd name="T69" fmla="*/ 478 h 4574"/>
                <a:gd name="T70" fmla="*/ 3552 w 4250"/>
                <a:gd name="T71" fmla="*/ 159 h 4574"/>
                <a:gd name="T72" fmla="*/ 2967 w 4250"/>
                <a:gd name="T73" fmla="*/ 343 h 4574"/>
                <a:gd name="T74" fmla="*/ 2835 w 4250"/>
                <a:gd name="T75" fmla="*/ 0 h 4574"/>
                <a:gd name="T76" fmla="*/ 2543 w 4250"/>
                <a:gd name="T77" fmla="*/ 188 h 4574"/>
                <a:gd name="T78" fmla="*/ 2688 w 4250"/>
                <a:gd name="T79" fmla="*/ 378 h 4574"/>
                <a:gd name="T80" fmla="*/ 2332 w 4250"/>
                <a:gd name="T81" fmla="*/ 646 h 4574"/>
                <a:gd name="T82" fmla="*/ 1969 w 4250"/>
                <a:gd name="T83" fmla="*/ 619 h 4574"/>
                <a:gd name="T84" fmla="*/ 1373 w 4250"/>
                <a:gd name="T85" fmla="*/ 1008 h 4574"/>
                <a:gd name="T86" fmla="*/ 1264 w 4250"/>
                <a:gd name="T87" fmla="*/ 735 h 4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50" h="4574">
                  <a:moveTo>
                    <a:pt x="1264" y="735"/>
                  </a:moveTo>
                  <a:lnTo>
                    <a:pt x="991" y="885"/>
                  </a:lnTo>
                  <a:lnTo>
                    <a:pt x="872" y="889"/>
                  </a:lnTo>
                  <a:lnTo>
                    <a:pt x="847" y="1173"/>
                  </a:lnTo>
                  <a:lnTo>
                    <a:pt x="933" y="1323"/>
                  </a:lnTo>
                  <a:lnTo>
                    <a:pt x="572" y="1647"/>
                  </a:lnTo>
                  <a:lnTo>
                    <a:pt x="568" y="1825"/>
                  </a:lnTo>
                  <a:lnTo>
                    <a:pt x="265" y="2036"/>
                  </a:lnTo>
                  <a:lnTo>
                    <a:pt x="0" y="2269"/>
                  </a:lnTo>
                  <a:lnTo>
                    <a:pt x="285" y="2674"/>
                  </a:lnTo>
                  <a:lnTo>
                    <a:pt x="809" y="3068"/>
                  </a:lnTo>
                  <a:lnTo>
                    <a:pt x="1003" y="3339"/>
                  </a:lnTo>
                  <a:lnTo>
                    <a:pt x="1077" y="3448"/>
                  </a:lnTo>
                  <a:lnTo>
                    <a:pt x="1337" y="3831"/>
                  </a:lnTo>
                  <a:lnTo>
                    <a:pt x="1864" y="4324"/>
                  </a:lnTo>
                  <a:lnTo>
                    <a:pt x="2261" y="4418"/>
                  </a:lnTo>
                  <a:lnTo>
                    <a:pt x="2504" y="4423"/>
                  </a:lnTo>
                  <a:lnTo>
                    <a:pt x="2650" y="4574"/>
                  </a:lnTo>
                  <a:lnTo>
                    <a:pt x="2888" y="4571"/>
                  </a:lnTo>
                  <a:lnTo>
                    <a:pt x="2964" y="3663"/>
                  </a:lnTo>
                  <a:lnTo>
                    <a:pt x="3257" y="3595"/>
                  </a:lnTo>
                  <a:lnTo>
                    <a:pt x="3257" y="3454"/>
                  </a:lnTo>
                  <a:lnTo>
                    <a:pt x="2560" y="3265"/>
                  </a:lnTo>
                  <a:lnTo>
                    <a:pt x="2647" y="2526"/>
                  </a:lnTo>
                  <a:lnTo>
                    <a:pt x="2675" y="2080"/>
                  </a:lnTo>
                  <a:lnTo>
                    <a:pt x="3364" y="1939"/>
                  </a:lnTo>
                  <a:lnTo>
                    <a:pt x="3383" y="1708"/>
                  </a:lnTo>
                  <a:lnTo>
                    <a:pt x="3658" y="1760"/>
                  </a:lnTo>
                  <a:lnTo>
                    <a:pt x="3701" y="1898"/>
                  </a:lnTo>
                  <a:lnTo>
                    <a:pt x="4204" y="1901"/>
                  </a:lnTo>
                  <a:lnTo>
                    <a:pt x="3893" y="1183"/>
                  </a:lnTo>
                  <a:lnTo>
                    <a:pt x="4084" y="1168"/>
                  </a:lnTo>
                  <a:lnTo>
                    <a:pt x="4250" y="704"/>
                  </a:lnTo>
                  <a:lnTo>
                    <a:pt x="3999" y="399"/>
                  </a:lnTo>
                  <a:lnTo>
                    <a:pt x="3824" y="478"/>
                  </a:lnTo>
                  <a:lnTo>
                    <a:pt x="3552" y="159"/>
                  </a:lnTo>
                  <a:lnTo>
                    <a:pt x="2967" y="343"/>
                  </a:lnTo>
                  <a:lnTo>
                    <a:pt x="2835" y="0"/>
                  </a:lnTo>
                  <a:lnTo>
                    <a:pt x="2543" y="188"/>
                  </a:lnTo>
                  <a:lnTo>
                    <a:pt x="2688" y="378"/>
                  </a:lnTo>
                  <a:lnTo>
                    <a:pt x="2332" y="646"/>
                  </a:lnTo>
                  <a:lnTo>
                    <a:pt x="1969" y="619"/>
                  </a:lnTo>
                  <a:lnTo>
                    <a:pt x="1373" y="1008"/>
                  </a:lnTo>
                  <a:lnTo>
                    <a:pt x="1264" y="7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3801" y="1562"/>
              <a:ext cx="539" cy="701"/>
            </a:xfrm>
            <a:custGeom>
              <a:avLst/>
              <a:gdLst>
                <a:gd name="T0" fmla="*/ 0 w 2609"/>
                <a:gd name="T1" fmla="*/ 1556 h 3389"/>
                <a:gd name="T2" fmla="*/ 698 w 2609"/>
                <a:gd name="T3" fmla="*/ 1746 h 3389"/>
                <a:gd name="T4" fmla="*/ 697 w 2609"/>
                <a:gd name="T5" fmla="*/ 1887 h 3389"/>
                <a:gd name="T6" fmla="*/ 406 w 2609"/>
                <a:gd name="T7" fmla="*/ 1954 h 3389"/>
                <a:gd name="T8" fmla="*/ 329 w 2609"/>
                <a:gd name="T9" fmla="*/ 2863 h 3389"/>
                <a:gd name="T10" fmla="*/ 92 w 2609"/>
                <a:gd name="T11" fmla="*/ 2865 h 3389"/>
                <a:gd name="T12" fmla="*/ 425 w 2609"/>
                <a:gd name="T13" fmla="*/ 3106 h 3389"/>
                <a:gd name="T14" fmla="*/ 529 w 2609"/>
                <a:gd name="T15" fmla="*/ 3100 h 3389"/>
                <a:gd name="T16" fmla="*/ 580 w 2609"/>
                <a:gd name="T17" fmla="*/ 3322 h 3389"/>
                <a:gd name="T18" fmla="*/ 764 w 2609"/>
                <a:gd name="T19" fmla="*/ 3333 h 3389"/>
                <a:gd name="T20" fmla="*/ 719 w 2609"/>
                <a:gd name="T21" fmla="*/ 3057 h 3389"/>
                <a:gd name="T22" fmla="*/ 989 w 2609"/>
                <a:gd name="T23" fmla="*/ 3007 h 3389"/>
                <a:gd name="T24" fmla="*/ 1040 w 2609"/>
                <a:gd name="T25" fmla="*/ 3337 h 3389"/>
                <a:gd name="T26" fmla="*/ 1135 w 2609"/>
                <a:gd name="T27" fmla="*/ 3366 h 3389"/>
                <a:gd name="T28" fmla="*/ 1410 w 2609"/>
                <a:gd name="T29" fmla="*/ 2961 h 3389"/>
                <a:gd name="T30" fmla="*/ 1831 w 2609"/>
                <a:gd name="T31" fmla="*/ 3102 h 3389"/>
                <a:gd name="T32" fmla="*/ 1848 w 2609"/>
                <a:gd name="T33" fmla="*/ 3223 h 3389"/>
                <a:gd name="T34" fmla="*/ 2609 w 2609"/>
                <a:gd name="T35" fmla="*/ 3389 h 3389"/>
                <a:gd name="T36" fmla="*/ 1808 w 2609"/>
                <a:gd name="T37" fmla="*/ 1613 h 3389"/>
                <a:gd name="T38" fmla="*/ 2289 w 2609"/>
                <a:gd name="T39" fmla="*/ 1440 h 3389"/>
                <a:gd name="T40" fmla="*/ 2144 w 2609"/>
                <a:gd name="T41" fmla="*/ 1036 h 3389"/>
                <a:gd name="T42" fmla="*/ 1734 w 2609"/>
                <a:gd name="T43" fmla="*/ 976 h 3389"/>
                <a:gd name="T44" fmla="*/ 1645 w 2609"/>
                <a:gd name="T45" fmla="*/ 193 h 3389"/>
                <a:gd name="T46" fmla="*/ 1144 w 2609"/>
                <a:gd name="T47" fmla="*/ 190 h 3389"/>
                <a:gd name="T48" fmla="*/ 1099 w 2609"/>
                <a:gd name="T49" fmla="*/ 51 h 3389"/>
                <a:gd name="T50" fmla="*/ 824 w 2609"/>
                <a:gd name="T51" fmla="*/ 0 h 3389"/>
                <a:gd name="T52" fmla="*/ 805 w 2609"/>
                <a:gd name="T53" fmla="*/ 232 h 3389"/>
                <a:gd name="T54" fmla="*/ 115 w 2609"/>
                <a:gd name="T55" fmla="*/ 371 h 3389"/>
                <a:gd name="T56" fmla="*/ 87 w 2609"/>
                <a:gd name="T57" fmla="*/ 821 h 3389"/>
                <a:gd name="T58" fmla="*/ 0 w 2609"/>
                <a:gd name="T59" fmla="*/ 1556 h 3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09" h="3389">
                  <a:moveTo>
                    <a:pt x="0" y="1556"/>
                  </a:moveTo>
                  <a:lnTo>
                    <a:pt x="698" y="1746"/>
                  </a:lnTo>
                  <a:lnTo>
                    <a:pt x="697" y="1887"/>
                  </a:lnTo>
                  <a:lnTo>
                    <a:pt x="406" y="1954"/>
                  </a:lnTo>
                  <a:lnTo>
                    <a:pt x="329" y="2863"/>
                  </a:lnTo>
                  <a:lnTo>
                    <a:pt x="92" y="2865"/>
                  </a:lnTo>
                  <a:lnTo>
                    <a:pt x="425" y="3106"/>
                  </a:lnTo>
                  <a:lnTo>
                    <a:pt x="529" y="3100"/>
                  </a:lnTo>
                  <a:lnTo>
                    <a:pt x="580" y="3322"/>
                  </a:lnTo>
                  <a:lnTo>
                    <a:pt x="764" y="3333"/>
                  </a:lnTo>
                  <a:lnTo>
                    <a:pt x="719" y="3057"/>
                  </a:lnTo>
                  <a:lnTo>
                    <a:pt x="989" y="3007"/>
                  </a:lnTo>
                  <a:lnTo>
                    <a:pt x="1040" y="3337"/>
                  </a:lnTo>
                  <a:lnTo>
                    <a:pt x="1135" y="3366"/>
                  </a:lnTo>
                  <a:lnTo>
                    <a:pt x="1410" y="2961"/>
                  </a:lnTo>
                  <a:lnTo>
                    <a:pt x="1831" y="3102"/>
                  </a:lnTo>
                  <a:lnTo>
                    <a:pt x="1848" y="3223"/>
                  </a:lnTo>
                  <a:lnTo>
                    <a:pt x="2609" y="3389"/>
                  </a:lnTo>
                  <a:lnTo>
                    <a:pt x="1808" y="1613"/>
                  </a:lnTo>
                  <a:lnTo>
                    <a:pt x="2289" y="1440"/>
                  </a:lnTo>
                  <a:lnTo>
                    <a:pt x="2144" y="1036"/>
                  </a:lnTo>
                  <a:lnTo>
                    <a:pt x="1734" y="976"/>
                  </a:lnTo>
                  <a:lnTo>
                    <a:pt x="1645" y="193"/>
                  </a:lnTo>
                  <a:lnTo>
                    <a:pt x="1144" y="190"/>
                  </a:lnTo>
                  <a:lnTo>
                    <a:pt x="1099" y="51"/>
                  </a:lnTo>
                  <a:lnTo>
                    <a:pt x="824" y="0"/>
                  </a:lnTo>
                  <a:lnTo>
                    <a:pt x="805" y="232"/>
                  </a:lnTo>
                  <a:lnTo>
                    <a:pt x="115" y="371"/>
                  </a:lnTo>
                  <a:lnTo>
                    <a:pt x="87" y="821"/>
                  </a:lnTo>
                  <a:lnTo>
                    <a:pt x="0" y="15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3634" y="2121"/>
              <a:ext cx="772" cy="853"/>
            </a:xfrm>
            <a:custGeom>
              <a:avLst/>
              <a:gdLst>
                <a:gd name="T0" fmla="*/ 775 w 3729"/>
                <a:gd name="T1" fmla="*/ 875 h 4130"/>
                <a:gd name="T2" fmla="*/ 599 w 3729"/>
                <a:gd name="T3" fmla="*/ 1322 h 4130"/>
                <a:gd name="T4" fmla="*/ 746 w 3729"/>
                <a:gd name="T5" fmla="*/ 1851 h 4130"/>
                <a:gd name="T6" fmla="*/ 571 w 3729"/>
                <a:gd name="T7" fmla="*/ 2343 h 4130"/>
                <a:gd name="T8" fmla="*/ 241 w 3729"/>
                <a:gd name="T9" fmla="*/ 2386 h 4130"/>
                <a:gd name="T10" fmla="*/ 0 w 3729"/>
                <a:gd name="T11" fmla="*/ 2765 h 4130"/>
                <a:gd name="T12" fmla="*/ 322 w 3729"/>
                <a:gd name="T13" fmla="*/ 2928 h 4130"/>
                <a:gd name="T14" fmla="*/ 315 w 3729"/>
                <a:gd name="T15" fmla="*/ 3375 h 4130"/>
                <a:gd name="T16" fmla="*/ 370 w 3729"/>
                <a:gd name="T17" fmla="*/ 3910 h 4130"/>
                <a:gd name="T18" fmla="*/ 831 w 3729"/>
                <a:gd name="T19" fmla="*/ 4130 h 4130"/>
                <a:gd name="T20" fmla="*/ 1135 w 3729"/>
                <a:gd name="T21" fmla="*/ 3647 h 4130"/>
                <a:gd name="T22" fmla="*/ 1744 w 3729"/>
                <a:gd name="T23" fmla="*/ 2929 h 4130"/>
                <a:gd name="T24" fmla="*/ 2329 w 3729"/>
                <a:gd name="T25" fmla="*/ 3273 h 4130"/>
                <a:gd name="T26" fmla="*/ 2503 w 3729"/>
                <a:gd name="T27" fmla="*/ 3112 h 4130"/>
                <a:gd name="T28" fmla="*/ 2419 w 3729"/>
                <a:gd name="T29" fmla="*/ 2825 h 4130"/>
                <a:gd name="T30" fmla="*/ 2791 w 3729"/>
                <a:gd name="T31" fmla="*/ 2803 h 4130"/>
                <a:gd name="T32" fmla="*/ 2894 w 3729"/>
                <a:gd name="T33" fmla="*/ 3015 h 4130"/>
                <a:gd name="T34" fmla="*/ 3289 w 3729"/>
                <a:gd name="T35" fmla="*/ 2641 h 4130"/>
                <a:gd name="T36" fmla="*/ 3656 w 3729"/>
                <a:gd name="T37" fmla="*/ 1395 h 4130"/>
                <a:gd name="T38" fmla="*/ 3384 w 3729"/>
                <a:gd name="T39" fmla="*/ 1475 h 4130"/>
                <a:gd name="T40" fmla="*/ 3259 w 3729"/>
                <a:gd name="T41" fmla="*/ 1306 h 4130"/>
                <a:gd name="T42" fmla="*/ 3729 w 3729"/>
                <a:gd name="T43" fmla="*/ 903 h 4130"/>
                <a:gd name="T44" fmla="*/ 3418 w 3729"/>
                <a:gd name="T45" fmla="*/ 680 h 4130"/>
                <a:gd name="T46" fmla="*/ 2658 w 3729"/>
                <a:gd name="T47" fmla="*/ 514 h 4130"/>
                <a:gd name="T48" fmla="*/ 2641 w 3729"/>
                <a:gd name="T49" fmla="*/ 393 h 4130"/>
                <a:gd name="T50" fmla="*/ 2220 w 3729"/>
                <a:gd name="T51" fmla="*/ 251 h 4130"/>
                <a:gd name="T52" fmla="*/ 1944 w 3729"/>
                <a:gd name="T53" fmla="*/ 657 h 4130"/>
                <a:gd name="T54" fmla="*/ 1849 w 3729"/>
                <a:gd name="T55" fmla="*/ 628 h 4130"/>
                <a:gd name="T56" fmla="*/ 1799 w 3729"/>
                <a:gd name="T57" fmla="*/ 298 h 4130"/>
                <a:gd name="T58" fmla="*/ 1529 w 3729"/>
                <a:gd name="T59" fmla="*/ 348 h 4130"/>
                <a:gd name="T60" fmla="*/ 1574 w 3729"/>
                <a:gd name="T61" fmla="*/ 624 h 4130"/>
                <a:gd name="T62" fmla="*/ 1390 w 3729"/>
                <a:gd name="T63" fmla="*/ 613 h 4130"/>
                <a:gd name="T64" fmla="*/ 1339 w 3729"/>
                <a:gd name="T65" fmla="*/ 391 h 4130"/>
                <a:gd name="T66" fmla="*/ 1235 w 3729"/>
                <a:gd name="T67" fmla="*/ 397 h 4130"/>
                <a:gd name="T68" fmla="*/ 902 w 3729"/>
                <a:gd name="T69" fmla="*/ 157 h 4130"/>
                <a:gd name="T70" fmla="*/ 755 w 3729"/>
                <a:gd name="T71" fmla="*/ 6 h 4130"/>
                <a:gd name="T72" fmla="*/ 511 w 3729"/>
                <a:gd name="T73" fmla="*/ 0 h 4130"/>
                <a:gd name="T74" fmla="*/ 775 w 3729"/>
                <a:gd name="T75" fmla="*/ 875 h 4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29" h="4130">
                  <a:moveTo>
                    <a:pt x="775" y="875"/>
                  </a:moveTo>
                  <a:lnTo>
                    <a:pt x="599" y="1322"/>
                  </a:lnTo>
                  <a:lnTo>
                    <a:pt x="746" y="1851"/>
                  </a:lnTo>
                  <a:lnTo>
                    <a:pt x="571" y="2343"/>
                  </a:lnTo>
                  <a:lnTo>
                    <a:pt x="241" y="2386"/>
                  </a:lnTo>
                  <a:lnTo>
                    <a:pt x="0" y="2765"/>
                  </a:lnTo>
                  <a:lnTo>
                    <a:pt x="322" y="2928"/>
                  </a:lnTo>
                  <a:lnTo>
                    <a:pt x="315" y="3375"/>
                  </a:lnTo>
                  <a:lnTo>
                    <a:pt x="370" y="3910"/>
                  </a:lnTo>
                  <a:lnTo>
                    <a:pt x="831" y="4130"/>
                  </a:lnTo>
                  <a:lnTo>
                    <a:pt x="1135" y="3647"/>
                  </a:lnTo>
                  <a:lnTo>
                    <a:pt x="1744" y="2929"/>
                  </a:lnTo>
                  <a:lnTo>
                    <a:pt x="2329" y="3273"/>
                  </a:lnTo>
                  <a:cubicBezTo>
                    <a:pt x="2329" y="3273"/>
                    <a:pt x="2503" y="3112"/>
                    <a:pt x="2503" y="3112"/>
                  </a:cubicBezTo>
                  <a:lnTo>
                    <a:pt x="2419" y="2825"/>
                  </a:lnTo>
                  <a:cubicBezTo>
                    <a:pt x="2419" y="2825"/>
                    <a:pt x="2791" y="2803"/>
                    <a:pt x="2791" y="2803"/>
                  </a:cubicBezTo>
                  <a:lnTo>
                    <a:pt x="2894" y="3015"/>
                  </a:lnTo>
                  <a:lnTo>
                    <a:pt x="3289" y="2641"/>
                  </a:lnTo>
                  <a:lnTo>
                    <a:pt x="3656" y="1395"/>
                  </a:lnTo>
                  <a:lnTo>
                    <a:pt x="3384" y="1475"/>
                  </a:lnTo>
                  <a:lnTo>
                    <a:pt x="3259" y="1306"/>
                  </a:lnTo>
                  <a:lnTo>
                    <a:pt x="3729" y="903"/>
                  </a:lnTo>
                  <a:lnTo>
                    <a:pt x="3418" y="680"/>
                  </a:lnTo>
                  <a:lnTo>
                    <a:pt x="2658" y="514"/>
                  </a:lnTo>
                  <a:lnTo>
                    <a:pt x="2641" y="393"/>
                  </a:lnTo>
                  <a:lnTo>
                    <a:pt x="2220" y="251"/>
                  </a:lnTo>
                  <a:lnTo>
                    <a:pt x="1944" y="657"/>
                  </a:lnTo>
                  <a:lnTo>
                    <a:pt x="1849" y="628"/>
                  </a:lnTo>
                  <a:lnTo>
                    <a:pt x="1799" y="298"/>
                  </a:lnTo>
                  <a:lnTo>
                    <a:pt x="1529" y="348"/>
                  </a:lnTo>
                  <a:lnTo>
                    <a:pt x="1574" y="624"/>
                  </a:lnTo>
                  <a:lnTo>
                    <a:pt x="1390" y="613"/>
                  </a:lnTo>
                  <a:lnTo>
                    <a:pt x="1339" y="391"/>
                  </a:lnTo>
                  <a:lnTo>
                    <a:pt x="1235" y="397"/>
                  </a:lnTo>
                  <a:lnTo>
                    <a:pt x="902" y="157"/>
                  </a:lnTo>
                  <a:lnTo>
                    <a:pt x="755" y="6"/>
                  </a:lnTo>
                  <a:lnTo>
                    <a:pt x="511" y="0"/>
                  </a:lnTo>
                  <a:lnTo>
                    <a:pt x="775" y="87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1314" y="2791"/>
              <a:ext cx="383" cy="446"/>
            </a:xfrm>
            <a:custGeom>
              <a:avLst/>
              <a:gdLst>
                <a:gd name="T0" fmla="*/ 0 w 1857"/>
                <a:gd name="T1" fmla="*/ 0 h 2167"/>
                <a:gd name="T2" fmla="*/ 44 w 1857"/>
                <a:gd name="T3" fmla="*/ 650 h 2167"/>
                <a:gd name="T4" fmla="*/ 335 w 1857"/>
                <a:gd name="T5" fmla="*/ 531 h 2167"/>
                <a:gd name="T6" fmla="*/ 567 w 1857"/>
                <a:gd name="T7" fmla="*/ 688 h 2167"/>
                <a:gd name="T8" fmla="*/ 545 w 1857"/>
                <a:gd name="T9" fmla="*/ 1199 h 2167"/>
                <a:gd name="T10" fmla="*/ 589 w 1857"/>
                <a:gd name="T11" fmla="*/ 1756 h 2167"/>
                <a:gd name="T12" fmla="*/ 867 w 1857"/>
                <a:gd name="T13" fmla="*/ 1851 h 2167"/>
                <a:gd name="T14" fmla="*/ 904 w 1857"/>
                <a:gd name="T15" fmla="*/ 2167 h 2167"/>
                <a:gd name="T16" fmla="*/ 1246 w 1857"/>
                <a:gd name="T17" fmla="*/ 2052 h 2167"/>
                <a:gd name="T18" fmla="*/ 1313 w 1857"/>
                <a:gd name="T19" fmla="*/ 1476 h 2167"/>
                <a:gd name="T20" fmla="*/ 1512 w 1857"/>
                <a:gd name="T21" fmla="*/ 1396 h 2167"/>
                <a:gd name="T22" fmla="*/ 1783 w 1857"/>
                <a:gd name="T23" fmla="*/ 1791 h 2167"/>
                <a:gd name="T24" fmla="*/ 1857 w 1857"/>
                <a:gd name="T25" fmla="*/ 1754 h 2167"/>
                <a:gd name="T26" fmla="*/ 1567 w 1857"/>
                <a:gd name="T27" fmla="*/ 1093 h 2167"/>
                <a:gd name="T28" fmla="*/ 1587 w 1857"/>
                <a:gd name="T29" fmla="*/ 687 h 2167"/>
                <a:gd name="T30" fmla="*/ 0 w 1857"/>
                <a:gd name="T31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7" h="2167">
                  <a:moveTo>
                    <a:pt x="0" y="0"/>
                  </a:moveTo>
                  <a:lnTo>
                    <a:pt x="44" y="650"/>
                  </a:lnTo>
                  <a:lnTo>
                    <a:pt x="335" y="531"/>
                  </a:lnTo>
                  <a:lnTo>
                    <a:pt x="567" y="688"/>
                  </a:lnTo>
                  <a:lnTo>
                    <a:pt x="545" y="1199"/>
                  </a:lnTo>
                  <a:lnTo>
                    <a:pt x="589" y="1756"/>
                  </a:lnTo>
                  <a:lnTo>
                    <a:pt x="867" y="1851"/>
                  </a:lnTo>
                  <a:lnTo>
                    <a:pt x="904" y="2167"/>
                  </a:lnTo>
                  <a:lnTo>
                    <a:pt x="1246" y="2052"/>
                  </a:lnTo>
                  <a:lnTo>
                    <a:pt x="1313" y="1476"/>
                  </a:lnTo>
                  <a:lnTo>
                    <a:pt x="1512" y="1396"/>
                  </a:lnTo>
                  <a:lnTo>
                    <a:pt x="1783" y="1791"/>
                  </a:lnTo>
                  <a:lnTo>
                    <a:pt x="1857" y="1754"/>
                  </a:lnTo>
                  <a:lnTo>
                    <a:pt x="1567" y="1093"/>
                  </a:lnTo>
                  <a:lnTo>
                    <a:pt x="1587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1314" y="2331"/>
              <a:ext cx="581" cy="600"/>
            </a:xfrm>
            <a:custGeom>
              <a:avLst/>
              <a:gdLst>
                <a:gd name="T0" fmla="*/ 697 w 2829"/>
                <a:gd name="T1" fmla="*/ 0 h 2914"/>
                <a:gd name="T2" fmla="*/ 343 w 2829"/>
                <a:gd name="T3" fmla="*/ 404 h 2914"/>
                <a:gd name="T4" fmla="*/ 380 w 2829"/>
                <a:gd name="T5" fmla="*/ 512 h 2914"/>
                <a:gd name="T6" fmla="*/ 325 w 2829"/>
                <a:gd name="T7" fmla="*/ 749 h 2914"/>
                <a:gd name="T8" fmla="*/ 412 w 2829"/>
                <a:gd name="T9" fmla="*/ 814 h 2914"/>
                <a:gd name="T10" fmla="*/ 207 w 2829"/>
                <a:gd name="T11" fmla="*/ 1173 h 2914"/>
                <a:gd name="T12" fmla="*/ 0 w 2829"/>
                <a:gd name="T13" fmla="*/ 2227 h 2914"/>
                <a:gd name="T14" fmla="*/ 1588 w 2829"/>
                <a:gd name="T15" fmla="*/ 2914 h 2914"/>
                <a:gd name="T16" fmla="*/ 2176 w 2829"/>
                <a:gd name="T17" fmla="*/ 1855 h 2914"/>
                <a:gd name="T18" fmla="*/ 2309 w 2829"/>
                <a:gd name="T19" fmla="*/ 1229 h 2914"/>
                <a:gd name="T20" fmla="*/ 2561 w 2829"/>
                <a:gd name="T21" fmla="*/ 1035 h 2914"/>
                <a:gd name="T22" fmla="*/ 2829 w 2829"/>
                <a:gd name="T23" fmla="*/ 836 h 2914"/>
                <a:gd name="T24" fmla="*/ 2795 w 2829"/>
                <a:gd name="T25" fmla="*/ 358 h 2914"/>
                <a:gd name="T26" fmla="*/ 2075 w 2829"/>
                <a:gd name="T27" fmla="*/ 240 h 2914"/>
                <a:gd name="T28" fmla="*/ 1979 w 2829"/>
                <a:gd name="T29" fmla="*/ 542 h 2914"/>
                <a:gd name="T30" fmla="*/ 1351 w 2829"/>
                <a:gd name="T31" fmla="*/ 385 h 2914"/>
                <a:gd name="T32" fmla="*/ 697 w 2829"/>
                <a:gd name="T33" fmla="*/ 0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9" h="2914">
                  <a:moveTo>
                    <a:pt x="697" y="0"/>
                  </a:moveTo>
                  <a:lnTo>
                    <a:pt x="343" y="404"/>
                  </a:lnTo>
                  <a:lnTo>
                    <a:pt x="380" y="512"/>
                  </a:lnTo>
                  <a:lnTo>
                    <a:pt x="325" y="749"/>
                  </a:lnTo>
                  <a:lnTo>
                    <a:pt x="412" y="814"/>
                  </a:lnTo>
                  <a:lnTo>
                    <a:pt x="207" y="1173"/>
                  </a:lnTo>
                  <a:lnTo>
                    <a:pt x="0" y="2227"/>
                  </a:lnTo>
                  <a:lnTo>
                    <a:pt x="1588" y="2914"/>
                  </a:lnTo>
                  <a:lnTo>
                    <a:pt x="2176" y="1855"/>
                  </a:lnTo>
                  <a:lnTo>
                    <a:pt x="2309" y="1229"/>
                  </a:lnTo>
                  <a:lnTo>
                    <a:pt x="2561" y="1035"/>
                  </a:lnTo>
                  <a:lnTo>
                    <a:pt x="2829" y="836"/>
                  </a:lnTo>
                  <a:lnTo>
                    <a:pt x="2795" y="358"/>
                  </a:lnTo>
                  <a:lnTo>
                    <a:pt x="2075" y="240"/>
                  </a:lnTo>
                  <a:lnTo>
                    <a:pt x="1979" y="542"/>
                  </a:lnTo>
                  <a:lnTo>
                    <a:pt x="1351" y="385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1355" y="3079"/>
              <a:ext cx="591" cy="697"/>
            </a:xfrm>
            <a:custGeom>
              <a:avLst/>
              <a:gdLst>
                <a:gd name="T0" fmla="*/ 421 w 2856"/>
                <a:gd name="T1" fmla="*/ 883 h 3373"/>
                <a:gd name="T2" fmla="*/ 268 w 2856"/>
                <a:gd name="T3" fmla="*/ 1181 h 3373"/>
                <a:gd name="T4" fmla="*/ 421 w 2856"/>
                <a:gd name="T5" fmla="*/ 1304 h 3373"/>
                <a:gd name="T6" fmla="*/ 322 w 2856"/>
                <a:gd name="T7" fmla="*/ 1546 h 3373"/>
                <a:gd name="T8" fmla="*/ 117 w 2856"/>
                <a:gd name="T9" fmla="*/ 1496 h 3373"/>
                <a:gd name="T10" fmla="*/ 95 w 2856"/>
                <a:gd name="T11" fmla="*/ 1868 h 3373"/>
                <a:gd name="T12" fmla="*/ 15 w 2856"/>
                <a:gd name="T13" fmla="*/ 2060 h 3373"/>
                <a:gd name="T14" fmla="*/ 131 w 2856"/>
                <a:gd name="T15" fmla="*/ 2360 h 3373"/>
                <a:gd name="T16" fmla="*/ 28 w 2856"/>
                <a:gd name="T17" fmla="*/ 2529 h 3373"/>
                <a:gd name="T18" fmla="*/ 0 w 2856"/>
                <a:gd name="T19" fmla="*/ 2896 h 3373"/>
                <a:gd name="T20" fmla="*/ 421 w 2856"/>
                <a:gd name="T21" fmla="*/ 2874 h 3373"/>
                <a:gd name="T22" fmla="*/ 654 w 2856"/>
                <a:gd name="T23" fmla="*/ 2939 h 3373"/>
                <a:gd name="T24" fmla="*/ 1693 w 2856"/>
                <a:gd name="T25" fmla="*/ 3373 h 3373"/>
                <a:gd name="T26" fmla="*/ 2301 w 2856"/>
                <a:gd name="T27" fmla="*/ 2881 h 3373"/>
                <a:gd name="T28" fmla="*/ 2543 w 2856"/>
                <a:gd name="T29" fmla="*/ 2639 h 3373"/>
                <a:gd name="T30" fmla="*/ 2718 w 2856"/>
                <a:gd name="T31" fmla="*/ 2360 h 3373"/>
                <a:gd name="T32" fmla="*/ 2856 w 2856"/>
                <a:gd name="T33" fmla="*/ 2072 h 3373"/>
                <a:gd name="T34" fmla="*/ 2766 w 2856"/>
                <a:gd name="T35" fmla="*/ 1560 h 3373"/>
                <a:gd name="T36" fmla="*/ 1729 w 2856"/>
                <a:gd name="T37" fmla="*/ 535 h 3373"/>
                <a:gd name="T38" fmla="*/ 1652 w 2856"/>
                <a:gd name="T39" fmla="*/ 358 h 3373"/>
                <a:gd name="T40" fmla="*/ 1578 w 2856"/>
                <a:gd name="T41" fmla="*/ 395 h 3373"/>
                <a:gd name="T42" fmla="*/ 1307 w 2856"/>
                <a:gd name="T43" fmla="*/ 0 h 3373"/>
                <a:gd name="T44" fmla="*/ 1108 w 2856"/>
                <a:gd name="T45" fmla="*/ 80 h 3373"/>
                <a:gd name="T46" fmla="*/ 1041 w 2856"/>
                <a:gd name="T47" fmla="*/ 656 h 3373"/>
                <a:gd name="T48" fmla="*/ 701 w 2856"/>
                <a:gd name="T49" fmla="*/ 771 h 3373"/>
                <a:gd name="T50" fmla="*/ 421 w 2856"/>
                <a:gd name="T51" fmla="*/ 883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6" h="3373">
                  <a:moveTo>
                    <a:pt x="421" y="883"/>
                  </a:moveTo>
                  <a:lnTo>
                    <a:pt x="268" y="1181"/>
                  </a:lnTo>
                  <a:lnTo>
                    <a:pt x="421" y="1304"/>
                  </a:lnTo>
                  <a:lnTo>
                    <a:pt x="322" y="1546"/>
                  </a:lnTo>
                  <a:lnTo>
                    <a:pt x="117" y="1496"/>
                  </a:lnTo>
                  <a:lnTo>
                    <a:pt x="95" y="1868"/>
                  </a:lnTo>
                  <a:lnTo>
                    <a:pt x="15" y="2060"/>
                  </a:lnTo>
                  <a:cubicBezTo>
                    <a:pt x="15" y="2064"/>
                    <a:pt x="131" y="2358"/>
                    <a:pt x="131" y="2360"/>
                  </a:cubicBezTo>
                  <a:lnTo>
                    <a:pt x="28" y="2529"/>
                  </a:lnTo>
                  <a:lnTo>
                    <a:pt x="0" y="2896"/>
                  </a:lnTo>
                  <a:lnTo>
                    <a:pt x="421" y="2874"/>
                  </a:lnTo>
                  <a:lnTo>
                    <a:pt x="654" y="2939"/>
                  </a:lnTo>
                  <a:lnTo>
                    <a:pt x="1693" y="3373"/>
                  </a:lnTo>
                  <a:lnTo>
                    <a:pt x="2301" y="2881"/>
                  </a:lnTo>
                  <a:lnTo>
                    <a:pt x="2543" y="2639"/>
                  </a:lnTo>
                  <a:lnTo>
                    <a:pt x="2718" y="2360"/>
                  </a:lnTo>
                  <a:lnTo>
                    <a:pt x="2856" y="2072"/>
                  </a:lnTo>
                  <a:lnTo>
                    <a:pt x="2766" y="1560"/>
                  </a:lnTo>
                  <a:lnTo>
                    <a:pt x="1729" y="535"/>
                  </a:lnTo>
                  <a:lnTo>
                    <a:pt x="1652" y="358"/>
                  </a:lnTo>
                  <a:lnTo>
                    <a:pt x="1578" y="395"/>
                  </a:lnTo>
                  <a:lnTo>
                    <a:pt x="1307" y="0"/>
                  </a:lnTo>
                  <a:lnTo>
                    <a:pt x="1108" y="80"/>
                  </a:lnTo>
                  <a:lnTo>
                    <a:pt x="1041" y="656"/>
                  </a:lnTo>
                  <a:lnTo>
                    <a:pt x="701" y="771"/>
                  </a:lnTo>
                  <a:lnTo>
                    <a:pt x="421" y="8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1948" y="1837"/>
              <a:ext cx="712" cy="596"/>
            </a:xfrm>
            <a:custGeom>
              <a:avLst/>
              <a:gdLst>
                <a:gd name="T0" fmla="*/ 682 w 3443"/>
                <a:gd name="T1" fmla="*/ 775 h 2886"/>
                <a:gd name="T2" fmla="*/ 203 w 3443"/>
                <a:gd name="T3" fmla="*/ 1232 h 2886"/>
                <a:gd name="T4" fmla="*/ 0 w 3443"/>
                <a:gd name="T5" fmla="*/ 1582 h 2886"/>
                <a:gd name="T6" fmla="*/ 1444 w 3443"/>
                <a:gd name="T7" fmla="*/ 2180 h 2886"/>
                <a:gd name="T8" fmla="*/ 1890 w 3443"/>
                <a:gd name="T9" fmla="*/ 2561 h 2886"/>
                <a:gd name="T10" fmla="*/ 2133 w 3443"/>
                <a:gd name="T11" fmla="*/ 2517 h 2886"/>
                <a:gd name="T12" fmla="*/ 2394 w 3443"/>
                <a:gd name="T13" fmla="*/ 2695 h 2886"/>
                <a:gd name="T14" fmla="*/ 2359 w 3443"/>
                <a:gd name="T15" fmla="*/ 2801 h 2886"/>
                <a:gd name="T16" fmla="*/ 2550 w 3443"/>
                <a:gd name="T17" fmla="*/ 2886 h 2886"/>
                <a:gd name="T18" fmla="*/ 2717 w 3443"/>
                <a:gd name="T19" fmla="*/ 2652 h 2886"/>
                <a:gd name="T20" fmla="*/ 3443 w 3443"/>
                <a:gd name="T21" fmla="*/ 2567 h 2886"/>
                <a:gd name="T22" fmla="*/ 3348 w 3443"/>
                <a:gd name="T23" fmla="*/ 2060 h 2886"/>
                <a:gd name="T24" fmla="*/ 3418 w 3443"/>
                <a:gd name="T25" fmla="*/ 1977 h 2886"/>
                <a:gd name="T26" fmla="*/ 3329 w 3443"/>
                <a:gd name="T27" fmla="*/ 1693 h 2886"/>
                <a:gd name="T28" fmla="*/ 2699 w 3443"/>
                <a:gd name="T29" fmla="*/ 1045 h 2886"/>
                <a:gd name="T30" fmla="*/ 2976 w 3443"/>
                <a:gd name="T31" fmla="*/ 365 h 2886"/>
                <a:gd name="T32" fmla="*/ 2968 w 3443"/>
                <a:gd name="T33" fmla="*/ 37 h 2886"/>
                <a:gd name="T34" fmla="*/ 2777 w 3443"/>
                <a:gd name="T35" fmla="*/ 0 h 2886"/>
                <a:gd name="T36" fmla="*/ 2205 w 3443"/>
                <a:gd name="T37" fmla="*/ 358 h 2886"/>
                <a:gd name="T38" fmla="*/ 1341 w 3443"/>
                <a:gd name="T39" fmla="*/ 701 h 2886"/>
                <a:gd name="T40" fmla="*/ 682 w 3443"/>
                <a:gd name="T41" fmla="*/ 775 h 2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43" h="2886">
                  <a:moveTo>
                    <a:pt x="682" y="775"/>
                  </a:moveTo>
                  <a:lnTo>
                    <a:pt x="203" y="1232"/>
                  </a:lnTo>
                  <a:lnTo>
                    <a:pt x="0" y="1582"/>
                  </a:lnTo>
                  <a:lnTo>
                    <a:pt x="1444" y="2180"/>
                  </a:lnTo>
                  <a:lnTo>
                    <a:pt x="1890" y="2561"/>
                  </a:lnTo>
                  <a:lnTo>
                    <a:pt x="2133" y="2517"/>
                  </a:lnTo>
                  <a:lnTo>
                    <a:pt x="2394" y="2695"/>
                  </a:lnTo>
                  <a:lnTo>
                    <a:pt x="2359" y="2801"/>
                  </a:lnTo>
                  <a:lnTo>
                    <a:pt x="2550" y="2886"/>
                  </a:lnTo>
                  <a:lnTo>
                    <a:pt x="2717" y="2652"/>
                  </a:lnTo>
                  <a:lnTo>
                    <a:pt x="3443" y="2567"/>
                  </a:lnTo>
                  <a:lnTo>
                    <a:pt x="3348" y="2060"/>
                  </a:lnTo>
                  <a:lnTo>
                    <a:pt x="3418" y="1977"/>
                  </a:lnTo>
                  <a:lnTo>
                    <a:pt x="3329" y="1693"/>
                  </a:lnTo>
                  <a:lnTo>
                    <a:pt x="2699" y="1045"/>
                  </a:lnTo>
                  <a:lnTo>
                    <a:pt x="2976" y="365"/>
                  </a:lnTo>
                  <a:lnTo>
                    <a:pt x="2968" y="37"/>
                  </a:lnTo>
                  <a:lnTo>
                    <a:pt x="2777" y="0"/>
                  </a:lnTo>
                  <a:lnTo>
                    <a:pt x="2205" y="358"/>
                  </a:lnTo>
                  <a:lnTo>
                    <a:pt x="1341" y="701"/>
                  </a:lnTo>
                  <a:lnTo>
                    <a:pt x="682" y="77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149" name="Rectangle 23"/>
            <p:cNvSpPr>
              <a:spLocks noChangeArrowheads="1"/>
            </p:cNvSpPr>
            <p:nvPr/>
          </p:nvSpPr>
          <p:spPr bwMode="auto">
            <a:xfrm>
              <a:off x="3168" y="734"/>
              <a:ext cx="24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Evijärvi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0" name="Rectangle 24"/>
            <p:cNvSpPr>
              <a:spLocks noChangeArrowheads="1"/>
            </p:cNvSpPr>
            <p:nvPr/>
          </p:nvSpPr>
          <p:spPr bwMode="auto">
            <a:xfrm>
              <a:off x="3298" y="1081"/>
              <a:ext cx="3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Lappajärvi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1" name="Rectangle 25"/>
            <p:cNvSpPr>
              <a:spLocks noChangeArrowheads="1"/>
            </p:cNvSpPr>
            <p:nvPr/>
          </p:nvSpPr>
          <p:spPr bwMode="auto">
            <a:xfrm>
              <a:off x="3696" y="1102"/>
              <a:ext cx="26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Vimpeli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2" name="Rectangle 26"/>
            <p:cNvSpPr>
              <a:spLocks noChangeArrowheads="1"/>
            </p:cNvSpPr>
            <p:nvPr/>
          </p:nvSpPr>
          <p:spPr bwMode="auto">
            <a:xfrm>
              <a:off x="2727" y="1146"/>
              <a:ext cx="28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Kauhava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3" name="Rectangle 27"/>
            <p:cNvSpPr>
              <a:spLocks noChangeArrowheads="1"/>
            </p:cNvSpPr>
            <p:nvPr/>
          </p:nvSpPr>
          <p:spPr bwMode="auto">
            <a:xfrm>
              <a:off x="2033" y="1522"/>
              <a:ext cx="24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Isokyrö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4" name="Rectangle 28"/>
            <p:cNvSpPr>
              <a:spLocks noChangeArrowheads="1"/>
            </p:cNvSpPr>
            <p:nvPr/>
          </p:nvSpPr>
          <p:spPr bwMode="auto">
            <a:xfrm>
              <a:off x="3565" y="1529"/>
              <a:ext cx="25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Alajärvi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5" name="Rectangle 29"/>
            <p:cNvSpPr>
              <a:spLocks noChangeArrowheads="1"/>
            </p:cNvSpPr>
            <p:nvPr/>
          </p:nvSpPr>
          <p:spPr bwMode="auto">
            <a:xfrm>
              <a:off x="2893" y="1652"/>
              <a:ext cx="21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Lapua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6" name="Rectangle 30"/>
            <p:cNvSpPr>
              <a:spLocks noChangeArrowheads="1"/>
            </p:cNvSpPr>
            <p:nvPr/>
          </p:nvSpPr>
          <p:spPr bwMode="auto">
            <a:xfrm>
              <a:off x="3233" y="1970"/>
              <a:ext cx="30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Kuortane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7" name="Rectangle 31"/>
            <p:cNvSpPr>
              <a:spLocks noChangeArrowheads="1"/>
            </p:cNvSpPr>
            <p:nvPr/>
          </p:nvSpPr>
          <p:spPr bwMode="auto">
            <a:xfrm>
              <a:off x="3992" y="1818"/>
              <a:ext cx="18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Soini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8" name="Rectangle 32"/>
            <p:cNvSpPr>
              <a:spLocks noChangeArrowheads="1"/>
            </p:cNvSpPr>
            <p:nvPr/>
          </p:nvSpPr>
          <p:spPr bwMode="auto">
            <a:xfrm>
              <a:off x="3977" y="2469"/>
              <a:ext cx="21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Ähtäri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59" name="Rectangle 33"/>
            <p:cNvSpPr>
              <a:spLocks noChangeArrowheads="1"/>
            </p:cNvSpPr>
            <p:nvPr/>
          </p:nvSpPr>
          <p:spPr bwMode="auto">
            <a:xfrm>
              <a:off x="3349" y="2447"/>
              <a:ext cx="23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Alavus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60" name="Rectangle 34"/>
            <p:cNvSpPr>
              <a:spLocks noChangeArrowheads="1"/>
            </p:cNvSpPr>
            <p:nvPr/>
          </p:nvSpPr>
          <p:spPr bwMode="auto">
            <a:xfrm>
              <a:off x="2647" y="2006"/>
              <a:ext cx="29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Seinäjoki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61" name="Rectangle 35"/>
            <p:cNvSpPr>
              <a:spLocks noChangeArrowheads="1"/>
            </p:cNvSpPr>
            <p:nvPr/>
          </p:nvSpPr>
          <p:spPr bwMode="auto">
            <a:xfrm>
              <a:off x="2235" y="2122"/>
              <a:ext cx="26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Ilmajoki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62" name="Rectangle 36"/>
            <p:cNvSpPr>
              <a:spLocks noChangeArrowheads="1"/>
            </p:cNvSpPr>
            <p:nvPr/>
          </p:nvSpPr>
          <p:spPr bwMode="auto">
            <a:xfrm>
              <a:off x="2127" y="2418"/>
              <a:ext cx="25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Kurikka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63" name="Rectangle 37"/>
            <p:cNvSpPr>
              <a:spLocks noChangeArrowheads="1"/>
            </p:cNvSpPr>
            <p:nvPr/>
          </p:nvSpPr>
          <p:spPr bwMode="auto">
            <a:xfrm>
              <a:off x="1491" y="2591"/>
              <a:ext cx="21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Teuva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64" name="Rectangle 38"/>
            <p:cNvSpPr>
              <a:spLocks noChangeArrowheads="1"/>
            </p:cNvSpPr>
            <p:nvPr/>
          </p:nvSpPr>
          <p:spPr bwMode="auto">
            <a:xfrm>
              <a:off x="1903" y="2953"/>
              <a:ext cx="32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Kauhajoki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65" name="Rectangle 39"/>
            <p:cNvSpPr>
              <a:spLocks noChangeArrowheads="1"/>
            </p:cNvSpPr>
            <p:nvPr/>
          </p:nvSpPr>
          <p:spPr bwMode="auto">
            <a:xfrm>
              <a:off x="1440" y="2975"/>
              <a:ext cx="25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Karijoki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2166" name="Rectangle 40"/>
            <p:cNvSpPr>
              <a:spLocks noChangeArrowheads="1"/>
            </p:cNvSpPr>
            <p:nvPr/>
          </p:nvSpPr>
          <p:spPr bwMode="auto">
            <a:xfrm>
              <a:off x="1549" y="3415"/>
              <a:ext cx="22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800">
                  <a:solidFill>
                    <a:srgbClr val="141515"/>
                  </a:solidFill>
                </a:rPr>
                <a:t>Isojoki</a:t>
              </a:r>
              <a:endParaRPr lang="fi-FI" altLang="fi-FI">
                <a:latin typeface="Arial" charset="0"/>
              </a:endParaRPr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1976" y="1335"/>
              <a:ext cx="512" cy="657"/>
            </a:xfrm>
            <a:custGeom>
              <a:avLst/>
              <a:gdLst>
                <a:gd name="T0" fmla="*/ 0 w 2468"/>
                <a:gd name="T1" fmla="*/ 1494 h 3169"/>
                <a:gd name="T2" fmla="*/ 84 w 2468"/>
                <a:gd name="T3" fmla="*/ 955 h 3169"/>
                <a:gd name="T4" fmla="*/ 514 w 2468"/>
                <a:gd name="T5" fmla="*/ 358 h 3169"/>
                <a:gd name="T6" fmla="*/ 822 w 2468"/>
                <a:gd name="T7" fmla="*/ 448 h 3169"/>
                <a:gd name="T8" fmla="*/ 1439 w 2468"/>
                <a:gd name="T9" fmla="*/ 165 h 3169"/>
                <a:gd name="T10" fmla="*/ 1702 w 2468"/>
                <a:gd name="T11" fmla="*/ 11 h 3169"/>
                <a:gd name="T12" fmla="*/ 2468 w 2468"/>
                <a:gd name="T13" fmla="*/ 0 h 3169"/>
                <a:gd name="T14" fmla="*/ 1914 w 2468"/>
                <a:gd name="T15" fmla="*/ 551 h 3169"/>
                <a:gd name="T16" fmla="*/ 1466 w 2468"/>
                <a:gd name="T17" fmla="*/ 1013 h 3169"/>
                <a:gd name="T18" fmla="*/ 1503 w 2468"/>
                <a:gd name="T19" fmla="*/ 1302 h 3169"/>
                <a:gd name="T20" fmla="*/ 1292 w 2468"/>
                <a:gd name="T21" fmla="*/ 1529 h 3169"/>
                <a:gd name="T22" fmla="*/ 1267 w 2468"/>
                <a:gd name="T23" fmla="*/ 1725 h 3169"/>
                <a:gd name="T24" fmla="*/ 1261 w 2468"/>
                <a:gd name="T25" fmla="*/ 1767 h 3169"/>
                <a:gd name="T26" fmla="*/ 1257 w 2468"/>
                <a:gd name="T27" fmla="*/ 1789 h 3169"/>
                <a:gd name="T28" fmla="*/ 1246 w 2468"/>
                <a:gd name="T29" fmla="*/ 1841 h 3169"/>
                <a:gd name="T30" fmla="*/ 1162 w 2468"/>
                <a:gd name="T31" fmla="*/ 2224 h 3169"/>
                <a:gd name="T32" fmla="*/ 1154 w 2468"/>
                <a:gd name="T33" fmla="*/ 2261 h 3169"/>
                <a:gd name="T34" fmla="*/ 1135 w 2468"/>
                <a:gd name="T35" fmla="*/ 2296 h 3169"/>
                <a:gd name="T36" fmla="*/ 851 w 2468"/>
                <a:gd name="T37" fmla="*/ 2852 h 3169"/>
                <a:gd name="T38" fmla="*/ 576 w 2468"/>
                <a:gd name="T39" fmla="*/ 3169 h 3169"/>
                <a:gd name="T40" fmla="*/ 475 w 2468"/>
                <a:gd name="T41" fmla="*/ 2406 h 3169"/>
                <a:gd name="T42" fmla="*/ 366 w 2468"/>
                <a:gd name="T43" fmla="*/ 2291 h 3169"/>
                <a:gd name="T44" fmla="*/ 257 w 2468"/>
                <a:gd name="T45" fmla="*/ 1822 h 3169"/>
                <a:gd name="T46" fmla="*/ 0 w 2468"/>
                <a:gd name="T47" fmla="*/ 1494 h 3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8" h="3169">
                  <a:moveTo>
                    <a:pt x="0" y="1494"/>
                  </a:moveTo>
                  <a:lnTo>
                    <a:pt x="84" y="955"/>
                  </a:lnTo>
                  <a:lnTo>
                    <a:pt x="514" y="358"/>
                  </a:lnTo>
                  <a:lnTo>
                    <a:pt x="822" y="448"/>
                  </a:lnTo>
                  <a:lnTo>
                    <a:pt x="1439" y="165"/>
                  </a:lnTo>
                  <a:lnTo>
                    <a:pt x="1702" y="11"/>
                  </a:lnTo>
                  <a:lnTo>
                    <a:pt x="2468" y="0"/>
                  </a:lnTo>
                  <a:lnTo>
                    <a:pt x="1914" y="551"/>
                  </a:lnTo>
                  <a:lnTo>
                    <a:pt x="1466" y="1013"/>
                  </a:lnTo>
                  <a:lnTo>
                    <a:pt x="1503" y="1302"/>
                  </a:lnTo>
                  <a:lnTo>
                    <a:pt x="1292" y="1529"/>
                  </a:lnTo>
                  <a:lnTo>
                    <a:pt x="1267" y="1725"/>
                  </a:lnTo>
                  <a:lnTo>
                    <a:pt x="1261" y="1767"/>
                  </a:lnTo>
                  <a:lnTo>
                    <a:pt x="1257" y="1789"/>
                  </a:lnTo>
                  <a:lnTo>
                    <a:pt x="1246" y="1841"/>
                  </a:lnTo>
                  <a:lnTo>
                    <a:pt x="1162" y="2224"/>
                  </a:lnTo>
                  <a:lnTo>
                    <a:pt x="1154" y="2261"/>
                  </a:lnTo>
                  <a:lnTo>
                    <a:pt x="1135" y="2296"/>
                  </a:lnTo>
                  <a:lnTo>
                    <a:pt x="851" y="2852"/>
                  </a:lnTo>
                  <a:lnTo>
                    <a:pt x="576" y="3169"/>
                  </a:lnTo>
                  <a:lnTo>
                    <a:pt x="475" y="2406"/>
                  </a:lnTo>
                  <a:lnTo>
                    <a:pt x="366" y="2291"/>
                  </a:lnTo>
                  <a:lnTo>
                    <a:pt x="257" y="1822"/>
                  </a:lnTo>
                  <a:lnTo>
                    <a:pt x="0" y="14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168" name="Line 42"/>
            <p:cNvSpPr>
              <a:spLocks noChangeShapeType="1"/>
            </p:cNvSpPr>
            <p:nvPr/>
          </p:nvSpPr>
          <p:spPr bwMode="auto">
            <a:xfrm>
              <a:off x="2232" y="1717"/>
              <a:ext cx="1" cy="0"/>
            </a:xfrm>
            <a:prstGeom prst="line">
              <a:avLst/>
            </a:prstGeom>
            <a:noFill/>
            <a:ln w="4">
              <a:solidFill>
                <a:srgbClr val="1415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052" name="Rectangle 35"/>
          <p:cNvSpPr>
            <a:spLocks noChangeArrowheads="1"/>
          </p:cNvSpPr>
          <p:nvPr/>
        </p:nvSpPr>
        <p:spPr bwMode="auto">
          <a:xfrm>
            <a:off x="2933700" y="2874963"/>
            <a:ext cx="3032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800">
                <a:solidFill>
                  <a:srgbClr val="141515"/>
                </a:solidFill>
              </a:rPr>
              <a:t>Isokyrö</a:t>
            </a:r>
            <a:endParaRPr lang="fi-FI" altLang="fi-FI">
              <a:latin typeface="Arial" charset="0"/>
            </a:endParaRPr>
          </a:p>
        </p:txBody>
      </p:sp>
      <p:sp>
        <p:nvSpPr>
          <p:cNvPr id="3" name="Vuokaaviosymboli: Liitin 2"/>
          <p:cNvSpPr/>
          <p:nvPr/>
        </p:nvSpPr>
        <p:spPr>
          <a:xfrm>
            <a:off x="3654425" y="2292350"/>
            <a:ext cx="144463" cy="142875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82" name="Vuokaaviosymboli: Liitin 81"/>
          <p:cNvSpPr/>
          <p:nvPr/>
        </p:nvSpPr>
        <p:spPr>
          <a:xfrm>
            <a:off x="4067175" y="3486150"/>
            <a:ext cx="144463" cy="1412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83" name="Vuokaaviosymboli: Liitin 82"/>
          <p:cNvSpPr/>
          <p:nvPr/>
        </p:nvSpPr>
        <p:spPr>
          <a:xfrm>
            <a:off x="3346450" y="3041650"/>
            <a:ext cx="144463" cy="1412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84" name="Vuokaaviosymboli: Liitin 83"/>
          <p:cNvSpPr/>
          <p:nvPr/>
        </p:nvSpPr>
        <p:spPr>
          <a:xfrm>
            <a:off x="4197350" y="4586288"/>
            <a:ext cx="142875" cy="1412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85" name="Vuokaaviosymboli: Liitin 84"/>
          <p:cNvSpPr/>
          <p:nvPr/>
        </p:nvSpPr>
        <p:spPr>
          <a:xfrm>
            <a:off x="5073650" y="2093913"/>
            <a:ext cx="142875" cy="1412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86" name="Vuokaaviosymboli: Liitin 85"/>
          <p:cNvSpPr/>
          <p:nvPr/>
        </p:nvSpPr>
        <p:spPr>
          <a:xfrm>
            <a:off x="2024063" y="5975350"/>
            <a:ext cx="144462" cy="1412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87" name="Vuokaaviosymboli: Liitin 86"/>
          <p:cNvSpPr/>
          <p:nvPr/>
        </p:nvSpPr>
        <p:spPr>
          <a:xfrm>
            <a:off x="4903788" y="3556000"/>
            <a:ext cx="142875" cy="1412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88" name="Vuokaaviosymboli: Liitin 87"/>
          <p:cNvSpPr/>
          <p:nvPr/>
        </p:nvSpPr>
        <p:spPr>
          <a:xfrm>
            <a:off x="4446588" y="1811338"/>
            <a:ext cx="144462" cy="141287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89" name="Vuokaaviosymboli: Liitin 88"/>
          <p:cNvSpPr/>
          <p:nvPr/>
        </p:nvSpPr>
        <p:spPr>
          <a:xfrm>
            <a:off x="4800600" y="1473200"/>
            <a:ext cx="144463" cy="1412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90" name="Vuokaaviosymboli: Liitin 89"/>
          <p:cNvSpPr/>
          <p:nvPr/>
        </p:nvSpPr>
        <p:spPr>
          <a:xfrm>
            <a:off x="4292600" y="1801813"/>
            <a:ext cx="144463" cy="142875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91" name="Vuokaaviosymboli: Liitin 90"/>
          <p:cNvSpPr/>
          <p:nvPr/>
        </p:nvSpPr>
        <p:spPr>
          <a:xfrm>
            <a:off x="5403850" y="4202113"/>
            <a:ext cx="144463" cy="1412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92" name="Vuokaaviosymboli: Liitin 91"/>
          <p:cNvSpPr/>
          <p:nvPr/>
        </p:nvSpPr>
        <p:spPr>
          <a:xfrm>
            <a:off x="3803650" y="1952625"/>
            <a:ext cx="142875" cy="1412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93" name="Vuokaaviosymboli: Liitin 92"/>
          <p:cNvSpPr/>
          <p:nvPr/>
        </p:nvSpPr>
        <p:spPr>
          <a:xfrm>
            <a:off x="1754188" y="5230813"/>
            <a:ext cx="144462" cy="1412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614988" y="2078038"/>
            <a:ext cx="144462" cy="1571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4" name="Suorakulmio 93"/>
          <p:cNvSpPr/>
          <p:nvPr/>
        </p:nvSpPr>
        <p:spPr>
          <a:xfrm>
            <a:off x="5375275" y="2795588"/>
            <a:ext cx="144463" cy="1587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5" name="Suorakulmio 94"/>
          <p:cNvSpPr/>
          <p:nvPr/>
        </p:nvSpPr>
        <p:spPr>
          <a:xfrm>
            <a:off x="4067175" y="2165350"/>
            <a:ext cx="144463" cy="1571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6" name="Suorakulmio 95"/>
          <p:cNvSpPr/>
          <p:nvPr/>
        </p:nvSpPr>
        <p:spPr>
          <a:xfrm>
            <a:off x="4279900" y="2994025"/>
            <a:ext cx="144463" cy="1571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7" name="Suorakulmio 96"/>
          <p:cNvSpPr/>
          <p:nvPr/>
        </p:nvSpPr>
        <p:spPr>
          <a:xfrm>
            <a:off x="2933700" y="2717800"/>
            <a:ext cx="144463" cy="1571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8" name="Suorakulmio 97"/>
          <p:cNvSpPr/>
          <p:nvPr/>
        </p:nvSpPr>
        <p:spPr>
          <a:xfrm>
            <a:off x="3759200" y="3592513"/>
            <a:ext cx="144463" cy="1571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9" name="Suorakulmio 98"/>
          <p:cNvSpPr/>
          <p:nvPr/>
        </p:nvSpPr>
        <p:spPr>
          <a:xfrm>
            <a:off x="3201988" y="3789363"/>
            <a:ext cx="144462" cy="1571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0" name="Suorakulmio 99"/>
          <p:cNvSpPr/>
          <p:nvPr/>
        </p:nvSpPr>
        <p:spPr>
          <a:xfrm>
            <a:off x="3005138" y="4294188"/>
            <a:ext cx="144462" cy="1571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1" name="Suorakulmio 100"/>
          <p:cNvSpPr/>
          <p:nvPr/>
        </p:nvSpPr>
        <p:spPr>
          <a:xfrm>
            <a:off x="6091238" y="4360863"/>
            <a:ext cx="142875" cy="1587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2" name="Suorakulmio 101"/>
          <p:cNvSpPr/>
          <p:nvPr/>
        </p:nvSpPr>
        <p:spPr>
          <a:xfrm>
            <a:off x="5024438" y="4346575"/>
            <a:ext cx="144462" cy="1587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3" name="Suorakulmio 102"/>
          <p:cNvSpPr/>
          <p:nvPr/>
        </p:nvSpPr>
        <p:spPr>
          <a:xfrm>
            <a:off x="2640013" y="5186363"/>
            <a:ext cx="142875" cy="1587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4" name="Suorakulmio 103"/>
          <p:cNvSpPr/>
          <p:nvPr/>
        </p:nvSpPr>
        <p:spPr>
          <a:xfrm>
            <a:off x="1916113" y="4586288"/>
            <a:ext cx="142875" cy="1571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8" name="Vuokaaviosymboli: Liitin 107"/>
          <p:cNvSpPr/>
          <p:nvPr/>
        </p:nvSpPr>
        <p:spPr>
          <a:xfrm>
            <a:off x="5240338" y="2093913"/>
            <a:ext cx="144462" cy="141287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9" name="Vuokaaviosymboli: Liitin 108"/>
          <p:cNvSpPr/>
          <p:nvPr/>
        </p:nvSpPr>
        <p:spPr>
          <a:xfrm>
            <a:off x="3956050" y="1954213"/>
            <a:ext cx="144463" cy="141287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13" name="Vuokaaviosymboli: Liitin 112"/>
          <p:cNvSpPr/>
          <p:nvPr/>
        </p:nvSpPr>
        <p:spPr>
          <a:xfrm>
            <a:off x="2413000" y="3960813"/>
            <a:ext cx="144463" cy="141287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18" name="Vuokaaviosymboli: Liitin 117"/>
          <p:cNvSpPr/>
          <p:nvPr/>
        </p:nvSpPr>
        <p:spPr>
          <a:xfrm>
            <a:off x="4953000" y="1490663"/>
            <a:ext cx="144463" cy="141287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19" name="Suorakulmio 118"/>
          <p:cNvSpPr/>
          <p:nvPr/>
        </p:nvSpPr>
        <p:spPr>
          <a:xfrm>
            <a:off x="2239963" y="3952875"/>
            <a:ext cx="144462" cy="1587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0" name="Suorakulmio 119"/>
          <p:cNvSpPr/>
          <p:nvPr/>
        </p:nvSpPr>
        <p:spPr>
          <a:xfrm>
            <a:off x="3589338" y="4821238"/>
            <a:ext cx="144462" cy="1587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1" name="Vuokaaviosymboli: Liitin 120"/>
          <p:cNvSpPr/>
          <p:nvPr/>
        </p:nvSpPr>
        <p:spPr>
          <a:xfrm>
            <a:off x="6049963" y="3302000"/>
            <a:ext cx="144462" cy="1412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22" name="Vuokaaviosymboli: Liitin 121"/>
          <p:cNvSpPr/>
          <p:nvPr/>
        </p:nvSpPr>
        <p:spPr>
          <a:xfrm>
            <a:off x="5667375" y="3556000"/>
            <a:ext cx="144463" cy="1412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23" name="Vuokaaviosymboli: Liitin 122"/>
          <p:cNvSpPr/>
          <p:nvPr/>
        </p:nvSpPr>
        <p:spPr>
          <a:xfrm>
            <a:off x="4352925" y="4581525"/>
            <a:ext cx="144463" cy="141288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24" name="Vuokaaviosymboli: Liitin 123"/>
          <p:cNvSpPr/>
          <p:nvPr/>
        </p:nvSpPr>
        <p:spPr>
          <a:xfrm>
            <a:off x="3803650" y="2292350"/>
            <a:ext cx="142875" cy="142875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27" name="Suorakulmio 126"/>
          <p:cNvSpPr/>
          <p:nvPr/>
        </p:nvSpPr>
        <p:spPr>
          <a:xfrm>
            <a:off x="3100388" y="2717800"/>
            <a:ext cx="144462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9" name="Suorakulmio 128"/>
          <p:cNvSpPr/>
          <p:nvPr/>
        </p:nvSpPr>
        <p:spPr>
          <a:xfrm>
            <a:off x="2071688" y="4584700"/>
            <a:ext cx="144462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0" name="Suorakulmio 129"/>
          <p:cNvSpPr/>
          <p:nvPr/>
        </p:nvSpPr>
        <p:spPr>
          <a:xfrm>
            <a:off x="3759200" y="4821238"/>
            <a:ext cx="144463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1" name="Suorakulmio 130"/>
          <p:cNvSpPr/>
          <p:nvPr/>
        </p:nvSpPr>
        <p:spPr>
          <a:xfrm>
            <a:off x="3382963" y="3778250"/>
            <a:ext cx="144462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3" name="Suorakulmio 132"/>
          <p:cNvSpPr/>
          <p:nvPr/>
        </p:nvSpPr>
        <p:spPr>
          <a:xfrm>
            <a:off x="6202363" y="3286125"/>
            <a:ext cx="142875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4" name="Suorakulmio 133"/>
          <p:cNvSpPr/>
          <p:nvPr/>
        </p:nvSpPr>
        <p:spPr>
          <a:xfrm>
            <a:off x="6262688" y="4364038"/>
            <a:ext cx="144462" cy="157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5" name="Suorakulmio 134"/>
          <p:cNvSpPr/>
          <p:nvPr/>
        </p:nvSpPr>
        <p:spPr>
          <a:xfrm>
            <a:off x="5564188" y="4175125"/>
            <a:ext cx="142875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6" name="Suorakulmio 135"/>
          <p:cNvSpPr/>
          <p:nvPr/>
        </p:nvSpPr>
        <p:spPr>
          <a:xfrm>
            <a:off x="5202238" y="4343400"/>
            <a:ext cx="142875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7" name="Suorakulmio 136"/>
          <p:cNvSpPr/>
          <p:nvPr/>
        </p:nvSpPr>
        <p:spPr>
          <a:xfrm>
            <a:off x="3173413" y="4278313"/>
            <a:ext cx="144462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8" name="Suorakulmio 137"/>
          <p:cNvSpPr/>
          <p:nvPr/>
        </p:nvSpPr>
        <p:spPr>
          <a:xfrm>
            <a:off x="3922713" y="3592513"/>
            <a:ext cx="144462" cy="157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9" name="Suorakulmio 138"/>
          <p:cNvSpPr/>
          <p:nvPr/>
        </p:nvSpPr>
        <p:spPr>
          <a:xfrm>
            <a:off x="2181225" y="5959475"/>
            <a:ext cx="144463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0" name="Suorakulmio 139"/>
          <p:cNvSpPr/>
          <p:nvPr/>
        </p:nvSpPr>
        <p:spPr>
          <a:xfrm>
            <a:off x="1917700" y="5221288"/>
            <a:ext cx="144463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1" name="Suorakulmio 140"/>
          <p:cNvSpPr/>
          <p:nvPr/>
        </p:nvSpPr>
        <p:spPr>
          <a:xfrm>
            <a:off x="2795588" y="5175250"/>
            <a:ext cx="144462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2" name="Suorakulmio 141"/>
          <p:cNvSpPr/>
          <p:nvPr/>
        </p:nvSpPr>
        <p:spPr>
          <a:xfrm>
            <a:off x="5786438" y="2085975"/>
            <a:ext cx="144462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3" name="Suorakulmio 142"/>
          <p:cNvSpPr/>
          <p:nvPr/>
        </p:nvSpPr>
        <p:spPr>
          <a:xfrm>
            <a:off x="5540375" y="2790825"/>
            <a:ext cx="144463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4" name="Suorakulmio 143"/>
          <p:cNvSpPr/>
          <p:nvPr/>
        </p:nvSpPr>
        <p:spPr>
          <a:xfrm>
            <a:off x="4446588" y="2989263"/>
            <a:ext cx="144462" cy="157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5" name="Suorakulmio 144"/>
          <p:cNvSpPr/>
          <p:nvPr/>
        </p:nvSpPr>
        <p:spPr>
          <a:xfrm>
            <a:off x="5072063" y="3536950"/>
            <a:ext cx="142875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6" name="Suorakulmio 145"/>
          <p:cNvSpPr/>
          <p:nvPr/>
        </p:nvSpPr>
        <p:spPr>
          <a:xfrm>
            <a:off x="4233863" y="2165350"/>
            <a:ext cx="144462" cy="157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7" name="Suorakulmio 146"/>
          <p:cNvSpPr/>
          <p:nvPr/>
        </p:nvSpPr>
        <p:spPr>
          <a:xfrm>
            <a:off x="6853238" y="1990725"/>
            <a:ext cx="144462" cy="1571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Tekstiruutu 8"/>
          <p:cNvSpPr txBox="1">
            <a:spLocks noChangeArrowheads="1"/>
          </p:cNvSpPr>
          <p:nvPr/>
        </p:nvSpPr>
        <p:spPr bwMode="auto">
          <a:xfrm>
            <a:off x="7124700" y="1835150"/>
            <a:ext cx="205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i-FI"/>
              <a:t>Terveyskeskus </a:t>
            </a:r>
          </a:p>
        </p:txBody>
      </p:sp>
      <p:sp>
        <p:nvSpPr>
          <p:cNvPr id="148" name="Vuokaaviosymboli: Liitin 147"/>
          <p:cNvSpPr/>
          <p:nvPr/>
        </p:nvSpPr>
        <p:spPr>
          <a:xfrm>
            <a:off x="6853238" y="2462213"/>
            <a:ext cx="144462" cy="1412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0" name="Tekstiruutu 9"/>
          <p:cNvSpPr txBox="1">
            <a:spLocks noChangeArrowheads="1"/>
          </p:cNvSpPr>
          <p:nvPr/>
        </p:nvSpPr>
        <p:spPr bwMode="auto">
          <a:xfrm>
            <a:off x="7137400" y="2333625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i-FI"/>
              <a:t>Terveysasema</a:t>
            </a:r>
          </a:p>
        </p:txBody>
      </p:sp>
      <p:sp>
        <p:nvSpPr>
          <p:cNvPr id="149" name="Suorakulmio 148"/>
          <p:cNvSpPr/>
          <p:nvPr/>
        </p:nvSpPr>
        <p:spPr>
          <a:xfrm>
            <a:off x="6886575" y="3371850"/>
            <a:ext cx="144463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Tekstiruutu 10"/>
          <p:cNvSpPr txBox="1">
            <a:spLocks noChangeArrowheads="1"/>
          </p:cNvSpPr>
          <p:nvPr/>
        </p:nvSpPr>
        <p:spPr bwMode="auto">
          <a:xfrm>
            <a:off x="7158038" y="325278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i-FI"/>
              <a:t>Sosiaalivirasto</a:t>
            </a:r>
          </a:p>
        </p:txBody>
      </p:sp>
      <p:sp>
        <p:nvSpPr>
          <p:cNvPr id="151" name="Vuokaaviosymboli: Liitin 150"/>
          <p:cNvSpPr/>
          <p:nvPr/>
        </p:nvSpPr>
        <p:spPr>
          <a:xfrm>
            <a:off x="6886575" y="3830638"/>
            <a:ext cx="144463" cy="141287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12" name="Tekstiruutu 11"/>
          <p:cNvSpPr txBox="1">
            <a:spLocks noChangeArrowheads="1"/>
          </p:cNvSpPr>
          <p:nvPr/>
        </p:nvSpPr>
        <p:spPr bwMode="auto">
          <a:xfrm>
            <a:off x="7153275" y="3708400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i-FI"/>
              <a:t>Sosiaaliasema</a:t>
            </a:r>
          </a:p>
        </p:txBody>
      </p:sp>
      <p:sp>
        <p:nvSpPr>
          <p:cNvPr id="153" name="Vuokaaviosymboli: Liitin 152"/>
          <p:cNvSpPr/>
          <p:nvPr/>
        </p:nvSpPr>
        <p:spPr>
          <a:xfrm>
            <a:off x="3502025" y="3043238"/>
            <a:ext cx="142875" cy="141287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2" name="5-sakarainen tähti 1"/>
          <p:cNvSpPr/>
          <p:nvPr/>
        </p:nvSpPr>
        <p:spPr>
          <a:xfrm>
            <a:off x="6853238" y="2870200"/>
            <a:ext cx="177800" cy="19843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6" name="Tekstiruutu 105"/>
          <p:cNvSpPr txBox="1">
            <a:spLocks noChangeArrowheads="1"/>
          </p:cNvSpPr>
          <p:nvPr/>
        </p:nvSpPr>
        <p:spPr bwMode="auto">
          <a:xfrm>
            <a:off x="7164388" y="2771775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i-FI"/>
              <a:t>Vuodeosasto</a:t>
            </a:r>
          </a:p>
        </p:txBody>
      </p:sp>
      <p:sp>
        <p:nvSpPr>
          <p:cNvPr id="107" name="5-sakarainen tähti 106"/>
          <p:cNvSpPr/>
          <p:nvPr/>
        </p:nvSpPr>
        <p:spPr>
          <a:xfrm>
            <a:off x="5083175" y="2262188"/>
            <a:ext cx="177800" cy="198437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0" name="5-sakarainen tähti 109"/>
          <p:cNvSpPr/>
          <p:nvPr/>
        </p:nvSpPr>
        <p:spPr>
          <a:xfrm>
            <a:off x="5614988" y="2301875"/>
            <a:ext cx="177800" cy="19843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1" name="5-sakarainen tähti 110"/>
          <p:cNvSpPr/>
          <p:nvPr/>
        </p:nvSpPr>
        <p:spPr>
          <a:xfrm>
            <a:off x="5475288" y="3011488"/>
            <a:ext cx="177800" cy="198437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2" name="5-sakarainen tähti 111"/>
          <p:cNvSpPr/>
          <p:nvPr/>
        </p:nvSpPr>
        <p:spPr>
          <a:xfrm>
            <a:off x="4333875" y="3203575"/>
            <a:ext cx="177800" cy="19685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4" name="5-sakarainen tähti 113"/>
          <p:cNvSpPr/>
          <p:nvPr/>
        </p:nvSpPr>
        <p:spPr>
          <a:xfrm>
            <a:off x="3940175" y="3806825"/>
            <a:ext cx="177800" cy="19685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5" name="5-sakarainen tähti 114"/>
          <p:cNvSpPr/>
          <p:nvPr/>
        </p:nvSpPr>
        <p:spPr>
          <a:xfrm>
            <a:off x="3425825" y="3971925"/>
            <a:ext cx="177800" cy="19843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6" name="5-sakarainen tähti 115"/>
          <p:cNvSpPr/>
          <p:nvPr/>
        </p:nvSpPr>
        <p:spPr>
          <a:xfrm>
            <a:off x="3228975" y="4467225"/>
            <a:ext cx="177800" cy="19843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7" name="5-sakarainen tähti 116"/>
          <p:cNvSpPr/>
          <p:nvPr/>
        </p:nvSpPr>
        <p:spPr>
          <a:xfrm>
            <a:off x="3692525" y="4989513"/>
            <a:ext cx="177800" cy="19685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5" name="5-sakarainen tähti 124"/>
          <p:cNvSpPr/>
          <p:nvPr/>
        </p:nvSpPr>
        <p:spPr>
          <a:xfrm>
            <a:off x="5046663" y="4581525"/>
            <a:ext cx="177800" cy="19685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6" name="5-sakarainen tähti 125"/>
          <p:cNvSpPr/>
          <p:nvPr/>
        </p:nvSpPr>
        <p:spPr>
          <a:xfrm>
            <a:off x="6203950" y="4586288"/>
            <a:ext cx="177800" cy="198437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8" name="5-sakarainen tähti 127"/>
          <p:cNvSpPr/>
          <p:nvPr/>
        </p:nvSpPr>
        <p:spPr>
          <a:xfrm>
            <a:off x="2719388" y="5380038"/>
            <a:ext cx="177800" cy="198437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2" name="5-sakarainen tähti 131"/>
          <p:cNvSpPr/>
          <p:nvPr/>
        </p:nvSpPr>
        <p:spPr>
          <a:xfrm>
            <a:off x="2020888" y="4816475"/>
            <a:ext cx="177800" cy="19685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0" name="5-sakarainen tähti 149"/>
          <p:cNvSpPr/>
          <p:nvPr/>
        </p:nvSpPr>
        <p:spPr>
          <a:xfrm>
            <a:off x="4418013" y="1925638"/>
            <a:ext cx="177800" cy="198437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2" name="5-sakarainen tähti 151"/>
          <p:cNvSpPr/>
          <p:nvPr/>
        </p:nvSpPr>
        <p:spPr>
          <a:xfrm>
            <a:off x="4275138" y="2333625"/>
            <a:ext cx="177800" cy="19843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5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8" grpId="0" animBg="1"/>
      <p:bldP spid="109" grpId="0" animBg="1"/>
      <p:bldP spid="113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9" grpId="0"/>
      <p:bldP spid="148" grpId="0" animBg="1"/>
      <p:bldP spid="10" grpId="0"/>
      <p:bldP spid="149" grpId="0" animBg="1"/>
      <p:bldP spid="11" grpId="0"/>
      <p:bldP spid="151" grpId="0" animBg="1"/>
      <p:bldP spid="12" grpId="0"/>
      <p:bldP spid="153" grpId="0" animBg="1"/>
      <p:bldP spid="106" grpId="0"/>
    </p:bldLst>
  </p:timing>
</p:sld>
</file>

<file path=ppt/theme/theme1.xml><?xml version="1.0" encoding="utf-8"?>
<a:theme xmlns:a="http://schemas.openxmlformats.org/drawingml/2006/main" name="PP_sote_Century_Got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PP_sote_Century_Gothic</Template>
  <TotalTime>311</TotalTime>
  <Words>298</Words>
  <Application>Microsoft Office PowerPoint</Application>
  <PresentationFormat>Näytössä katseltava diaesitys (4:3)</PresentationFormat>
  <Paragraphs>108</Paragraphs>
  <Slides>13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5" baseType="lpstr">
      <vt:lpstr>PP_sote_Century_Gothic</vt:lpstr>
      <vt:lpstr>Office-teema</vt:lpstr>
      <vt:lpstr>Ajankohtaistilanne 18.8.2016</vt:lpstr>
      <vt:lpstr>Projekti etenee</vt:lpstr>
      <vt:lpstr>Ajankohtaista</vt:lpstr>
      <vt:lpstr>Kansallista linjausta</vt:lpstr>
      <vt:lpstr>PowerPoint-esitys</vt:lpstr>
      <vt:lpstr>PowerPoint-esitys</vt:lpstr>
      <vt:lpstr>Palvelurakenneraami 2040</vt:lpstr>
      <vt:lpstr>Väestöllinen aluerakenne</vt:lpstr>
      <vt:lpstr>Terveyskeskukset ja sosiaalivirastot</vt:lpstr>
      <vt:lpstr>THL 12 havaintoa</vt:lpstr>
      <vt:lpstr>THL 12 havaintoa</vt:lpstr>
      <vt:lpstr>THL 12 havaintoa</vt:lpstr>
      <vt:lpstr>PowerPoint-esitys</vt:lpstr>
    </vt:vector>
  </TitlesOfParts>
  <Company>Seinäjoen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Ajankohtaistilanne 9.8.2016</dc:title>
  <dc:creator>Jokiranta Harri</dc:creator>
  <cp:lastModifiedBy>Jokiranta Harri</cp:lastModifiedBy>
  <cp:revision>36</cp:revision>
  <dcterms:created xsi:type="dcterms:W3CDTF">2016-08-04T06:40:50Z</dcterms:created>
  <dcterms:modified xsi:type="dcterms:W3CDTF">2016-09-07T15:08:30Z</dcterms:modified>
</cp:coreProperties>
</file>