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2" r:id="rId3"/>
  </p:sldMasterIdLst>
  <p:notesMasterIdLst>
    <p:notesMasterId r:id="rId17"/>
  </p:notesMasterIdLst>
  <p:sldIdLst>
    <p:sldId id="257" r:id="rId4"/>
    <p:sldId id="258" r:id="rId5"/>
    <p:sldId id="267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9" r:id="rId16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300AD-E2EE-4614-A6EA-8A4821B056B0}" type="datetimeFigureOut">
              <a:rPr lang="fi-FI" smtClean="0"/>
              <a:t>15.8.2016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AA9D8-4D7E-4302-8CA0-A52C0B504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152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kuvio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4976C-5C9B-43B2-BD3C-C7B9D443D966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8AA8-DEC4-498C-86E2-FE421A00088C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3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5833-28CD-47FF-BF3C-8AE23281C820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D013-D29A-40F6-89C6-66FED6163CC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4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Vain otsikk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>
            <a:spLocks noChangeArrowheads="1"/>
          </p:cNvSpPr>
          <p:nvPr/>
        </p:nvSpPr>
        <p:spPr bwMode="auto">
          <a:xfrm>
            <a:off x="7366000" y="6445250"/>
            <a:ext cx="1270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4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A2EDF8B-FE22-4F87-8ECE-E62AD357F713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3AADC1A-B477-4E5C-BF95-C92CB53F6EA3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158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7617-CDB2-4152-ACA0-BD02B94A26D9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6200-3E46-4D65-95E9-45646053DE8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96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28450"/>
            <a:ext cx="3008313" cy="9284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28450"/>
            <a:ext cx="5111750" cy="49730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48996"/>
            <a:ext cx="3008313" cy="385253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949B6-F962-4FFC-B7FD-E8D712FF53A1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6290-2968-437F-AD8E-52A669A9C00F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0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949795"/>
            <a:ext cx="5486400" cy="37777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75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EF045-126D-497D-A4E5-9B09B1E50AF7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8E47-13A1-4621-A0C7-DC760B3277F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98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2815077" y="2474076"/>
            <a:ext cx="5934128" cy="3203349"/>
          </a:xfrm>
        </p:spPr>
        <p:txBody>
          <a:bodyPr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 baseline="0">
                <a:solidFill>
                  <a:schemeClr val="tx2"/>
                </a:solidFill>
              </a:defRPr>
            </a:lvl2pPr>
            <a:lvl3pPr algn="l">
              <a:buFontTx/>
              <a:buNone/>
              <a:defRPr sz="1800" b="1">
                <a:solidFill>
                  <a:srgbClr val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endParaRPr lang="fi-FI" dirty="0" smtClean="0"/>
          </a:p>
          <a:p>
            <a:pPr lvl="0"/>
            <a:r>
              <a:rPr lang="fi-FI" dirty="0" smtClean="0"/>
              <a:t>kolmas taso</a:t>
            </a:r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94737-172B-450E-90AB-B6FA9839C9C2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E0FA-2B48-4DB4-8F19-9BA8201ABB1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61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kuvio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331BE-D38C-487D-89A8-B9A63BDA25B3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8AA8-DEC4-498C-86E2-FE421A00088C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175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053820"/>
            <a:ext cx="7772400" cy="1072566"/>
          </a:xfrm>
        </p:spPr>
        <p:txBody>
          <a:bodyPr/>
          <a:lstStyle/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80747" y="2147729"/>
            <a:ext cx="6534345" cy="3796493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7C8D6-68B4-4BA1-ACD8-ACE37746A088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9AD82-E4E2-4176-997B-9F16C312BB0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420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D5D7-4D87-4166-A4DF-2C6C08E99137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A8B30-2CF1-46BA-8BFB-57E5AECC59A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07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1F49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5471-B588-42EF-BF71-DB6F3B6EA85B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7C54-742F-443D-BBD0-EFA8C2B6FF4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2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053820"/>
            <a:ext cx="7772400" cy="1072566"/>
          </a:xfrm>
        </p:spPr>
        <p:txBody>
          <a:bodyPr/>
          <a:lstStyle/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80747" y="2147729"/>
            <a:ext cx="6534345" cy="3796493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872C-E65A-4C6F-B727-AE3FE71A1563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9AD82-E4E2-4176-997B-9F16C312BB0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12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B8427-61F0-4014-AC8B-869587FCC892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2CDC-93D1-4655-BDBA-CCD24BECAA1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1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31216"/>
            <a:ext cx="8229600" cy="91778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3873883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  <a:lvl2pPr>
              <a:buClr>
                <a:schemeClr val="tx2"/>
              </a:buClr>
              <a:buFont typeface="Arial"/>
              <a:buChar char="•"/>
              <a:defRPr sz="2400">
                <a:solidFill>
                  <a:srgbClr val="1F497D"/>
                </a:solidFill>
              </a:defRPr>
            </a:lvl2pPr>
            <a:lvl3pPr>
              <a:buClr>
                <a:schemeClr val="tx2"/>
              </a:buClr>
              <a:buFont typeface="Lucida Grande"/>
              <a:buChar char="−"/>
              <a:defRPr sz="2400">
                <a:solidFill>
                  <a:schemeClr val="tx2"/>
                </a:solidFill>
              </a:defRPr>
            </a:lvl3pPr>
            <a:lvl4pPr>
              <a:buFont typeface="Courier New"/>
              <a:buChar char="o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 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  <a:p>
            <a:pPr lvl="2"/>
            <a:endParaRPr lang="fi-FI" dirty="0" smtClean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F128F-3F40-4C38-8174-9E1051FC10CB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4B79C-16F2-4657-91E6-F7A85B16FA25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41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22053" y="5922879"/>
            <a:ext cx="5218112" cy="330827"/>
          </a:xfr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8" name="Kuvan paikkamerkki 2"/>
          <p:cNvSpPr>
            <a:spLocks noGrp="1"/>
          </p:cNvSpPr>
          <p:nvPr>
            <p:ph type="pic" idx="13"/>
          </p:nvPr>
        </p:nvSpPr>
        <p:spPr>
          <a:xfrm>
            <a:off x="672392" y="949795"/>
            <a:ext cx="7961043" cy="49410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FB327-43BA-4AB0-980A-501BEC5E46C6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A92F-CC9A-4BF6-A961-940F9056A1C2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106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63306"/>
            <a:ext cx="8229600" cy="662767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26631-0A00-44E7-8E81-34EE8DF10B59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A0F9D-9FCC-4D71-963C-072CF7C46A4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970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53748"/>
            <a:ext cx="8229600" cy="68136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D1F89-0165-4D99-A6CC-6206E9C306B7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8F1D-10DA-4999-A42E-31E59D3BEB3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080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F084-E550-4655-91B0-317A06C51758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D013-D29A-40F6-89C6-66FED6163CC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929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Vain otsikk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>
            <a:spLocks noChangeArrowheads="1"/>
          </p:cNvSpPr>
          <p:nvPr/>
        </p:nvSpPr>
        <p:spPr bwMode="auto">
          <a:xfrm>
            <a:off x="7366000" y="6445250"/>
            <a:ext cx="1270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4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524FE46-4F80-4B85-AE9E-A3A0D1E39A6D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3AADC1A-B477-4E5C-BF95-C92CB53F6EA3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995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E76C0-BBD4-46B6-A628-F32B00473A3C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6200-3E46-4D65-95E9-45646053DE8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687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28450"/>
            <a:ext cx="3008313" cy="9284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28450"/>
            <a:ext cx="5111750" cy="49730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48996"/>
            <a:ext cx="3008313" cy="385253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C231-34C8-456D-9C0E-BA67CC0BC0F3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6290-2968-437F-AD8E-52A669A9C00F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277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949795"/>
            <a:ext cx="5486400" cy="37777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75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3D6A8-DB4B-4708-B99A-9D3C574A6864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8E47-13A1-4621-A0C7-DC760B3277F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4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F224-76D8-4159-8D87-76E2957F94BD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A8B30-2CF1-46BA-8BFB-57E5AECC59A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73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2815077" y="2474076"/>
            <a:ext cx="5934128" cy="3203349"/>
          </a:xfrm>
        </p:spPr>
        <p:txBody>
          <a:bodyPr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 baseline="0">
                <a:solidFill>
                  <a:schemeClr val="tx2"/>
                </a:solidFill>
              </a:defRPr>
            </a:lvl2pPr>
            <a:lvl3pPr algn="l">
              <a:buFontTx/>
              <a:buNone/>
              <a:defRPr sz="1800" b="1">
                <a:solidFill>
                  <a:srgbClr val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endParaRPr lang="fi-FI" dirty="0" smtClean="0"/>
          </a:p>
          <a:p>
            <a:pPr lvl="0"/>
            <a:r>
              <a:rPr lang="fi-FI" dirty="0" smtClean="0"/>
              <a:t>kolmas taso</a:t>
            </a:r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9C80-4B9B-4FEE-A22A-411D1467BFB8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E0FA-2B48-4DB4-8F19-9BA8201ABB1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2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kuvio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3FEA5-C7CE-4788-B4D3-E82957A6DC02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8AA8-DEC4-498C-86E2-FE421A00088C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0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053820"/>
            <a:ext cx="7772400" cy="1072566"/>
          </a:xfrm>
        </p:spPr>
        <p:txBody>
          <a:bodyPr/>
          <a:lstStyle/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80747" y="2147729"/>
            <a:ext cx="6534345" cy="3796493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01348-CEED-421B-BB12-B760BF12B360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9AD82-E4E2-4176-997B-9F16C312BB0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921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6E54-E2B1-4C84-BA4F-285E32B03B1B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A8B30-2CF1-46BA-8BFB-57E5AECC59A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029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1F49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BF53-A9F8-422E-94C6-F82E30C0A44A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7C54-742F-443D-BBD0-EFA8C2B6FF4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7697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6E9E-4D72-4BC9-9587-5EE40B029E9F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2CDC-93D1-4655-BDBA-CCD24BECAA1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994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31216"/>
            <a:ext cx="8229600" cy="91778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3873883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  <a:lvl2pPr>
              <a:buClr>
                <a:schemeClr val="tx2"/>
              </a:buClr>
              <a:buFont typeface="Arial"/>
              <a:buChar char="•"/>
              <a:defRPr sz="2400">
                <a:solidFill>
                  <a:srgbClr val="1F497D"/>
                </a:solidFill>
              </a:defRPr>
            </a:lvl2pPr>
            <a:lvl3pPr>
              <a:buClr>
                <a:schemeClr val="tx2"/>
              </a:buClr>
              <a:buFont typeface="Lucida Grande"/>
              <a:buChar char="−"/>
              <a:defRPr sz="2400">
                <a:solidFill>
                  <a:schemeClr val="tx2"/>
                </a:solidFill>
              </a:defRPr>
            </a:lvl3pPr>
            <a:lvl4pPr>
              <a:buFont typeface="Courier New"/>
              <a:buChar char="o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 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  <a:p>
            <a:pPr lvl="2"/>
            <a:endParaRPr lang="fi-FI" dirty="0" smtClean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499C-D3C4-44CE-A52C-1B90CD86584F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4B79C-16F2-4657-91E6-F7A85B16FA25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6172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22053" y="5922879"/>
            <a:ext cx="5218112" cy="330827"/>
          </a:xfr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8" name="Kuvan paikkamerkki 2"/>
          <p:cNvSpPr>
            <a:spLocks noGrp="1"/>
          </p:cNvSpPr>
          <p:nvPr>
            <p:ph type="pic" idx="13"/>
          </p:nvPr>
        </p:nvSpPr>
        <p:spPr>
          <a:xfrm>
            <a:off x="672392" y="949795"/>
            <a:ext cx="7961043" cy="49410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F926-A2D1-44E7-8C5B-E153D27C3944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A92F-CC9A-4BF6-A961-940F9056A1C2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166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63306"/>
            <a:ext cx="8229600" cy="662767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CC57F-205C-4A0F-9A3F-F51EE2CDDCFF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A0F9D-9FCC-4D71-963C-072CF7C46A4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7801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53748"/>
            <a:ext cx="8229600" cy="68136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B5C7-5C5C-45A3-9701-3D6661DCEC4A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8F1D-10DA-4999-A42E-31E59D3BEB3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91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091683"/>
            <a:ext cx="8229600" cy="1143000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6" name="Alaotsikko 2"/>
          <p:cNvSpPr>
            <a:spLocks noGrp="1"/>
          </p:cNvSpPr>
          <p:nvPr>
            <p:ph type="subTitle" idx="1"/>
          </p:nvPr>
        </p:nvSpPr>
        <p:spPr>
          <a:xfrm>
            <a:off x="1280747" y="3234683"/>
            <a:ext cx="6534345" cy="820622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1F49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5B90F-CAD5-4876-A8A6-F1F561544AE3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7C54-742F-443D-BBD0-EFA8C2B6FF4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817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1E5D7-4FC8-4BFD-A68A-F58F3EC69F66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D013-D29A-40F6-89C6-66FED6163CC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994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Vain otsikk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>
            <a:spLocks noChangeArrowheads="1"/>
          </p:cNvSpPr>
          <p:nvPr/>
        </p:nvSpPr>
        <p:spPr bwMode="auto">
          <a:xfrm>
            <a:off x="7366000" y="6445250"/>
            <a:ext cx="1270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4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25276"/>
            <a:ext cx="8229600" cy="11430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perustyylejä osoitt.</a:t>
            </a:r>
            <a:endParaRPr lang="fi-FI" dirty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9B1621D-FBD7-4F47-A460-804E35033650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3AADC1A-B477-4E5C-BF95-C92CB53F6EA3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399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7B7D-120C-43A2-B47C-237720D2A875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3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6200-3E46-4D65-95E9-45646053DE80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42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28450"/>
            <a:ext cx="3008313" cy="9284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28450"/>
            <a:ext cx="5111750" cy="49730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48996"/>
            <a:ext cx="3008313" cy="385253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22A2-92CD-4E2E-89F1-305CB30D60AA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6290-2968-437F-AD8E-52A669A9C00F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291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949795"/>
            <a:ext cx="5486400" cy="37777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75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0FD4-BB83-4A85-B06F-8A87F981FDC6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8E47-13A1-4621-A0C7-DC760B3277F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2815077" y="2474076"/>
            <a:ext cx="5934128" cy="3203349"/>
          </a:xfrm>
        </p:spPr>
        <p:txBody>
          <a:bodyPr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 baseline="0">
                <a:solidFill>
                  <a:schemeClr val="tx2"/>
                </a:solidFill>
              </a:defRPr>
            </a:lvl2pPr>
            <a:lvl3pPr algn="l">
              <a:buFontTx/>
              <a:buNone/>
              <a:defRPr sz="1800" b="1">
                <a:solidFill>
                  <a:srgbClr val="0000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r>
              <a:rPr lang="fi-FI" dirty="0" smtClean="0"/>
              <a:t>Toinen taso</a:t>
            </a:r>
          </a:p>
          <a:p>
            <a:pPr lvl="1"/>
            <a:endParaRPr lang="fi-FI" dirty="0" smtClean="0"/>
          </a:p>
          <a:p>
            <a:pPr lvl="0"/>
            <a:r>
              <a:rPr lang="fi-FI" dirty="0" smtClean="0"/>
              <a:t>kolmas taso</a:t>
            </a:r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C2A98-1214-4393-9171-6F256A9F658E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E0FA-2B48-4DB4-8F19-9BA8201ABB1A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1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47E98-191A-4B50-B9E1-7A7461FAD797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5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2CDC-93D1-4655-BDBA-CCD24BECAA1D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5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31216"/>
            <a:ext cx="8229600" cy="91778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3873883"/>
          </a:xfrm>
        </p:spPr>
        <p:txBody>
          <a:bodyPr>
            <a:normAutofit/>
          </a:bodyPr>
          <a:lstStyle>
            <a:lvl1pPr>
              <a:buFontTx/>
              <a:buNone/>
              <a:defRPr sz="2400"/>
            </a:lvl1pPr>
            <a:lvl2pPr>
              <a:buClr>
                <a:schemeClr val="tx2"/>
              </a:buClr>
              <a:buFont typeface="Arial"/>
              <a:buChar char="•"/>
              <a:defRPr sz="2400">
                <a:solidFill>
                  <a:srgbClr val="1F497D"/>
                </a:solidFill>
              </a:defRPr>
            </a:lvl2pPr>
            <a:lvl3pPr>
              <a:buClr>
                <a:schemeClr val="tx2"/>
              </a:buClr>
              <a:buFont typeface="Lucida Grande"/>
              <a:buChar char="−"/>
              <a:defRPr sz="2400">
                <a:solidFill>
                  <a:schemeClr val="tx2"/>
                </a:solidFill>
              </a:defRPr>
            </a:lvl3pPr>
            <a:lvl4pPr>
              <a:buFont typeface="Courier New"/>
              <a:buChar char="o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 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  <a:p>
            <a:pPr lvl="2"/>
            <a:endParaRPr lang="fi-FI" dirty="0" smtClean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46E31-6F20-4E60-B50B-2634EE507A2D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4B79C-16F2-4657-91E6-F7A85B16FA25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2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22053" y="5922879"/>
            <a:ext cx="5218112" cy="330827"/>
          </a:xfr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8" name="Kuvan paikkamerkki 2"/>
          <p:cNvSpPr>
            <a:spLocks noGrp="1"/>
          </p:cNvSpPr>
          <p:nvPr>
            <p:ph type="pic" idx="13"/>
          </p:nvPr>
        </p:nvSpPr>
        <p:spPr>
          <a:xfrm>
            <a:off x="672392" y="949795"/>
            <a:ext cx="7961043" cy="49410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Päiväykse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6A476-A928-4D24-9ACB-1EF967FF2F5A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A92F-CC9A-4BF6-A961-940F9056A1C2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0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63306"/>
            <a:ext cx="8229600" cy="662767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86154"/>
            <a:ext cx="4038600" cy="42580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91AE-390D-4D15-8598-9787059E6931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A0F9D-9FCC-4D71-963C-072CF7C46A47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8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53748"/>
            <a:ext cx="8229600" cy="68136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906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F96E-9975-425B-8831-7E0A43B85C30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srgbClr val="1F497D"/>
                </a:solidFill>
              </a:rPr>
              <a:t>Perusterveydenhuollon ja terveyden edistämisen yksikkö Aksila</a:t>
            </a:r>
          </a:p>
        </p:txBody>
      </p:sp>
      <p:sp>
        <p:nvSpPr>
          <p:cNvPr id="9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8F1D-10DA-4999-A42E-31E59D3BEB3E}" type="slidenum">
              <a:rPr lang="fi-FI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19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1023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2166938"/>
            <a:ext cx="82296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osoittamalla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8" name="Tekstiruutu 7"/>
          <p:cNvSpPr txBox="1">
            <a:spLocks noChangeArrowheads="1"/>
          </p:cNvSpPr>
          <p:nvPr/>
        </p:nvSpPr>
        <p:spPr bwMode="auto">
          <a:xfrm>
            <a:off x="7366000" y="6445250"/>
            <a:ext cx="127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2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9" name="Päiväyksen paikkamerkki 4"/>
          <p:cNvSpPr>
            <a:spLocks noGrp="1"/>
          </p:cNvSpPr>
          <p:nvPr>
            <p:ph type="dt" sz="half" idx="2"/>
          </p:nvPr>
        </p:nvSpPr>
        <p:spPr>
          <a:xfrm>
            <a:off x="3048000" y="6446838"/>
            <a:ext cx="1181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2BA0A8D-9781-45CE-B7AA-E35A66A81B3E}" type="datetime1">
              <a:rPr lang="fi-FI" smtClean="0">
                <a:solidFill>
                  <a:srgbClr val="1F497D"/>
                </a:solidFill>
                <a:latin typeface="Lucida Sans" pitchFamily="34" charset="0"/>
              </a:rPr>
              <a:t>15.8.2016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4268788" y="6446838"/>
            <a:ext cx="30972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srgbClr val="1F497D"/>
                </a:solidFill>
                <a:latin typeface="Lucida Sans" pitchFamily="34" charset="0"/>
              </a:rPr>
              <a:t>Perusterveydenhuollon ja terveyden edistämisen yksikkö Aksila</a:t>
            </a:r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8686800" y="6435725"/>
            <a:ext cx="425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04318F6-FB25-43C7-B907-E0D51C8C90E1}" type="slidenum">
              <a:rPr lang="fi-FI">
                <a:solidFill>
                  <a:srgbClr val="1F497D"/>
                </a:solidFill>
                <a:latin typeface="Lucida Sans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7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Lucida Sans" pitchFamily="34" charset="0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chemeClr val="tx1"/>
          </a:solidFill>
          <a:latin typeface="Lucida Sans" pitchFamily="34" charset="0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1023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2166938"/>
            <a:ext cx="82296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osoittamalla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8" name="Tekstiruutu 7"/>
          <p:cNvSpPr txBox="1">
            <a:spLocks noChangeArrowheads="1"/>
          </p:cNvSpPr>
          <p:nvPr/>
        </p:nvSpPr>
        <p:spPr bwMode="auto">
          <a:xfrm>
            <a:off x="7366000" y="6445250"/>
            <a:ext cx="127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2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9" name="Päiväyksen paikkamerkki 4"/>
          <p:cNvSpPr>
            <a:spLocks noGrp="1"/>
          </p:cNvSpPr>
          <p:nvPr>
            <p:ph type="dt" sz="half" idx="2"/>
          </p:nvPr>
        </p:nvSpPr>
        <p:spPr>
          <a:xfrm>
            <a:off x="3048000" y="6446838"/>
            <a:ext cx="1181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B21754E-E7BC-496A-9F2B-9DF704A54075}" type="datetime1">
              <a:rPr lang="fi-FI" smtClean="0">
                <a:solidFill>
                  <a:srgbClr val="1F497D"/>
                </a:solidFill>
                <a:latin typeface="Lucida Sans" pitchFamily="34" charset="0"/>
              </a:rPr>
              <a:t>15.8.2016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4268788" y="6446838"/>
            <a:ext cx="30972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srgbClr val="1F497D"/>
                </a:solidFill>
                <a:latin typeface="Lucida Sans" pitchFamily="34" charset="0"/>
              </a:rPr>
              <a:t>Perusterveydenhuollon ja terveyden edistämisen yksikkö Aksila</a:t>
            </a:r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8686800" y="6435725"/>
            <a:ext cx="425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04318F6-FB25-43C7-B907-E0D51C8C90E1}" type="slidenum">
              <a:rPr lang="fi-FI">
                <a:solidFill>
                  <a:srgbClr val="1F497D"/>
                </a:solidFill>
                <a:latin typeface="Lucida Sans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28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Lucida Sans" pitchFamily="34" charset="0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chemeClr val="tx1"/>
          </a:solidFill>
          <a:latin typeface="Lucida Sans" pitchFamily="34" charset="0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1023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2166938"/>
            <a:ext cx="82296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osoittamalla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028" name="Tekstiruutu 7"/>
          <p:cNvSpPr txBox="1">
            <a:spLocks noChangeArrowheads="1"/>
          </p:cNvSpPr>
          <p:nvPr/>
        </p:nvSpPr>
        <p:spPr bwMode="auto">
          <a:xfrm>
            <a:off x="7366000" y="6445250"/>
            <a:ext cx="1270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" pitchFamily="34" charset="0"/>
                <a:ea typeface="ＭＳ Ｐゴシック" charset="-128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200" smtClean="0">
                <a:solidFill>
                  <a:srgbClr val="1F497D"/>
                </a:solidFill>
              </a:rPr>
              <a:t>www.epshp.fi</a:t>
            </a:r>
          </a:p>
        </p:txBody>
      </p:sp>
      <p:sp>
        <p:nvSpPr>
          <p:cNvPr id="9" name="Päiväyksen paikkamerkki 4"/>
          <p:cNvSpPr>
            <a:spLocks noGrp="1"/>
          </p:cNvSpPr>
          <p:nvPr>
            <p:ph type="dt" sz="half" idx="2"/>
          </p:nvPr>
        </p:nvSpPr>
        <p:spPr>
          <a:xfrm>
            <a:off x="3048000" y="6446838"/>
            <a:ext cx="1181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7B8837B-CD1C-45B5-8790-AD85FB8B66A3}" type="datetime1">
              <a:rPr lang="fi-FI" smtClean="0">
                <a:solidFill>
                  <a:srgbClr val="1F497D"/>
                </a:solidFill>
                <a:latin typeface="Lucida Sans" pitchFamily="34" charset="0"/>
              </a:rPr>
              <a:t>15.8.2016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4268788" y="6446838"/>
            <a:ext cx="30972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srgbClr val="1F497D"/>
                </a:solidFill>
                <a:latin typeface="Lucida Sans" pitchFamily="34" charset="0"/>
              </a:rPr>
              <a:t>Perusterveydenhuollon ja terveyden edistämisen yksikkö Aksila</a:t>
            </a:r>
          </a:p>
        </p:txBody>
      </p:sp>
      <p:sp>
        <p:nvSpPr>
          <p:cNvPr id="11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8686800" y="6435725"/>
            <a:ext cx="4254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04318F6-FB25-43C7-B907-E0D51C8C90E1}" type="slidenum">
              <a:rPr lang="fi-FI">
                <a:solidFill>
                  <a:srgbClr val="1F497D"/>
                </a:solidFill>
                <a:latin typeface="Lucida Sans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1F497D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Lucida Sans" pitchFamily="34" charset="0"/>
          <a:ea typeface="ＭＳ Ｐゴシック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Lucida Sans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chemeClr val="tx1"/>
          </a:solidFill>
          <a:latin typeface="Lucida Sans" pitchFamily="34" charset="0"/>
          <a:ea typeface="ＭＳ Ｐゴシック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Sans" pitchFamily="34" charset="0"/>
        <a:buChar char="•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1F497D"/>
          </a:solidFill>
          <a:latin typeface="Lucida Sans" pitchFamily="34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−"/>
        <a:defRPr sz="2000" kern="1200">
          <a:solidFill>
            <a:srgbClr val="404040"/>
          </a:solidFill>
          <a:latin typeface="Lucida Sans" pitchFamily="34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ampub.uta.fi/bitstream/handle/10024/98877/978-952-03-0102-6.pdf?sequence=1" TargetMode="Externa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äivämäärän paikkamerkki 1"/>
          <p:cNvSpPr>
            <a:spLocks noGrp="1"/>
          </p:cNvSpPr>
          <p:nvPr>
            <p:ph type="dt" sz="quarter" idx="10"/>
          </p:nvPr>
        </p:nvSpPr>
        <p:spPr bwMode="auto">
          <a:xfrm>
            <a:off x="3047999" y="6525344"/>
            <a:ext cx="1465731" cy="2866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04A418-70AA-429C-A72F-94BDC0B59B9B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endParaRPr lang="fi-FI" altLang="fi-FI" sz="1200" dirty="0" smtClean="0">
              <a:solidFill>
                <a:srgbClr val="1F497D"/>
              </a:solidFill>
            </a:endParaRPr>
          </a:p>
        </p:txBody>
      </p:sp>
      <p:sp>
        <p:nvSpPr>
          <p:cNvPr id="3075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89C9EC-72F7-45C4-AF68-CD1658F50F89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fi-FI" altLang="fi-FI" sz="1200" dirty="0" smtClean="0">
              <a:solidFill>
                <a:srgbClr val="1F497D"/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2267744" y="836712"/>
            <a:ext cx="49918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altLang="fi-FI" sz="4000" b="1" i="1" dirty="0" smtClean="0">
                <a:solidFill>
                  <a:srgbClr val="4F81BD"/>
                </a:solidFill>
                <a:latin typeface="Lucida Sans" pitchFamily="34" charset="0"/>
                <a:ea typeface="ＭＳ Ｐゴシック" pitchFamily="34" charset="-128"/>
              </a:rPr>
              <a:t>KETJULÄHETTINÄ</a:t>
            </a:r>
            <a:endParaRPr lang="fi-FI" altLang="fi-FI" sz="4000" b="1" i="1" dirty="0">
              <a:solidFill>
                <a:srgbClr val="4F81BD"/>
              </a:solidFill>
              <a:latin typeface="Lucida Sans" pitchFamily="34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3600" b="1" i="1" dirty="0" smtClean="0">
                <a:solidFill>
                  <a:srgbClr val="4F81BD"/>
                </a:solidFill>
                <a:latin typeface="Lucida Sans" pitchFamily="34" charset="0"/>
                <a:ea typeface="ＭＳ Ｐゴシック" pitchFamily="34" charset="-128"/>
              </a:rPr>
              <a:t>SOTESSA</a:t>
            </a:r>
            <a:endParaRPr lang="fi-FI" sz="3600" dirty="0">
              <a:solidFill>
                <a:prstClr val="black"/>
              </a:solidFill>
              <a:latin typeface="Lucida Sans" pitchFamily="34" charset="0"/>
              <a:ea typeface="ＭＳ Ｐゴシック" pitchFamily="34" charset="-128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88" y="2098596"/>
            <a:ext cx="3508735" cy="313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2267744" y="5229200"/>
            <a:ext cx="46784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i="1" dirty="0" smtClean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  <a:t>Anne-Mari Lahdensuo</a:t>
            </a:r>
          </a:p>
          <a:p>
            <a:pPr algn="ctr"/>
            <a:r>
              <a:rPr lang="fi-FI" sz="1200" i="1" dirty="0" smtClean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  <a:t>Suunnittelusihteeri, HTM</a:t>
            </a:r>
          </a:p>
          <a:p>
            <a:pPr algn="ctr"/>
            <a:r>
              <a:rPr lang="fi-FI" sz="1200" i="1" dirty="0" smtClean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  <a:t>PTH- ja TE-yksikkö Aksila</a:t>
            </a:r>
          </a:p>
          <a:p>
            <a:pPr algn="ctr"/>
            <a:r>
              <a:rPr lang="fi-FI" sz="1200" i="1" dirty="0" smtClean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  <a:t>anne-mari.lahdensuo@epshp.fi</a:t>
            </a:r>
          </a:p>
          <a:p>
            <a:pPr algn="ctr"/>
            <a:r>
              <a:rPr lang="fi-FI" sz="1200" i="1" dirty="0" smtClean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  <a:t>044 415 2857</a:t>
            </a:r>
          </a:p>
          <a:p>
            <a:pPr algn="ctr"/>
            <a:endParaRPr lang="fi-FI" sz="14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0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B060C7-3B1B-4AA5-BE53-68078C6897CF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 dirty="0">
              <a:solidFill>
                <a:srgbClr val="1F497D"/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98AA8-DEC4-498C-86E2-FE421A00088C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10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467544" y="1300118"/>
            <a:ext cx="5153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>
                <a:latin typeface="Lucida Sans" panose="020B0602030504020204" pitchFamily="34" charset="0"/>
              </a:rPr>
              <a:t>Hyödyt osaamisen johtamiseen 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(terveyskeskusten johdon ja koulutusvastaavien mukaan)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2195736" y="2341869"/>
            <a:ext cx="20882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Työyhteisötaso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opitun tiedon vä-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 littämisen ja jaka-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 misen  mahdollis-</a:t>
            </a:r>
          </a:p>
          <a:p>
            <a:r>
              <a:rPr lang="fi-FI" sz="1400" dirty="0">
                <a:latin typeface="Lucida Sans" panose="020B0602030504020204" pitchFamily="34" charset="0"/>
              </a:rPr>
              <a:t> </a:t>
            </a:r>
            <a:r>
              <a:rPr lang="fi-FI" sz="1400" dirty="0" smtClean="0">
                <a:latin typeface="Lucida Sans" panose="020B0602030504020204" pitchFamily="34" charset="0"/>
              </a:rPr>
              <a:t>     taminen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suunnitelmallinen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vienti käytäntöön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käytäntöjen yhte-näistäminen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koko </a:t>
            </a:r>
            <a:r>
              <a:rPr lang="fi-FI" sz="1400" dirty="0">
                <a:latin typeface="Lucida Sans" panose="020B0602030504020204" pitchFamily="34" charset="0"/>
              </a:rPr>
              <a:t>työyhteisön</a:t>
            </a:r>
          </a:p>
          <a:p>
            <a:r>
              <a:rPr lang="fi-FI" sz="1400" dirty="0">
                <a:latin typeface="Lucida Sans" panose="020B0602030504020204" pitchFamily="34" charset="0"/>
              </a:rPr>
              <a:t>     oppiminen</a:t>
            </a:r>
          </a:p>
          <a:p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4457358" y="2341869"/>
            <a:ext cx="20393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Organisaatiotaso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lisää toiminnan </a:t>
            </a:r>
          </a:p>
          <a:p>
            <a:r>
              <a:rPr lang="fi-FI" sz="1400" dirty="0">
                <a:latin typeface="Lucida Sans" panose="020B0602030504020204" pitchFamily="34" charset="0"/>
              </a:rPr>
              <a:t> </a:t>
            </a:r>
            <a:r>
              <a:rPr lang="fi-FI" sz="1400" dirty="0" smtClean="0">
                <a:latin typeface="Lucida Sans" panose="020B0602030504020204" pitchFamily="34" charset="0"/>
              </a:rPr>
              <a:t>    taloudellisuutta ja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tehokkuutta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koko organisaa-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tiossa tapahtuvaa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oppimista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kehityksessä mu-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kana pysyminen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kokonaisuuksien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johtamisessa ja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kehittämisessä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muutosten eteen-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päin viennissä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6688651" y="2344255"/>
            <a:ext cx="216116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Organisaatioiden </a:t>
            </a:r>
          </a:p>
          <a:p>
            <a:r>
              <a:rPr lang="fi-FI" sz="1600" b="1" u="sng" dirty="0" smtClean="0">
                <a:latin typeface="Lucida Sans" panose="020B0602030504020204" pitchFamily="34" charset="0"/>
              </a:rPr>
              <a:t>välisen yhteistyön</a:t>
            </a:r>
          </a:p>
          <a:p>
            <a:r>
              <a:rPr lang="fi-FI" sz="1600" b="1" u="sng" dirty="0" smtClean="0">
                <a:latin typeface="Lucida Sans" panose="020B0602030504020204" pitchFamily="34" charset="0"/>
              </a:rPr>
              <a:t>tasolla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toisen organisaa-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tion toiminnan tun-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temisen ja arvos-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tamisen lisäänty-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yhteistyökysymys-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ten esiin nostami-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hoidon jatkuvuu-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den parantuminen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yhteistyön helpot-</a:t>
            </a:r>
          </a:p>
          <a:p>
            <a:r>
              <a:rPr lang="fi-FI" sz="1400" dirty="0" smtClean="0">
                <a:latin typeface="Lucida Sans" panose="020B0602030504020204" pitchFamily="34" charset="0"/>
              </a:rPr>
              <a:t>     tuminen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0" name="Pyöristetty suorakulmio 9"/>
          <p:cNvSpPr/>
          <p:nvPr/>
        </p:nvSpPr>
        <p:spPr>
          <a:xfrm>
            <a:off x="2195736" y="2163550"/>
            <a:ext cx="2088232" cy="2886753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io 11"/>
          <p:cNvSpPr/>
          <p:nvPr/>
        </p:nvSpPr>
        <p:spPr>
          <a:xfrm>
            <a:off x="251520" y="2295733"/>
            <a:ext cx="1944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u="sng" dirty="0">
                <a:latin typeface="Lucida Sans" panose="020B0602030504020204" pitchFamily="34" charset="0"/>
              </a:rPr>
              <a:t>Yksilötaso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latin typeface="Lucida Sans" panose="020B0602030504020204" pitchFamily="34" charset="0"/>
              </a:rPr>
              <a:t>oppiminen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latin typeface="Lucida Sans" panose="020B0602030504020204" pitchFamily="34" charset="0"/>
              </a:rPr>
              <a:t>itsensä ja </a:t>
            </a:r>
          </a:p>
          <a:p>
            <a:r>
              <a:rPr lang="fi-FI" sz="1400" dirty="0">
                <a:latin typeface="Lucida Sans" panose="020B0602030504020204" pitchFamily="34" charset="0"/>
              </a:rPr>
              <a:t>     työnsä </a:t>
            </a:r>
            <a:r>
              <a:rPr lang="fi-FI" sz="1400" dirty="0" smtClean="0">
                <a:latin typeface="Lucida Sans" panose="020B0602030504020204" pitchFamily="34" charset="0"/>
              </a:rPr>
              <a:t>kehittä-</a:t>
            </a:r>
            <a:endParaRPr lang="fi-FI" sz="1400" dirty="0">
              <a:latin typeface="Lucida Sans" panose="020B0602030504020204" pitchFamily="34" charset="0"/>
            </a:endParaRPr>
          </a:p>
          <a:p>
            <a:r>
              <a:rPr lang="fi-FI" sz="1400" dirty="0" smtClean="0">
                <a:latin typeface="Lucida Sans" panose="020B0602030504020204" pitchFamily="34" charset="0"/>
              </a:rPr>
              <a:t>     minen</a:t>
            </a:r>
            <a:endParaRPr lang="fi-FI" sz="1400" dirty="0"/>
          </a:p>
        </p:txBody>
      </p:sp>
      <p:sp>
        <p:nvSpPr>
          <p:cNvPr id="13" name="Pyöristetty suorakulmio 12"/>
          <p:cNvSpPr/>
          <p:nvPr/>
        </p:nvSpPr>
        <p:spPr>
          <a:xfrm>
            <a:off x="251520" y="2189625"/>
            <a:ext cx="1728192" cy="1915831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yöristetty suorakulmio 13"/>
          <p:cNvSpPr/>
          <p:nvPr/>
        </p:nvSpPr>
        <p:spPr>
          <a:xfrm>
            <a:off x="4427983" y="2189624"/>
            <a:ext cx="2020625" cy="3471624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Pyöristetty suorakulmio 14"/>
          <p:cNvSpPr/>
          <p:nvPr/>
        </p:nvSpPr>
        <p:spPr>
          <a:xfrm>
            <a:off x="6688651" y="2219575"/>
            <a:ext cx="2036027" cy="3831664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26" name="Picture 2" descr="http://tse1.mm.bing.net/th?&amp;id=OIP.M11080e30187fab2b4f39a5731db4b960o0&amp;w=300&amp;h=204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82" y="4497698"/>
            <a:ext cx="1894468" cy="1288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5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i-FI" sz="2400" i="1" dirty="0" smtClean="0"/>
              <a:t>Esimerkkejä Seinäjoen päihdeklinikan jaksolistasta</a:t>
            </a:r>
            <a:endParaRPr lang="fi-FI" sz="2400" i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560840" cy="3796493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600" i="1" dirty="0">
                <a:ea typeface="Calibri"/>
                <a:cs typeface="Calibri"/>
              </a:rPr>
              <a:t>Riippuvuuden ymmärtäminen ja riippuvuudesta kärsivän asiakkaan kohtaaminen</a:t>
            </a:r>
            <a:endParaRPr lang="fi-FI" sz="1600" i="1" dirty="0">
              <a:ea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600" i="1" dirty="0">
                <a:ea typeface="Calibri"/>
                <a:cs typeface="Calibri"/>
              </a:rPr>
              <a:t>Fyysisen, psyykkisen ja sosiaalisen riippuvuuden tunnistaminen ja eri hoitokeinot</a:t>
            </a:r>
            <a:endParaRPr lang="fi-FI" sz="1600" i="1" dirty="0">
              <a:ea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600" i="1" dirty="0">
                <a:ea typeface="Calibri"/>
                <a:cs typeface="Calibri"/>
              </a:rPr>
              <a:t>Haasteellisen /päihtyneen asiakkaan kohtaaminen</a:t>
            </a:r>
            <a:endParaRPr lang="fi-FI" sz="1600" i="1" dirty="0">
              <a:ea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600" i="1" dirty="0">
                <a:ea typeface="Calibri"/>
                <a:cs typeface="Calibri"/>
              </a:rPr>
              <a:t>Erityisen tuen tarpeessa olevan arviointi ja toimenpiteet</a:t>
            </a:r>
            <a:endParaRPr lang="fi-FI" sz="1600" i="1" dirty="0">
              <a:ea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i-FI" sz="1600" i="1" dirty="0" smtClean="0">
                <a:ea typeface="Calibri"/>
                <a:cs typeface="Calibri"/>
              </a:rPr>
              <a:t>Hoito- </a:t>
            </a:r>
            <a:r>
              <a:rPr lang="fi-FI" sz="1600" i="1" dirty="0">
                <a:ea typeface="Calibri"/>
                <a:cs typeface="Calibri"/>
              </a:rPr>
              <a:t>ja kuntoutussuunnitelman laatiminen</a:t>
            </a:r>
            <a:endParaRPr lang="fi-FI" sz="1600" i="1" dirty="0">
              <a:effectLst/>
              <a:ea typeface="Times New Roman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AB056E-339E-4728-8229-3CFAC0691DC6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9AD82-E4E2-4176-997B-9F16C312BB0E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11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13608"/>
          </a:xfrm>
        </p:spPr>
        <p:txBody>
          <a:bodyPr>
            <a:normAutofit/>
          </a:bodyPr>
          <a:lstStyle/>
          <a:p>
            <a:pPr algn="l"/>
            <a:r>
              <a:rPr lang="fi-FI" sz="2400" i="1" dirty="0" smtClean="0"/>
              <a:t>Stepit</a:t>
            </a:r>
            <a:endParaRPr lang="fi-FI" sz="24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i-FI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sopimukselliset asiat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päihdeklinikan jaksolista valmiina ja julkaistavissa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kuntoutuksen ja psykiatrian kanssa sovittu tapaamiset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jaksolistojen päivitys ”</a:t>
            </a:r>
            <a:r>
              <a:rPr lang="fi-FI" sz="1600" dirty="0" err="1" smtClean="0"/>
              <a:t>sote-kelpoisiksi</a:t>
            </a:r>
            <a:r>
              <a:rPr lang="fi-FI" sz="1600" dirty="0" smtClean="0"/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yhdyshenkilölistauksien päivittäminen ja rakentaminen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1600" dirty="0" smtClean="0"/>
              <a:t>markkinointi</a:t>
            </a:r>
          </a:p>
          <a:p>
            <a:pPr lvl="1">
              <a:buClr>
                <a:schemeClr val="tx1"/>
              </a:buClr>
            </a:pPr>
            <a:r>
              <a:rPr lang="fi-FI" sz="1600" dirty="0" err="1" smtClean="0">
                <a:solidFill>
                  <a:schemeClr val="tx1"/>
                </a:solidFill>
              </a:rPr>
              <a:t>tk-kierrokset</a:t>
            </a:r>
            <a:endParaRPr lang="fi-FI" sz="1600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fi-FI" sz="1600" dirty="0" smtClean="0">
                <a:solidFill>
                  <a:schemeClr val="tx1"/>
                </a:solidFill>
              </a:rPr>
              <a:t>sosiaalipalvelut</a:t>
            </a:r>
          </a:p>
          <a:p>
            <a:pPr lvl="1">
              <a:buClr>
                <a:schemeClr val="tx1"/>
              </a:buClr>
            </a:pPr>
            <a:r>
              <a:rPr lang="fi-FI" sz="1600" dirty="0" err="1" smtClean="0">
                <a:solidFill>
                  <a:schemeClr val="tx1"/>
                </a:solidFill>
              </a:rPr>
              <a:t>oh-kokous</a:t>
            </a:r>
            <a:endParaRPr lang="fi-FI" sz="1600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fi-FI" sz="1600" dirty="0" smtClean="0">
                <a:solidFill>
                  <a:schemeClr val="tx1"/>
                </a:solidFill>
              </a:rPr>
              <a:t>ohjausryhmät (Aksila ja </a:t>
            </a:r>
            <a:r>
              <a:rPr lang="fi-FI" sz="1600" dirty="0" err="1" smtClean="0">
                <a:solidFill>
                  <a:schemeClr val="tx1"/>
                </a:solidFill>
              </a:rPr>
              <a:t>Sonet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Botnia</a:t>
            </a:r>
            <a:r>
              <a:rPr lang="fi-FI" sz="1600" dirty="0" smtClean="0">
                <a:solidFill>
                  <a:schemeClr val="tx1"/>
                </a:solidFill>
              </a:rPr>
              <a:t>)</a:t>
            </a:r>
          </a:p>
          <a:p>
            <a:pPr lvl="1">
              <a:buClr>
                <a:schemeClr val="tx1"/>
              </a:buClr>
            </a:pPr>
            <a:r>
              <a:rPr lang="fi-FI" sz="1600" dirty="0" err="1" smtClean="0">
                <a:solidFill>
                  <a:schemeClr val="tx1"/>
                </a:solidFill>
              </a:rPr>
              <a:t>Epsote</a:t>
            </a:r>
            <a:endParaRPr lang="fi-FI" sz="1600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</a:pPr>
            <a:r>
              <a:rPr lang="fi-FI" sz="1600" dirty="0" smtClean="0">
                <a:solidFill>
                  <a:schemeClr val="tx1"/>
                </a:solidFill>
              </a:rPr>
              <a:t>toiminta-alue kierrokset</a:t>
            </a:r>
          </a:p>
          <a:p>
            <a:pPr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fi-FI" sz="1600" dirty="0" smtClean="0"/>
              <a:t>ketjulähetit liikkeelle</a:t>
            </a:r>
            <a:endParaRPr lang="fi-FI" sz="1600" dirty="0">
              <a:solidFill>
                <a:schemeClr val="tx1"/>
              </a:solidFill>
            </a:endParaRPr>
          </a:p>
          <a:p>
            <a:pPr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fi-FI" sz="1600" dirty="0" smtClean="0"/>
              <a:t>palautteet, palauteseminaarit</a:t>
            </a:r>
          </a:p>
          <a:p>
            <a:pPr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fi-FI" sz="1600" dirty="0" smtClean="0">
                <a:solidFill>
                  <a:schemeClr val="tx1"/>
                </a:solidFill>
              </a:rPr>
              <a:t>arviointi ja edelleen kehittäminen</a:t>
            </a:r>
          </a:p>
          <a:p>
            <a:pPr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fi-FI" sz="1600" dirty="0" smtClean="0"/>
              <a:t>dokumentointi</a:t>
            </a:r>
            <a:endParaRPr lang="fi-FI" sz="1600" dirty="0"/>
          </a:p>
          <a:p>
            <a:pPr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fi-FI" sz="1600" dirty="0">
              <a:solidFill>
                <a:schemeClr val="tx1"/>
              </a:solidFill>
            </a:endParaRPr>
          </a:p>
          <a:p>
            <a:pPr marL="457200" lvl="1" indent="0">
              <a:buClr>
                <a:schemeClr val="tx1"/>
              </a:buClr>
              <a:buNone/>
            </a:pP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8233F2-8CD9-454F-B0E0-A09182E1B562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 dirty="0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4B79C-16F2-4657-91E6-F7A85B16FA25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12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9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3200" i="1" dirty="0" smtClean="0"/>
              <a:t>Mietittäväksi</a:t>
            </a:r>
            <a:endParaRPr lang="fi-FI" sz="32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3686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i-FI" sz="2800" i="1" dirty="0" smtClean="0"/>
              <a:t>Mitä annettavaa ketjulähettijaksolla olisi itsellesi ja/tai omalle organisaatiollesi?</a:t>
            </a:r>
          </a:p>
          <a:p>
            <a:pPr marL="0" indent="0"/>
            <a:endParaRPr lang="fi-FI" sz="28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i-FI" sz="2800" i="1" dirty="0" smtClean="0"/>
              <a:t>Mitä tietoa tarvitsisit ensisijaisesti toisesta yksiköstä tai organisaatiosta?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ED499C-D3C4-44CE-A52C-1B90CD86584F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4B79C-16F2-4657-91E6-F7A85B16FA25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13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72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92088"/>
          </a:xfrm>
        </p:spPr>
        <p:txBody>
          <a:bodyPr/>
          <a:lstStyle/>
          <a:p>
            <a:pPr algn="l"/>
            <a:r>
              <a:rPr lang="fi-FI" sz="2400" i="1" dirty="0" smtClean="0"/>
              <a:t>Taustaa</a:t>
            </a:r>
            <a:endParaRPr lang="fi-FI" sz="24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3047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Ketjulähettitoiminta käynnistyi hankkeena 2006 Pirkanmaalla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Toiminta on alkanut </a:t>
            </a:r>
            <a:r>
              <a:rPr lang="fi-FI" altLang="fi-FI" sz="1600" i="1" dirty="0" err="1">
                <a:solidFill>
                  <a:prstClr val="black"/>
                </a:solidFill>
              </a:rPr>
              <a:t>Epshp:n</a:t>
            </a:r>
            <a:r>
              <a:rPr lang="fi-FI" altLang="fi-FI" sz="1600" i="1" dirty="0">
                <a:solidFill>
                  <a:prstClr val="black"/>
                </a:solidFill>
              </a:rPr>
              <a:t> 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alueella 2009  yhteistyösopimuksen allekirjoittamisella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Ketjulähetti on ollut </a:t>
            </a:r>
            <a:r>
              <a:rPr lang="fi-FI" altLang="fi-FI" sz="1600" i="1" dirty="0">
                <a:solidFill>
                  <a:prstClr val="black"/>
                </a:solidFill>
              </a:rPr>
              <a:t>Etelä- Pohjanmaan sairaanhoitopiirin alueen terveyskeskusten, Seinäjoen keskussairaalan, Ähtärin sairaalan ja </a:t>
            </a:r>
            <a:r>
              <a:rPr lang="fi-FI" altLang="fi-FI" sz="1600" i="1" dirty="0" err="1">
                <a:solidFill>
                  <a:prstClr val="black"/>
                </a:solidFill>
              </a:rPr>
              <a:t>TAYS:n</a:t>
            </a:r>
            <a:r>
              <a:rPr lang="fi-FI" altLang="fi-FI" sz="1600" i="1" dirty="0">
                <a:solidFill>
                  <a:prstClr val="black"/>
                </a:solidFill>
              </a:rPr>
              <a:t> välinen yhteistyö- ja 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täydennyskoulutusmuoto</a:t>
            </a:r>
            <a:r>
              <a:rPr lang="fi-FI" altLang="fi-FI" sz="1600" i="1" dirty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>
                <a:solidFill>
                  <a:prstClr val="black"/>
                </a:solidFill>
              </a:rPr>
              <a:t> Sen tavoitteena on 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ollut </a:t>
            </a:r>
            <a:r>
              <a:rPr lang="fi-FI" altLang="fi-FI" sz="1600" i="1" dirty="0" err="1" smtClean="0">
                <a:solidFill>
                  <a:prstClr val="black"/>
                </a:solidFill>
              </a:rPr>
              <a:t>pth:n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 </a:t>
            </a:r>
            <a:r>
              <a:rPr lang="fi-FI" altLang="fi-FI" sz="1600" i="1" dirty="0">
                <a:solidFill>
                  <a:prstClr val="black"/>
                </a:solidFill>
              </a:rPr>
              <a:t>ja  </a:t>
            </a:r>
            <a:r>
              <a:rPr lang="fi-FI" altLang="fi-FI" sz="1600" i="1" dirty="0" err="1" smtClean="0">
                <a:solidFill>
                  <a:prstClr val="black"/>
                </a:solidFill>
              </a:rPr>
              <a:t>esh:n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 välisen yhteistyön, osaamisen, kehittämisen </a:t>
            </a:r>
            <a:r>
              <a:rPr lang="fi-FI" altLang="fi-FI" sz="1600" i="1" dirty="0">
                <a:solidFill>
                  <a:prstClr val="black"/>
                </a:solidFill>
              </a:rPr>
              <a:t>sekä 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verkostoitumisen mahdollistaminen/lisääminen</a:t>
            </a:r>
            <a:r>
              <a:rPr lang="fi-FI" altLang="fi-FI" sz="1600" i="1" dirty="0">
                <a:solidFill>
                  <a:prstClr val="black"/>
                </a:solidFill>
              </a:rPr>
              <a:t>	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         </a:t>
            </a:r>
            <a:r>
              <a:rPr lang="fi-FI" altLang="fi-FI" sz="1600" i="1" dirty="0">
                <a:solidFill>
                  <a:prstClr val="black"/>
                </a:solidFill>
              </a:rPr>
              <a:t>		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        </a:t>
            </a:r>
            <a:r>
              <a:rPr lang="fi-FI" altLang="fi-FI" sz="1600" b="1" i="1" dirty="0" smtClean="0">
                <a:solidFill>
                  <a:prstClr val="black"/>
                </a:solidFill>
              </a:rPr>
              <a:t>    ASIAKKAAN/POTILAAN PARAS</a:t>
            </a:r>
            <a:endParaRPr lang="fi-FI" altLang="fi-FI" sz="1600" b="1" i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Riitta </a:t>
            </a:r>
            <a:r>
              <a:rPr lang="fi-FI" altLang="fi-FI" sz="1600" i="1" dirty="0">
                <a:solidFill>
                  <a:prstClr val="black"/>
                </a:solidFill>
              </a:rPr>
              <a:t>Salunen on 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tehnyt väitöskirjan (2016) ketjulähettitoiminnasta </a:t>
            </a:r>
            <a:r>
              <a:rPr lang="fi-FI" altLang="fi-FI" sz="1600" i="1" dirty="0">
                <a:solidFill>
                  <a:prstClr val="black"/>
                </a:solidFill>
              </a:rPr>
              <a:t>			</a:t>
            </a:r>
            <a:endParaRPr lang="fi-FI" dirty="0"/>
          </a:p>
        </p:txBody>
      </p:sp>
      <p:sp>
        <p:nvSpPr>
          <p:cNvPr id="3074" name="Päivämäärän paikkamerkki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6E36044-1D5E-40B2-8BFD-A7CDF8D72C95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endParaRPr lang="fi-FI" altLang="fi-FI" sz="1200" dirty="0" smtClean="0">
              <a:solidFill>
                <a:srgbClr val="1F497D"/>
              </a:solidFill>
            </a:endParaRPr>
          </a:p>
        </p:txBody>
      </p:sp>
      <p:sp>
        <p:nvSpPr>
          <p:cNvPr id="3075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89C9EC-72F7-45C4-AF68-CD1658F50F89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  <p:sp>
        <p:nvSpPr>
          <p:cNvPr id="5" name="Nuoli oikealle 4"/>
          <p:cNvSpPr/>
          <p:nvPr/>
        </p:nvSpPr>
        <p:spPr>
          <a:xfrm>
            <a:off x="827584" y="4869160"/>
            <a:ext cx="648072" cy="3863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9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fi-FI" sz="2400" i="1" dirty="0" smtClean="0"/>
              <a:t>Esimerkkejä tavoiteasettelusta ja jaksolistasta</a:t>
            </a:r>
            <a:endParaRPr lang="fi-FI" sz="24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hoitoketjujen ymmärtäminen konkreettisesti, </a:t>
            </a:r>
            <a:r>
              <a:rPr lang="fi-FI" altLang="fi-FI" sz="1400" i="1" dirty="0" err="1">
                <a:ea typeface="Calibri" pitchFamily="34" charset="0"/>
                <a:cs typeface="Times New Roman" pitchFamily="18" charset="0"/>
              </a:rPr>
              <a:t>moniammatillisten</a:t>
            </a: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 tiimien toiminta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hoitoprosessien parantaminen omassa organisaatiossa ja yhtenäisten käytänteiden vahvistaminen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oman ja työyhteisön osaamisen syventäminen/päivittäminen, tietojen ajantasaistaminen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 smtClean="0">
                <a:ea typeface="Calibri" pitchFamily="34" charset="0"/>
                <a:cs typeface="Times New Roman" pitchFamily="18" charset="0"/>
              </a:rPr>
              <a:t>uusia </a:t>
            </a: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työkaluja, niiden </a:t>
            </a:r>
            <a:r>
              <a:rPr lang="fi-FI" altLang="fi-FI" sz="1400" i="1" dirty="0" smtClean="0">
                <a:ea typeface="Calibri" pitchFamily="34" charset="0"/>
                <a:cs typeface="Times New Roman" pitchFamily="18" charset="0"/>
              </a:rPr>
              <a:t>hyödyllisyyden </a:t>
            </a: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ja sovellettavuuden arviointi omaan organisaatioon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yhteistyön luominen/kehittäminen, </a:t>
            </a:r>
            <a:r>
              <a:rPr lang="fi-FI" altLang="fi-FI" sz="1400" i="1" dirty="0" smtClean="0">
                <a:ea typeface="Calibri" pitchFamily="34" charset="0"/>
                <a:cs typeface="Times New Roman" pitchFamily="18" charset="0"/>
              </a:rPr>
              <a:t>verkostoituminen, erilaisten </a:t>
            </a:r>
            <a:r>
              <a:rPr lang="fi-FI" altLang="fi-FI" sz="1400" i="1" dirty="0">
                <a:ea typeface="Calibri" pitchFamily="34" charset="0"/>
                <a:cs typeface="Times New Roman" pitchFamily="18" charset="0"/>
              </a:rPr>
              <a:t>mittareiden ja laitteiden käytön harjoittelu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defRPr/>
            </a:pPr>
            <a:r>
              <a:rPr lang="fi-FI" altLang="fi-FI" sz="1400" i="1" dirty="0" smtClean="0">
                <a:ea typeface="Calibri" pitchFamily="34" charset="0"/>
                <a:cs typeface="Times New Roman" pitchFamily="18" charset="0"/>
              </a:rPr>
              <a:t>*************************************************************************************************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sz="1400" i="1" dirty="0" smtClean="0">
                <a:solidFill>
                  <a:prstClr val="black"/>
                </a:solidFill>
                <a:ea typeface="ＭＳ Ｐゴシック" pitchFamily="34" charset="-128"/>
              </a:rPr>
              <a:t>tutustuminen </a:t>
            </a:r>
            <a:r>
              <a:rPr lang="fi-FI" altLang="fi-FI" sz="1400" i="1" dirty="0">
                <a:solidFill>
                  <a:prstClr val="black"/>
                </a:solidFill>
                <a:ea typeface="ＭＳ Ｐゴシック" pitchFamily="34" charset="-128"/>
              </a:rPr>
              <a:t>terveyskeskussairaalassa erilaisten potilaiden kokonaisvaltaiseen hoitotyöhön (kuntoutus-, pitkäaikais-, akuutti-, dementia- ja </a:t>
            </a:r>
            <a:r>
              <a:rPr lang="fi-FI" altLang="fi-FI" sz="1400" i="1" dirty="0" err="1">
                <a:solidFill>
                  <a:prstClr val="black"/>
                </a:solidFill>
                <a:ea typeface="ＭＳ Ｐゴシック" pitchFamily="34" charset="-128"/>
              </a:rPr>
              <a:t>psykogeriatristen</a:t>
            </a:r>
            <a:r>
              <a:rPr lang="fi-FI" altLang="fi-FI" sz="1400" i="1" dirty="0">
                <a:solidFill>
                  <a:prstClr val="black"/>
                </a:solidFill>
                <a:ea typeface="ＭＳ Ｐゴシック" pitchFamily="34" charset="-128"/>
              </a:rPr>
              <a:t> potilaiden hoitotyö)</a:t>
            </a:r>
          </a:p>
          <a:p>
            <a:pPr marL="285750">
              <a:lnSpc>
                <a:spcPct val="150000"/>
              </a:lnSpc>
              <a:spcAft>
                <a:spcPts val="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i-FI" altLang="fi-FI" sz="1400" i="1" dirty="0" smtClean="0">
                <a:solidFill>
                  <a:prstClr val="black"/>
                </a:solidFill>
                <a:ea typeface="ＭＳ Ｐゴシック" pitchFamily="34" charset="-128"/>
              </a:rPr>
              <a:t>saattohoito </a:t>
            </a:r>
            <a:r>
              <a:rPr lang="fi-FI" altLang="fi-FI" sz="1400" i="1" dirty="0">
                <a:solidFill>
                  <a:prstClr val="black"/>
                </a:solidFill>
                <a:ea typeface="ＭＳ Ｐゴシック" pitchFamily="34" charset="-128"/>
              </a:rPr>
              <a:t>perusterveydenhuollon osastolla ja </a:t>
            </a:r>
            <a:r>
              <a:rPr lang="fi-FI" altLang="fi-FI" sz="1400" i="1" dirty="0" smtClean="0">
                <a:solidFill>
                  <a:prstClr val="black"/>
                </a:solidFill>
                <a:ea typeface="ＭＳ Ｐゴシック" pitchFamily="34" charset="-128"/>
              </a:rPr>
              <a:t>kotona</a:t>
            </a:r>
          </a:p>
          <a:p>
            <a:pPr marL="2857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altLang="fi-FI" sz="1400" i="1" dirty="0" err="1">
                <a:solidFill>
                  <a:schemeClr val="tx1"/>
                </a:solidFill>
                <a:ea typeface="ＭＳ Ｐゴシック" pitchFamily="34" charset="-128"/>
              </a:rPr>
              <a:t>geriatrinen</a:t>
            </a:r>
            <a:r>
              <a:rPr lang="fi-FI" altLang="fi-FI" sz="1400" i="1" dirty="0">
                <a:solidFill>
                  <a:schemeClr val="tx1"/>
                </a:solidFill>
                <a:ea typeface="ＭＳ Ｐゴシック" pitchFamily="34" charset="-128"/>
              </a:rPr>
              <a:t> arviointi ja kuntoutus osana osastotyöskentelyä</a:t>
            </a:r>
          </a:p>
          <a:p>
            <a:pPr marL="28575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i-FI" altLang="fi-FI" sz="1400" i="1" dirty="0">
                <a:solidFill>
                  <a:schemeClr val="tx1"/>
                </a:solidFill>
                <a:ea typeface="ＭＳ Ｐゴシック" pitchFamily="34" charset="-128"/>
              </a:rPr>
              <a:t>muistisairaiden vaikeiden käytösoireiden hoito</a:t>
            </a:r>
          </a:p>
          <a:p>
            <a:pPr marL="685800" lvl="1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Ø"/>
            </a:pPr>
            <a:endParaRPr lang="fi-FI" altLang="fi-FI" sz="1400" i="1" dirty="0">
              <a:solidFill>
                <a:prstClr val="black"/>
              </a:solidFill>
              <a:ea typeface="ＭＳ Ｐゴシック" pitchFamily="34" charset="-128"/>
            </a:endParaRPr>
          </a:p>
          <a:p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BAC5F-2602-4F9B-8EF2-405828B6F262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4B79C-16F2-4657-91E6-F7A85B16FA25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3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i="1" dirty="0" smtClean="0"/>
              <a:t>Ketjulähetistä ”</a:t>
            </a:r>
            <a:r>
              <a:rPr lang="fi-FI" sz="2400" i="1" dirty="0" err="1" smtClean="0"/>
              <a:t>sotelähetiksi</a:t>
            </a:r>
            <a:r>
              <a:rPr lang="fi-FI" sz="2400" i="1" dirty="0" smtClean="0"/>
              <a:t>”</a:t>
            </a:r>
            <a:endParaRPr lang="fi-FI" sz="24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016719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>
                <a:solidFill>
                  <a:prstClr val="black"/>
                </a:solidFill>
              </a:rPr>
              <a:t>	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Ketjulähettitoiminta on oiva, konkreettinen ja valmis työkalu </a:t>
            </a:r>
            <a:r>
              <a:rPr lang="fi-FI" altLang="fi-FI" sz="1600" i="1" dirty="0" err="1" smtClean="0">
                <a:solidFill>
                  <a:prstClr val="black"/>
                </a:solidFill>
              </a:rPr>
              <a:t>soten</a:t>
            </a:r>
            <a:r>
              <a:rPr lang="fi-FI" altLang="fi-FI" sz="1600" i="1" dirty="0" smtClean="0">
                <a:solidFill>
                  <a:prstClr val="black"/>
                </a:solidFill>
              </a:rPr>
              <a:t> mahdollistamiseen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edistää asennekasvatusta ja ymmärrystä 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edistää verkostoitumista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kaataa raja-aitoja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edistää työn organisointia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edistää kehittämistä</a:t>
            </a:r>
          </a:p>
          <a:p>
            <a:pPr marL="685800" lvl="1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mahdollistaa tasa-arvoiset ja tasalaatuiset palvelut</a:t>
            </a:r>
            <a:r>
              <a:rPr lang="fi-FI" altLang="fi-FI" sz="1600" i="1" dirty="0">
                <a:solidFill>
                  <a:prstClr val="black"/>
                </a:solidFill>
              </a:rPr>
              <a:t>		</a:t>
            </a:r>
            <a:endParaRPr lang="fi-FI" dirty="0"/>
          </a:p>
        </p:txBody>
      </p:sp>
      <p:sp>
        <p:nvSpPr>
          <p:cNvPr id="3074" name="Päivämäärän paikkamerkki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1DF48D-ED01-49AD-A883-F8BD6115B40C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  <p:sp>
        <p:nvSpPr>
          <p:cNvPr id="3075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89C9EC-72F7-45C4-AF68-CD1658F50F89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sakylkinen kolmio 10"/>
          <p:cNvSpPr/>
          <p:nvPr/>
        </p:nvSpPr>
        <p:spPr>
          <a:xfrm rot="10800000">
            <a:off x="2363136" y="2028085"/>
            <a:ext cx="3649023" cy="2355053"/>
          </a:xfrm>
          <a:prstGeom prst="triangle">
            <a:avLst>
              <a:gd name="adj" fmla="val 47120"/>
            </a:avLst>
          </a:prstGeom>
          <a:noFill/>
          <a:ln>
            <a:solidFill>
              <a:srgbClr val="FFE89F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Ellipsi 22"/>
          <p:cNvSpPr/>
          <p:nvPr/>
        </p:nvSpPr>
        <p:spPr>
          <a:xfrm>
            <a:off x="7121796" y="1769106"/>
            <a:ext cx="1842692" cy="1960251"/>
          </a:xfrm>
          <a:prstGeom prst="ellipse">
            <a:avLst/>
          </a:prstGeom>
          <a:solidFill>
            <a:srgbClr val="FFE89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wordArtVert" rtlCol="0" anchor="b"/>
          <a:lstStyle/>
          <a:p>
            <a:pPr algn="r"/>
            <a:r>
              <a:rPr lang="fi-FI" dirty="0" smtClean="0">
                <a:solidFill>
                  <a:sysClr val="windowText" lastClr="000000"/>
                </a:solidFill>
              </a:rPr>
              <a:t>TAYS</a:t>
            </a:r>
            <a:endParaRPr lang="fi-FI" dirty="0">
              <a:solidFill>
                <a:sysClr val="windowText" lastClr="000000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836713"/>
            <a:ext cx="8640960" cy="447696"/>
          </a:xfrm>
          <a:solidFill>
            <a:srgbClr val="FFE89F"/>
          </a:solidFill>
        </p:spPr>
        <p:txBody>
          <a:bodyPr>
            <a:normAutofit fontScale="90000"/>
          </a:bodyPr>
          <a:lstStyle/>
          <a:p>
            <a:r>
              <a:rPr lang="fi-FI" sz="2400" i="1" dirty="0" smtClean="0"/>
              <a:t>Toteutus</a:t>
            </a:r>
            <a:endParaRPr lang="fi-FI" sz="2400" i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2051" y="2044054"/>
            <a:ext cx="8549582" cy="4017894"/>
          </a:xfrm>
        </p:spPr>
        <p:txBody>
          <a:bodyPr>
            <a:normAutofit/>
          </a:bodyPr>
          <a:lstStyle/>
          <a:p>
            <a:pPr lvl="0" defTabSz="914400" eaLnBrk="1" hangingPunct="1">
              <a:lnSpc>
                <a:spcPct val="200000"/>
              </a:lnSpc>
              <a:spcBef>
                <a:spcPct val="0"/>
              </a:spcBef>
              <a:buAutoNum type="arabicPeriod"/>
              <a:defRPr/>
            </a:pPr>
            <a:endParaRPr lang="fi-FI" altLang="fi-FI" sz="800" b="1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defTabSz="914400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fi-FI" altLang="fi-FI" sz="800" b="1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defTabSz="914400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fi-FI" altLang="fi-FI" sz="8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defTabSz="914400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fi-FI" altLang="fi-FI" sz="1100" b="1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lvl="0" defTabSz="914400" eaLnBrk="1" hangingPunct="1">
              <a:lnSpc>
                <a:spcPct val="200000"/>
              </a:lnSpc>
              <a:spcBef>
                <a:spcPct val="0"/>
              </a:spcBef>
              <a:buAutoNum type="arabicPeriod"/>
              <a:defRPr/>
            </a:pPr>
            <a:endParaRPr lang="fi-FI" altLang="fi-FI" sz="8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defTabSz="914400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fi-FI" altLang="fi-FI" sz="8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lvl="0" defTabSz="914400" eaLnBrk="1" hangingPunct="1">
              <a:lnSpc>
                <a:spcPct val="200000"/>
              </a:lnSpc>
              <a:spcBef>
                <a:spcPct val="0"/>
              </a:spcBef>
              <a:buAutoNum type="arabicPeriod"/>
              <a:defRPr/>
            </a:pPr>
            <a:endParaRPr lang="fi-FI" altLang="fi-FI" sz="800" b="1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marL="0" lvl="0" indent="0" defTabSz="914400" eaLnBrk="1" hangingPunct="1">
              <a:lnSpc>
                <a:spcPct val="200000"/>
              </a:lnSpc>
              <a:spcBef>
                <a:spcPct val="0"/>
              </a:spcBef>
              <a:defRPr/>
            </a:pPr>
            <a:endParaRPr lang="fi-FI" altLang="fi-FI" sz="800" b="1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074" name="Päivämäärän paikkamerkki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952938-34AC-435B-A409-8381E6307C50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r>
              <a:rPr lang="fi-FI" altLang="fi-FI" sz="1200" dirty="0" smtClean="0">
                <a:solidFill>
                  <a:srgbClr val="1F497D"/>
                </a:solidFill>
              </a:rPr>
              <a:t>    A-ML, A-MK</a:t>
            </a:r>
          </a:p>
        </p:txBody>
      </p:sp>
      <p:sp>
        <p:nvSpPr>
          <p:cNvPr id="3075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789C9EC-72F7-45C4-AF68-CD1658F50F89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  <p:sp>
        <p:nvSpPr>
          <p:cNvPr id="4" name="Ellipsi 3"/>
          <p:cNvSpPr/>
          <p:nvPr/>
        </p:nvSpPr>
        <p:spPr>
          <a:xfrm>
            <a:off x="323527" y="1694219"/>
            <a:ext cx="2592288" cy="2088232"/>
          </a:xfrm>
          <a:prstGeom prst="ellipse">
            <a:avLst/>
          </a:prstGeom>
          <a:solidFill>
            <a:srgbClr val="FFE89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/>
        </p:nvSpPr>
        <p:spPr>
          <a:xfrm>
            <a:off x="5557530" y="1721928"/>
            <a:ext cx="2705810" cy="2089008"/>
          </a:xfrm>
          <a:prstGeom prst="ellipse">
            <a:avLst/>
          </a:prstGeom>
          <a:solidFill>
            <a:srgbClr val="FFE89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/>
        </p:nvSpPr>
        <p:spPr>
          <a:xfrm>
            <a:off x="2965242" y="4042336"/>
            <a:ext cx="2880320" cy="2340256"/>
          </a:xfrm>
          <a:prstGeom prst="ellipse">
            <a:avLst/>
          </a:prstGeom>
          <a:solidFill>
            <a:srgbClr val="FFE89F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/>
          <p:cNvSpPr txBox="1"/>
          <p:nvPr/>
        </p:nvSpPr>
        <p:spPr>
          <a:xfrm>
            <a:off x="517636" y="2264798"/>
            <a:ext cx="198804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PTH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hoitajat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lääkärit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erityistyöntekijät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5845562" y="2395163"/>
            <a:ext cx="194421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ESH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hoitajat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lääkärit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erityistyöntekijät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 smtClean="0">
              <a:latin typeface="Lucida Sans" panose="020B0602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3325488" y="4398803"/>
            <a:ext cx="193033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lastensuojelu</a:t>
            </a:r>
            <a:endParaRPr lang="fi-FI" sz="1400" dirty="0">
              <a:latin typeface="Lucida Sans" panose="020B0602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latin typeface="Lucida Sans" panose="020B0602030504020204" pitchFamily="34" charset="0"/>
              </a:rPr>
              <a:t>vanhuspalvelut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latin typeface="Lucida Sans" panose="020B0602030504020204" pitchFamily="34" charset="0"/>
              </a:rPr>
              <a:t>päihdehuolto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vammaispalvelut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aikuissosiaalityö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3418330" y="2088827"/>
            <a:ext cx="1776845" cy="141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EPSHP/AKSILA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koordinoi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seuraa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kehittää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latin typeface="Lucida Sans" panose="020B0602030504020204" pitchFamily="34" charset="0"/>
              </a:rPr>
              <a:t>dokumentoi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1234208" y="3375628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latin typeface="Lucida Sans" panose="020B0602030504020204" pitchFamily="34" charset="0"/>
              </a:rPr>
              <a:t>5 </a:t>
            </a:r>
            <a:r>
              <a:rPr lang="fi-FI" sz="1400" dirty="0" err="1" smtClean="0">
                <a:latin typeface="Lucida Sans" panose="020B0602030504020204" pitchFamily="34" charset="0"/>
              </a:rPr>
              <a:t>pvä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6580857" y="3421580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latin typeface="Lucida Sans" panose="020B0602030504020204" pitchFamily="34" charset="0"/>
              </a:rPr>
              <a:t>5 </a:t>
            </a:r>
            <a:r>
              <a:rPr lang="fi-FI" sz="1400" dirty="0" err="1" smtClean="0">
                <a:latin typeface="Lucida Sans" panose="020B0602030504020204" pitchFamily="34" charset="0"/>
              </a:rPr>
              <a:t>pvä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4011618" y="5988787"/>
            <a:ext cx="659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latin typeface="Lucida Sans" panose="020B0602030504020204" pitchFamily="34" charset="0"/>
              </a:rPr>
              <a:t>5 </a:t>
            </a:r>
            <a:r>
              <a:rPr lang="fi-FI" sz="1400" dirty="0" err="1" smtClean="0">
                <a:latin typeface="Lucida Sans" panose="020B0602030504020204" pitchFamily="34" charset="0"/>
              </a:rPr>
              <a:t>pvä</a:t>
            </a:r>
            <a:endParaRPr lang="fi-FI" sz="1400" dirty="0">
              <a:latin typeface="Lucida Sans" panose="020B0602030504020204" pitchFamily="34" charset="0"/>
            </a:endParaRPr>
          </a:p>
        </p:txBody>
      </p:sp>
      <p:cxnSp>
        <p:nvCxnSpPr>
          <p:cNvPr id="20" name="Suora nuoliyhdysviiva 19"/>
          <p:cNvCxnSpPr/>
          <p:nvPr/>
        </p:nvCxnSpPr>
        <p:spPr>
          <a:xfrm>
            <a:off x="1583991" y="1694219"/>
            <a:ext cx="534893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/>
          <p:nvPr/>
        </p:nvCxnSpPr>
        <p:spPr>
          <a:xfrm flipH="1">
            <a:off x="5834607" y="3810936"/>
            <a:ext cx="1123040" cy="12480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>
            <a:endCxn id="4" idx="4"/>
          </p:cNvCxnSpPr>
          <p:nvPr/>
        </p:nvCxnSpPr>
        <p:spPr>
          <a:xfrm flipH="1" flipV="1">
            <a:off x="1619671" y="3782451"/>
            <a:ext cx="1345941" cy="13958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kstiruutu 4"/>
          <p:cNvSpPr txBox="1"/>
          <p:nvPr/>
        </p:nvSpPr>
        <p:spPr>
          <a:xfrm>
            <a:off x="3352047" y="3280857"/>
            <a:ext cx="1808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SONET BOTNIA</a:t>
            </a:r>
            <a:endParaRPr lang="fi-FI" sz="1600" b="1" u="sng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87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3" grpId="0" animBg="1"/>
      <p:bldP spid="4" grpId="0" animBg="1"/>
      <p:bldP spid="7" grpId="0" animBg="1"/>
      <p:bldP spid="8" grpId="0" animBg="1"/>
      <p:bldP spid="6" grpId="0"/>
      <p:bldP spid="9" grpId="0"/>
      <p:bldP spid="10" grpId="0"/>
      <p:bldP spid="12" grpId="0"/>
      <p:bldP spid="13" grpId="0"/>
      <p:bldP spid="14" grpId="0"/>
      <p:bldP spid="15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j02054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276475"/>
            <a:ext cx="1458913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55" descr="MCj043985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92375"/>
            <a:ext cx="10080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MCj043985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36838"/>
            <a:ext cx="125412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MCj0439824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565400"/>
            <a:ext cx="11080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AutoShape 58"/>
          <p:cNvSpPr>
            <a:spLocks noChangeArrowheads="1"/>
          </p:cNvSpPr>
          <p:nvPr/>
        </p:nvSpPr>
        <p:spPr bwMode="auto">
          <a:xfrm>
            <a:off x="304368" y="4149725"/>
            <a:ext cx="1550988" cy="1937771"/>
          </a:xfrm>
          <a:prstGeom prst="wedgeRoundRectCallout">
            <a:avLst>
              <a:gd name="adj1" fmla="val -8591"/>
              <a:gd name="adj2" fmla="val -7236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fi-FI" altLang="fi-FI" sz="14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fi-FI" altLang="fi-FI" sz="14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Yhteinen tahtotila 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Yhteys Aksilan asiantuntijahoitajaan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fi-FI" altLang="fi-FI" sz="10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fi-FI" altLang="fi-FI" sz="10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fi-FI" altLang="fi-FI" sz="10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9" name="AutoShape 59"/>
          <p:cNvSpPr>
            <a:spLocks noChangeArrowheads="1"/>
          </p:cNvSpPr>
          <p:nvPr/>
        </p:nvSpPr>
        <p:spPr bwMode="auto">
          <a:xfrm>
            <a:off x="178600" y="1412775"/>
            <a:ext cx="1728788" cy="720824"/>
          </a:xfrm>
          <a:prstGeom prst="homePlate">
            <a:avLst>
              <a:gd name="adj" fmla="val 71832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PTH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ESH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Sosiaalipalvelu</a:t>
            </a:r>
          </a:p>
        </p:txBody>
      </p:sp>
      <p:sp>
        <p:nvSpPr>
          <p:cNvPr id="3080" name="AutoShape 60"/>
          <p:cNvSpPr>
            <a:spLocks noChangeArrowheads="1"/>
          </p:cNvSpPr>
          <p:nvPr/>
        </p:nvSpPr>
        <p:spPr bwMode="auto">
          <a:xfrm>
            <a:off x="1930696" y="1412776"/>
            <a:ext cx="1367185" cy="720823"/>
          </a:xfrm>
          <a:prstGeom prst="homePlate">
            <a:avLst>
              <a:gd name="adj" fmla="val 5309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Alkukysely</a:t>
            </a:r>
          </a:p>
        </p:txBody>
      </p:sp>
      <p:sp>
        <p:nvSpPr>
          <p:cNvPr id="3081" name="AutoShape 61"/>
          <p:cNvSpPr>
            <a:spLocks noChangeArrowheads="1"/>
          </p:cNvSpPr>
          <p:nvPr/>
        </p:nvSpPr>
        <p:spPr bwMode="auto">
          <a:xfrm>
            <a:off x="1944334" y="4293096"/>
            <a:ext cx="1462725" cy="1794400"/>
          </a:xfrm>
          <a:prstGeom prst="wedgeRoundRectCallout">
            <a:avLst>
              <a:gd name="adj1" fmla="val -6009"/>
              <a:gd name="adj2" fmla="val -10868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285750" indent="-285750" algn="just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Jakson vahvista-minen</a:t>
            </a:r>
          </a:p>
          <a:p>
            <a:pPr marL="285750" indent="-285750" algn="just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Tavoitteet</a:t>
            </a:r>
          </a:p>
        </p:txBody>
      </p:sp>
      <p:sp>
        <p:nvSpPr>
          <p:cNvPr id="3082" name="AutoShape 62"/>
          <p:cNvSpPr>
            <a:spLocks noChangeArrowheads="1"/>
          </p:cNvSpPr>
          <p:nvPr/>
        </p:nvSpPr>
        <p:spPr bwMode="auto">
          <a:xfrm>
            <a:off x="3369938" y="1412775"/>
            <a:ext cx="2081465" cy="720824"/>
          </a:xfrm>
          <a:prstGeom prst="homePlate">
            <a:avLst>
              <a:gd name="adj" fmla="val 71901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K</a:t>
            </a: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etjulähettijakso</a:t>
            </a:r>
          </a:p>
        </p:txBody>
      </p:sp>
      <p:pic>
        <p:nvPicPr>
          <p:cNvPr id="7179" name="Picture 63" descr="MCj0439824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492375"/>
            <a:ext cx="979488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AutoShape 64"/>
          <p:cNvSpPr>
            <a:spLocks noChangeArrowheads="1"/>
          </p:cNvSpPr>
          <p:nvPr/>
        </p:nvSpPr>
        <p:spPr bwMode="auto">
          <a:xfrm>
            <a:off x="5491812" y="1423890"/>
            <a:ext cx="1584325" cy="709711"/>
          </a:xfrm>
          <a:prstGeom prst="homePlate">
            <a:avLst>
              <a:gd name="adj" fmla="val 62466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Arviointi</a:t>
            </a:r>
          </a:p>
        </p:txBody>
      </p:sp>
      <p:sp>
        <p:nvSpPr>
          <p:cNvPr id="3085" name="AutoShape 65"/>
          <p:cNvSpPr>
            <a:spLocks noChangeArrowheads="1"/>
          </p:cNvSpPr>
          <p:nvPr/>
        </p:nvSpPr>
        <p:spPr bwMode="auto">
          <a:xfrm>
            <a:off x="3470796" y="3716193"/>
            <a:ext cx="1754089" cy="2371159"/>
          </a:xfrm>
          <a:prstGeom prst="wedgeRoundRectCallout">
            <a:avLst>
              <a:gd name="adj1" fmla="val -12343"/>
              <a:gd name="adj2" fmla="val -6694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Nimetty ohjaaja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Ei hoitovastuuta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err="1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Pot.tiedot</a:t>
            </a:r>
            <a:endParaRPr lang="fi-FI" altLang="fi-FI" sz="14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Kulkuluvat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Työvaatteet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Ruokailu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Palkka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Vakuutus</a:t>
            </a:r>
          </a:p>
        </p:txBody>
      </p:sp>
      <p:sp>
        <p:nvSpPr>
          <p:cNvPr id="3086" name="AutoShape 66"/>
          <p:cNvSpPr>
            <a:spLocks noChangeArrowheads="1"/>
          </p:cNvSpPr>
          <p:nvPr/>
        </p:nvSpPr>
        <p:spPr bwMode="auto">
          <a:xfrm>
            <a:off x="5273314" y="4265098"/>
            <a:ext cx="1735860" cy="1828198"/>
          </a:xfrm>
          <a:prstGeom prst="wedgeRoundRectCallout">
            <a:avLst>
              <a:gd name="adj1" fmla="val -8594"/>
              <a:gd name="adj2" fmla="val -9218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Palautteen antaminen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Todistus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Kehittäminen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Seuranta</a:t>
            </a:r>
          </a:p>
        </p:txBody>
      </p:sp>
      <p:sp>
        <p:nvSpPr>
          <p:cNvPr id="3087" name="AutoShape 67"/>
          <p:cNvSpPr>
            <a:spLocks noChangeArrowheads="1"/>
          </p:cNvSpPr>
          <p:nvPr/>
        </p:nvSpPr>
        <p:spPr bwMode="auto">
          <a:xfrm>
            <a:off x="7214136" y="1412777"/>
            <a:ext cx="1731838" cy="720824"/>
          </a:xfrm>
          <a:prstGeom prst="homePlate">
            <a:avLst>
              <a:gd name="adj" fmla="val 84366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PTH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ESH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Sosiaalipalvelu</a:t>
            </a:r>
          </a:p>
        </p:txBody>
      </p:sp>
      <p:sp>
        <p:nvSpPr>
          <p:cNvPr id="3088" name="AutoShape 68"/>
          <p:cNvSpPr>
            <a:spLocks noChangeArrowheads="1"/>
          </p:cNvSpPr>
          <p:nvPr/>
        </p:nvSpPr>
        <p:spPr bwMode="auto">
          <a:xfrm>
            <a:off x="7113258" y="3949700"/>
            <a:ext cx="1832716" cy="2143596"/>
          </a:xfrm>
          <a:prstGeom prst="wedgeRoundRectCallout">
            <a:avLst>
              <a:gd name="adj1" fmla="val -9347"/>
              <a:gd name="adj2" fmla="val -7684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Osaamisen ja verkostojen hyödyntämi-nen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Palautesemi-naarit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Toimintojen kehittäminen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i-FI" altLang="fi-FI" sz="1400" dirty="0" smtClean="0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t>Dokumentointi</a:t>
            </a: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fi-FI" altLang="fi-FI" sz="14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  <a:p>
            <a:pPr marL="285750" indent="-285750" defTabSz="457200" eaLnBrk="1" fontAlgn="base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endParaRPr lang="fi-FI" altLang="fi-FI" sz="1400" dirty="0" smtClean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85" name="Text Box 69"/>
          <p:cNvSpPr txBox="1">
            <a:spLocks noChangeArrowheads="1"/>
          </p:cNvSpPr>
          <p:nvPr/>
        </p:nvSpPr>
        <p:spPr bwMode="auto">
          <a:xfrm>
            <a:off x="1801813" y="765175"/>
            <a:ext cx="5430837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i-FI" altLang="fi-FI" sz="2400" b="1" dirty="0" smtClean="0">
                <a:solidFill>
                  <a:srgbClr val="7030A0"/>
                </a:solidFill>
                <a:latin typeface="Verdana" pitchFamily="34" charset="0"/>
              </a:rPr>
              <a:t>Ketjulähettitoiminta </a:t>
            </a:r>
            <a:r>
              <a:rPr lang="fi-FI" altLang="fi-FI" sz="2400" b="1" dirty="0" err="1" smtClean="0">
                <a:solidFill>
                  <a:srgbClr val="7030A0"/>
                </a:solidFill>
                <a:latin typeface="Verdana" pitchFamily="34" charset="0"/>
              </a:rPr>
              <a:t>sotessa</a:t>
            </a:r>
            <a:endParaRPr lang="fi-FI" altLang="fi-FI" sz="2400" b="1" dirty="0">
              <a:solidFill>
                <a:srgbClr val="7030A0"/>
              </a:solidFill>
              <a:latin typeface="Verdana" pitchFamily="34" charset="0"/>
            </a:endParaRPr>
          </a:p>
        </p:txBody>
      </p:sp>
      <p:sp>
        <p:nvSpPr>
          <p:cNvPr id="7186" name="Päivämäärän paikkamerkki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76590B-D2B7-402B-BB69-4E4A6C90F980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endParaRPr lang="fi-FI" altLang="fi-FI" sz="1200" dirty="0" smtClean="0">
              <a:solidFill>
                <a:srgbClr val="1F497D"/>
              </a:solidFill>
            </a:endParaRPr>
          </a:p>
        </p:txBody>
      </p:sp>
      <p:sp>
        <p:nvSpPr>
          <p:cNvPr id="7187" name="Dian numeron paikkamerkki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9A0283-B766-4527-9B10-CCB792F9CDF5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i-FI" altLang="fi-FI" sz="1200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96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  <p:bldP spid="3080" grpId="0" animBg="1"/>
      <p:bldP spid="3081" grpId="0" animBg="1"/>
      <p:bldP spid="3082" grpId="0" animBg="1"/>
      <p:bldP spid="3084" grpId="0" animBg="1"/>
      <p:bldP spid="3085" grpId="0" animBg="1"/>
      <p:bldP spid="3086" grpId="0" animBg="1"/>
      <p:bldP spid="3087" grpId="0" animBg="1"/>
      <p:bldP spid="30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873883"/>
          </a:xfrm>
        </p:spPr>
        <p:txBody>
          <a:bodyPr/>
          <a:lstStyle/>
          <a:p>
            <a:pPr marL="0" lvl="0" indent="0">
              <a:lnSpc>
                <a:spcPct val="200000"/>
              </a:lnSpc>
              <a:defRPr/>
            </a:pPr>
            <a:r>
              <a:rPr lang="fi-FI" altLang="fi-FI" sz="1600" i="1" dirty="0" smtClean="0">
                <a:solidFill>
                  <a:prstClr val="black"/>
                </a:solidFill>
              </a:rPr>
              <a:t>Ketjulähettijaksot tarjoavat</a:t>
            </a:r>
            <a:r>
              <a:rPr lang="fi-FI" altLang="fi-FI" sz="1600" i="1" dirty="0">
                <a:solidFill>
                  <a:prstClr val="black"/>
                </a:solidFill>
              </a:rPr>
              <a:t>:  </a:t>
            </a:r>
          </a:p>
          <a:p>
            <a:pPr lvl="1">
              <a:lnSpc>
                <a:spcPct val="2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fi-FI" altLang="fi-FI" sz="1600" i="1" dirty="0">
                <a:solidFill>
                  <a:schemeClr val="tx1"/>
                </a:solidFill>
              </a:rPr>
              <a:t>mahdollisuuden rakentaa yhteistä tulevaisuutta</a:t>
            </a:r>
          </a:p>
          <a:p>
            <a:pPr lvl="1">
              <a:lnSpc>
                <a:spcPct val="2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fi-FI" altLang="fi-FI" sz="1600" i="1" dirty="0" smtClean="0">
                <a:solidFill>
                  <a:schemeClr val="tx1"/>
                </a:solidFill>
              </a:rPr>
              <a:t>suunnitellun </a:t>
            </a:r>
            <a:r>
              <a:rPr lang="fi-FI" altLang="fi-FI" sz="1600" i="1" dirty="0">
                <a:solidFill>
                  <a:schemeClr val="tx1"/>
                </a:solidFill>
              </a:rPr>
              <a:t>tavoitteisiin vastaavan </a:t>
            </a:r>
            <a:r>
              <a:rPr lang="fi-FI" altLang="fi-FI" sz="1600" i="1" dirty="0" smtClean="0">
                <a:solidFill>
                  <a:schemeClr val="tx1"/>
                </a:solidFill>
              </a:rPr>
              <a:t>jakson</a:t>
            </a:r>
          </a:p>
          <a:p>
            <a:pPr lvl="1">
              <a:lnSpc>
                <a:spcPct val="2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fi-FI" altLang="fi-FI" sz="1600" i="1" dirty="0" smtClean="0">
                <a:solidFill>
                  <a:schemeClr val="tx1"/>
                </a:solidFill>
              </a:rPr>
              <a:t>mahdollisuuden </a:t>
            </a:r>
            <a:r>
              <a:rPr lang="fi-FI" altLang="fi-FI" sz="1600" i="1" dirty="0">
                <a:solidFill>
                  <a:schemeClr val="tx1"/>
                </a:solidFill>
              </a:rPr>
              <a:t>täydentää ja syventää henkilökohtaista </a:t>
            </a:r>
            <a:r>
              <a:rPr lang="fi-FI" altLang="fi-FI" sz="1600" i="1" dirty="0" smtClean="0">
                <a:solidFill>
                  <a:schemeClr val="tx1"/>
                </a:solidFill>
              </a:rPr>
              <a:t>sekä </a:t>
            </a:r>
            <a:r>
              <a:rPr lang="fi-FI" altLang="fi-FI" sz="1600" i="1" dirty="0">
                <a:solidFill>
                  <a:schemeClr val="tx1"/>
                </a:solidFill>
              </a:rPr>
              <a:t>oman yksikön /organisaation </a:t>
            </a:r>
            <a:r>
              <a:rPr lang="fi-FI" altLang="fi-FI" sz="1600" i="1" dirty="0" smtClean="0">
                <a:solidFill>
                  <a:schemeClr val="tx1"/>
                </a:solidFill>
              </a:rPr>
              <a:t>tietämystä että osaamista</a:t>
            </a:r>
            <a:endParaRPr lang="fi-FI" altLang="fi-FI" sz="1600" i="1" dirty="0">
              <a:solidFill>
                <a:schemeClr val="tx1"/>
              </a:solidFill>
            </a:endParaRPr>
          </a:p>
          <a:p>
            <a:pPr lvl="1">
              <a:lnSpc>
                <a:spcPct val="2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fi-FI" altLang="fi-FI" sz="1600" i="1" dirty="0" smtClean="0">
                <a:solidFill>
                  <a:schemeClr val="tx1"/>
                </a:solidFill>
              </a:rPr>
              <a:t>mahdollisuuden </a:t>
            </a:r>
            <a:r>
              <a:rPr lang="fi-FI" altLang="fi-FI" sz="1600" i="1" dirty="0">
                <a:solidFill>
                  <a:schemeClr val="tx1"/>
                </a:solidFill>
              </a:rPr>
              <a:t>kehittää/tehostaa oman organisaation toimintaa</a:t>
            </a:r>
          </a:p>
          <a:p>
            <a:pPr lvl="1">
              <a:lnSpc>
                <a:spcPct val="2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fi-FI" altLang="fi-FI" sz="1600" i="1" dirty="0" smtClean="0">
                <a:solidFill>
                  <a:schemeClr val="tx1"/>
                </a:solidFill>
              </a:rPr>
              <a:t>mahdollisuuden </a:t>
            </a:r>
            <a:r>
              <a:rPr lang="fi-FI" altLang="fi-FI" sz="1600" i="1" dirty="0">
                <a:solidFill>
                  <a:schemeClr val="tx1"/>
                </a:solidFill>
              </a:rPr>
              <a:t>luoda/kehittää/ylläpitää toimivia yhteistyöverkostoja</a:t>
            </a:r>
            <a:endParaRPr lang="fi-FI" altLang="fi-FI" sz="1600" dirty="0">
              <a:solidFill>
                <a:schemeClr val="tx1"/>
              </a:solidFill>
            </a:endParaRPr>
          </a:p>
          <a:p>
            <a:pPr marL="0" lvl="0" indent="0">
              <a:lnSpc>
                <a:spcPct val="250000"/>
              </a:lnSpc>
              <a:buClr>
                <a:schemeClr val="tx1"/>
              </a:buClr>
              <a:defRPr/>
            </a:pPr>
            <a:endParaRPr lang="fi-FI" altLang="fi-FI" sz="1600" i="1" dirty="0">
              <a:solidFill>
                <a:prstClr val="black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066DD8-EE35-447A-89B7-A4F82D251E3C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 dirty="0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4B79C-16F2-4657-91E6-F7A85B16FA25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7</a:t>
            </a:fld>
            <a:endParaRPr lang="fi-FI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03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457200" y="1131888"/>
            <a:ext cx="8229600" cy="917575"/>
          </a:xfrm>
        </p:spPr>
        <p:txBody>
          <a:bodyPr>
            <a:normAutofit/>
          </a:bodyPr>
          <a:lstStyle/>
          <a:p>
            <a:pPr algn="l"/>
            <a:r>
              <a:rPr lang="fi-FI" altLang="fi-FI" sz="2400" i="1" dirty="0" smtClean="0">
                <a:ea typeface="ＭＳ Ｐゴシック" pitchFamily="34" charset="-128"/>
              </a:rPr>
              <a:t>Johtopäätökset </a:t>
            </a:r>
            <a:r>
              <a:rPr lang="fi-FI" altLang="fi-FI" sz="2400" i="1" dirty="0" err="1" smtClean="0">
                <a:ea typeface="ＭＳ Ｐゴシック" pitchFamily="34" charset="-128"/>
              </a:rPr>
              <a:t>Epshp:n</a:t>
            </a:r>
            <a:r>
              <a:rPr lang="fi-FI" altLang="fi-FI" sz="2400" i="1" dirty="0" smtClean="0">
                <a:ea typeface="ＭＳ Ｐゴシック" pitchFamily="34" charset="-128"/>
              </a:rPr>
              <a:t> ketjulähettien palautteista</a:t>
            </a:r>
          </a:p>
        </p:txBody>
      </p:sp>
      <p:sp>
        <p:nvSpPr>
          <p:cNvPr id="21507" name="Sisällön paikkamerkki 2"/>
          <p:cNvSpPr>
            <a:spLocks noGrp="1"/>
          </p:cNvSpPr>
          <p:nvPr>
            <p:ph idx="1"/>
          </p:nvPr>
        </p:nvSpPr>
        <p:spPr>
          <a:xfrm>
            <a:off x="457200" y="2058988"/>
            <a:ext cx="8229600" cy="38750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smtClean="0">
                <a:ea typeface="ＭＳ Ｐゴシック" pitchFamily="34" charset="-128"/>
              </a:rPr>
              <a:t>positiivinen ja hyvä kokemus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smtClean="0">
                <a:ea typeface="ＭＳ Ｐゴシック" pitchFamily="34" charset="-128"/>
              </a:rPr>
              <a:t>inspiraation lähde ”</a:t>
            </a:r>
            <a:r>
              <a:rPr lang="fi-FI" altLang="fi-FI" sz="1400" i="1" dirty="0" smtClean="0">
                <a:ea typeface="ＭＳ Ｐゴシック" pitchFamily="34" charset="-128"/>
              </a:rPr>
              <a:t>reumahoitoon </a:t>
            </a:r>
            <a:r>
              <a:rPr lang="fi-FI" altLang="fi-FI" sz="1400" i="1" dirty="0">
                <a:ea typeface="ＭＳ Ｐゴシック" pitchFamily="34" charset="-128"/>
              </a:rPr>
              <a:t>liittyvien asioiden </a:t>
            </a:r>
            <a:r>
              <a:rPr lang="fi-FI" altLang="fi-FI" sz="1400" i="1" dirty="0" smtClean="0">
                <a:ea typeface="ＭＳ Ｐゴシック" pitchFamily="34" charset="-128"/>
              </a:rPr>
              <a:t>päivitys, lasten </a:t>
            </a:r>
            <a:r>
              <a:rPr lang="fi-FI" altLang="fi-FI" sz="1400" i="1" dirty="0">
                <a:ea typeface="ＭＳ Ｐゴシック" pitchFamily="34" charset="-128"/>
              </a:rPr>
              <a:t>testauksiin </a:t>
            </a:r>
            <a:r>
              <a:rPr lang="fi-FI" altLang="fi-FI" sz="1400" i="1" dirty="0" smtClean="0">
                <a:ea typeface="ＭＳ Ｐゴシック" pitchFamily="34" charset="-128"/>
              </a:rPr>
              <a:t>varmuutta”</a:t>
            </a:r>
            <a:endParaRPr lang="fi-FI" altLang="fi-FI" sz="1400" i="1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smtClean="0">
                <a:ea typeface="ＭＳ Ｐゴシック" pitchFamily="34" charset="-128"/>
              </a:rPr>
              <a:t>suunnitelmallinen ja tavoitteellinen toiminta kantaa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smtClean="0">
                <a:ea typeface="ＭＳ Ｐゴシック" pitchFamily="34" charset="-128"/>
              </a:rPr>
              <a:t>kaikkien osapuolten valmistautuminen tärkeää onnistuneen kokemuksen kannalta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smtClean="0">
                <a:ea typeface="ＭＳ Ｐゴシック" pitchFamily="34" charset="-128"/>
              </a:rPr>
              <a:t>jakson kokemukset ja verkostot ovat hyödynnettävissä omassa työssä ja organisaatiossa</a:t>
            </a:r>
            <a:r>
              <a:rPr lang="fi-FI" altLang="fi-FI" sz="1600" i="1" dirty="0">
                <a:ea typeface="ＭＳ Ｐゴシック" pitchFamily="34" charset="-128"/>
              </a:rPr>
              <a:t>! ” </a:t>
            </a:r>
            <a:r>
              <a:rPr lang="fi-FI" altLang="fi-FI" sz="1400" i="1" dirty="0" err="1" smtClean="0">
                <a:ea typeface="ＭＳ Ｐゴシック" pitchFamily="34" charset="-128"/>
              </a:rPr>
              <a:t>esh:n</a:t>
            </a:r>
            <a:r>
              <a:rPr lang="fi-FI" altLang="fi-FI" sz="1400" i="1" dirty="0" smtClean="0">
                <a:ea typeface="ＭＳ Ｐゴシック" pitchFamily="34" charset="-128"/>
              </a:rPr>
              <a:t> toimintakäytännöt ja hoitopolut selkiytyivät”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i-FI" altLang="fi-FI" sz="1600" i="1" dirty="0" err="1" smtClean="0">
                <a:ea typeface="ＭＳ Ｐゴシック" pitchFamily="34" charset="-128"/>
              </a:rPr>
              <a:t>win-win-tilanne</a:t>
            </a:r>
            <a:r>
              <a:rPr lang="fi-FI" altLang="fi-FI" sz="1600" i="1" dirty="0" smtClean="0">
                <a:ea typeface="ＭＳ Ｐゴシック" pitchFamily="34" charset="-128"/>
              </a:rPr>
              <a:t> ”</a:t>
            </a:r>
            <a:r>
              <a:rPr lang="fi-FI" altLang="fi-FI" sz="1400" i="1" dirty="0" smtClean="0">
                <a:ea typeface="ＭＳ Ｐゴシック" pitchFamily="34" charset="-128"/>
              </a:rPr>
              <a:t>sain </a:t>
            </a:r>
            <a:r>
              <a:rPr lang="fi-FI" altLang="fi-FI" sz="1400" i="1" dirty="0">
                <a:ea typeface="ＭＳ Ｐゴシック" pitchFamily="34" charset="-128"/>
              </a:rPr>
              <a:t>päivitettyä itselleni sairaalan </a:t>
            </a:r>
            <a:r>
              <a:rPr lang="fi-FI" altLang="fi-FI" sz="1400" i="1" dirty="0" smtClean="0">
                <a:ea typeface="ＭＳ Ｐゴシック" pitchFamily="34" charset="-128"/>
              </a:rPr>
              <a:t>hoitokäytäntöjä</a:t>
            </a:r>
            <a:r>
              <a:rPr lang="fi-FI" altLang="fi-FI" sz="1400" i="1" dirty="0">
                <a:ea typeface="ＭＳ Ｐゴシック" pitchFamily="34" charset="-128"/>
              </a:rPr>
              <a:t>, jolloin osaan paremmin ohjeistaa </a:t>
            </a:r>
            <a:r>
              <a:rPr lang="fi-FI" altLang="fi-FI" sz="1400" i="1" dirty="0" smtClean="0">
                <a:ea typeface="ＭＳ Ｐゴシック" pitchFamily="34" charset="-128"/>
              </a:rPr>
              <a:t>asiakkaitani</a:t>
            </a:r>
            <a:r>
              <a:rPr lang="fi-FI" altLang="fi-FI" sz="1600" i="1" dirty="0" smtClean="0">
                <a:ea typeface="ＭＳ Ｐゴシック" pitchFamily="34" charset="-128"/>
              </a:rPr>
              <a:t>”</a:t>
            </a:r>
          </a:p>
        </p:txBody>
      </p:sp>
      <p:sp>
        <p:nvSpPr>
          <p:cNvPr id="23556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C54C4C-54BE-4F0F-ACC7-4A83FEB115E3}" type="datetime1">
              <a:rPr lang="fi-FI" altLang="fi-FI" sz="1200" smtClean="0">
                <a:solidFill>
                  <a:srgbClr val="1F497D"/>
                </a:solidFill>
              </a:rPr>
              <a:t>15.8.2016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  <p:sp>
        <p:nvSpPr>
          <p:cNvPr id="23557" name="Dian numeron paikkamerkki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Lucida Sans" pitchFamily="34" charset="0"/>
              <a:buChar char="•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1F497D"/>
                </a:solidFill>
                <a:latin typeface="Lucida Sans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−"/>
              <a:defRPr sz="2000">
                <a:solidFill>
                  <a:srgbClr val="404040"/>
                </a:solidFill>
                <a:latin typeface="Lucida Sans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B9B2FF1-BAB4-4EC3-84A3-8BAB325C13A2}" type="slidenum">
              <a:rPr lang="fi-FI" altLang="fi-FI" sz="1200" smtClean="0">
                <a:solidFill>
                  <a:srgbClr val="1F497D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fi-FI" altLang="fi-FI" sz="120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4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6417" y="83671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fi-FI" sz="2400" b="1" i="1" dirty="0" smtClean="0"/>
              <a:t>Riitta Salusen tutkimuksen tuloksia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1200" dirty="0" smtClean="0"/>
              <a:t>(Ketjulähettitoiminta osaamisen ja yhteistyön kehittämisen välineenä</a:t>
            </a:r>
            <a:r>
              <a:rPr lang="fi-FI" sz="1200" dirty="0"/>
              <a:t>)</a:t>
            </a:r>
            <a:br>
              <a:rPr lang="fi-FI" sz="1200" dirty="0"/>
            </a:br>
            <a:r>
              <a:rPr lang="fi-FI" sz="1200" dirty="0">
                <a:hlinkClick r:id="rId2"/>
              </a:rPr>
              <a:t>http://</a:t>
            </a:r>
            <a:r>
              <a:rPr lang="fi-FI" sz="1200" dirty="0" smtClean="0">
                <a:hlinkClick r:id="rId2"/>
              </a:rPr>
              <a:t>tampub.uta.fi/bitstream/handle/10024/98877/978-952-03-0102-6.pdf?sequence=1</a:t>
            </a:r>
            <a:r>
              <a:rPr lang="fi-FI" sz="1200" dirty="0" smtClean="0"/>
              <a:t/>
            </a:r>
            <a:br>
              <a:rPr lang="fi-FI" sz="1200" dirty="0" smtClean="0"/>
            </a:br>
            <a:r>
              <a:rPr lang="fi-FI" sz="1200" dirty="0" smtClean="0"/>
              <a:t> </a:t>
            </a:r>
            <a:endParaRPr lang="fi-FI" sz="1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68E059-4C4F-48A3-B151-72CFD1060868}" type="datetime1">
              <a:rPr lang="fi-FI" smtClean="0">
                <a:solidFill>
                  <a:srgbClr val="1F497D"/>
                </a:solidFill>
              </a:rPr>
              <a:t>15.8.2016</a:t>
            </a:fld>
            <a:endParaRPr lang="fi-FI" dirty="0">
              <a:solidFill>
                <a:srgbClr val="1F497D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54B79C-16F2-4657-91E6-F7A85B16FA25}" type="slidenum">
              <a:rPr lang="fi-FI" smtClean="0">
                <a:solidFill>
                  <a:srgbClr val="1F497D"/>
                </a:solidFill>
              </a:rPr>
              <a:pPr>
                <a:defRPr/>
              </a:pPr>
              <a:t>9</a:t>
            </a:fld>
            <a:endParaRPr lang="fi-FI">
              <a:solidFill>
                <a:srgbClr val="1F497D"/>
              </a:solidFill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457200" y="1741655"/>
            <a:ext cx="8229600" cy="3873883"/>
          </a:xfrm>
        </p:spPr>
        <p:txBody>
          <a:bodyPr>
            <a:normAutofit/>
          </a:bodyPr>
          <a:lstStyle/>
          <a:p>
            <a:endParaRPr lang="fi-FI" sz="1600" b="1" dirty="0" smtClean="0"/>
          </a:p>
          <a:p>
            <a:r>
              <a:rPr lang="fi-FI" sz="1600" b="1" u="sng" dirty="0" smtClean="0"/>
              <a:t>Opitut asiat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kliiniset tiedot ja taidot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yhteistyötahon ja –kump-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panien tunteminen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yhteistyökysymykset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arvot ja asenteet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/>
              <a:t>ymmärrys</a:t>
            </a:r>
            <a:endParaRPr lang="fi-FI" sz="1200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323528" y="1730261"/>
            <a:ext cx="2356234" cy="2214336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yöristetty suorakulmio 8"/>
          <p:cNvSpPr/>
          <p:nvPr/>
        </p:nvSpPr>
        <p:spPr>
          <a:xfrm>
            <a:off x="3203848" y="1730261"/>
            <a:ext cx="2448272" cy="2214337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Pyöristetty suorakulmio 10"/>
          <p:cNvSpPr/>
          <p:nvPr/>
        </p:nvSpPr>
        <p:spPr>
          <a:xfrm>
            <a:off x="6228184" y="1730261"/>
            <a:ext cx="2232248" cy="2214337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ruutu 9"/>
          <p:cNvSpPr txBox="1"/>
          <p:nvPr/>
        </p:nvSpPr>
        <p:spPr>
          <a:xfrm>
            <a:off x="3398740" y="1882495"/>
            <a:ext cx="1891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Oppien käsitteleminen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palautteenanto palavereissa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työtilanteissa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epävirallisissa tapaamisissa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pohdinta itsekseen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toimintojen läpikäynti yhdessä</a:t>
            </a:r>
            <a:endParaRPr lang="fi-FI" sz="1200" dirty="0">
              <a:latin typeface="Lucida Sans" panose="020B0602030504020204" pitchFamily="34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6524195" y="1929488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u="sng" dirty="0" smtClean="0">
                <a:latin typeface="Lucida Sans" panose="020B0602030504020204" pitchFamily="34" charset="0"/>
              </a:rPr>
              <a:t>Muutokset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toimintavat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tutkimus- ja hoitokäytännöt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potilaan ohjaaminen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hoidon jatkuvuus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200" dirty="0" smtClean="0">
                <a:latin typeface="Lucida Sans" panose="020B0602030504020204" pitchFamily="34" charset="0"/>
              </a:rPr>
              <a:t>asennoituminen omaan työhön</a:t>
            </a:r>
            <a:endParaRPr lang="fi-FI" sz="1200" dirty="0">
              <a:latin typeface="Lucida Sans" panose="020B0602030504020204" pitchFamily="34" charset="0"/>
            </a:endParaRPr>
          </a:p>
        </p:txBody>
      </p:sp>
      <p:sp>
        <p:nvSpPr>
          <p:cNvPr id="14" name="Pyöristetty suorakulmio 13"/>
          <p:cNvSpPr/>
          <p:nvPr/>
        </p:nvSpPr>
        <p:spPr>
          <a:xfrm>
            <a:off x="755576" y="4221088"/>
            <a:ext cx="7200800" cy="1728192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Tekstiruutu 12"/>
          <p:cNvSpPr txBox="1"/>
          <p:nvPr/>
        </p:nvSpPr>
        <p:spPr>
          <a:xfrm>
            <a:off x="1799692" y="436510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u="sng" dirty="0" smtClean="0">
                <a:latin typeface="Lucida Sans" panose="020B0602030504020204" pitchFamily="34" charset="0"/>
              </a:rPr>
              <a:t>Muutosta edistävät ja estävät tekijät</a:t>
            </a:r>
          </a:p>
          <a:p>
            <a:endParaRPr lang="fi-FI" sz="1600" dirty="0">
              <a:latin typeface="Lucida Sans" panose="020B0602030504020204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869917" y="4657489"/>
            <a:ext cx="1859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latin typeface="Lucida Sans" panose="020B0602030504020204" pitchFamily="34" charset="0"/>
              </a:rPr>
              <a:t>Tiedon hankkiminen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osaamistarve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luodut verkostot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jakson onnistuminen</a:t>
            </a:r>
          </a:p>
          <a:p>
            <a:endParaRPr lang="fi-FI" sz="1200" dirty="0">
              <a:latin typeface="Lucida Sans" panose="020B0602030504020204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2679762" y="4657491"/>
            <a:ext cx="2396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dirty="0" smtClean="0">
                <a:latin typeface="Lucida Sans" panose="020B0602030504020204" pitchFamily="34" charset="0"/>
              </a:rPr>
              <a:t>Motivaatiotekijät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oma innostus ja aktiivisuus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asenne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vaikutusmahdollisuudet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koettu hyöty</a:t>
            </a:r>
            <a:endParaRPr lang="fi-FI" sz="1200" dirty="0">
              <a:latin typeface="Lucida Sans" panose="020B0602030504020204" pitchFamily="34" charset="0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5155779" y="4657491"/>
            <a:ext cx="2864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b="1" dirty="0" smtClean="0">
                <a:latin typeface="Lucida Sans" panose="020B0602030504020204" pitchFamily="34" charset="0"/>
              </a:rPr>
              <a:t>Mahdollistavat tekijät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työyhteisön tuki ja ilmapiiri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johdon tuki ja arvostus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muutoksen ajoitus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kehittämiskäytännöt ja –rakenteet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latin typeface="Lucida Sans" panose="020B0602030504020204" pitchFamily="34" charset="0"/>
              </a:rPr>
              <a:t>soveltamismahdollisuus</a:t>
            </a:r>
            <a:endParaRPr lang="fi-FI" sz="1200" dirty="0">
              <a:latin typeface="Lucida Sans" panose="020B0602030504020204" pitchFamily="34" charset="0"/>
            </a:endParaRPr>
          </a:p>
        </p:txBody>
      </p:sp>
      <p:cxnSp>
        <p:nvCxnSpPr>
          <p:cNvPr id="6" name="Suora nuoliyhdysviiva 5"/>
          <p:cNvCxnSpPr>
            <a:stCxn id="8" idx="3"/>
            <a:endCxn id="9" idx="1"/>
          </p:cNvCxnSpPr>
          <p:nvPr/>
        </p:nvCxnSpPr>
        <p:spPr>
          <a:xfrm>
            <a:off x="2679762" y="2837429"/>
            <a:ext cx="52408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>
            <a:stCxn id="9" idx="3"/>
          </p:cNvCxnSpPr>
          <p:nvPr/>
        </p:nvCxnSpPr>
        <p:spPr>
          <a:xfrm>
            <a:off x="5652120" y="283743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>
            <a:endCxn id="14" idx="0"/>
          </p:cNvCxnSpPr>
          <p:nvPr/>
        </p:nvCxnSpPr>
        <p:spPr>
          <a:xfrm>
            <a:off x="2650947" y="3724686"/>
            <a:ext cx="1705029" cy="4964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stCxn id="14" idx="0"/>
          </p:cNvCxnSpPr>
          <p:nvPr/>
        </p:nvCxnSpPr>
        <p:spPr>
          <a:xfrm flipV="1">
            <a:off x="4355976" y="3864300"/>
            <a:ext cx="0" cy="3567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uora nuoliyhdysviiva 36"/>
          <p:cNvCxnSpPr>
            <a:stCxn id="14" idx="0"/>
          </p:cNvCxnSpPr>
          <p:nvPr/>
        </p:nvCxnSpPr>
        <p:spPr>
          <a:xfrm flipV="1">
            <a:off x="4355976" y="3724686"/>
            <a:ext cx="1872208" cy="4964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646</Words>
  <Application>Microsoft Office PowerPoint</Application>
  <PresentationFormat>Näytössä katseltava diaesitys (4:3)</PresentationFormat>
  <Paragraphs>247</Paragraphs>
  <Slides>13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1_Office-teema</vt:lpstr>
      <vt:lpstr>Office-teema</vt:lpstr>
      <vt:lpstr>2_Office-teema</vt:lpstr>
      <vt:lpstr>PowerPoint-esitys</vt:lpstr>
      <vt:lpstr>Taustaa</vt:lpstr>
      <vt:lpstr>Esimerkkejä tavoiteasettelusta ja jaksolistasta</vt:lpstr>
      <vt:lpstr>Ketjulähetistä ”sotelähetiksi”</vt:lpstr>
      <vt:lpstr>Toteutus</vt:lpstr>
      <vt:lpstr>PowerPoint-esitys</vt:lpstr>
      <vt:lpstr>PowerPoint-esitys</vt:lpstr>
      <vt:lpstr>Johtopäätökset Epshp:n ketjulähettien palautteista</vt:lpstr>
      <vt:lpstr>Riitta Salusen tutkimuksen tuloksia (Ketjulähettitoiminta osaamisen ja yhteistyön kehittämisen välineenä) http://tampub.uta.fi/bitstream/handle/10024/98877/978-952-03-0102-6.pdf?sequence=1  </vt:lpstr>
      <vt:lpstr>PowerPoint-esitys</vt:lpstr>
      <vt:lpstr>Esimerkkejä Seinäjoen päihdeklinikan jaksolistasta</vt:lpstr>
      <vt:lpstr>Stepit</vt:lpstr>
      <vt:lpstr>Mietittäväksi</vt:lpstr>
    </vt:vector>
  </TitlesOfParts>
  <Company>EPSHP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Lahdensuo Anne-Mari</dc:creator>
  <cp:lastModifiedBy>Lahdensuo Anne-Mari</cp:lastModifiedBy>
  <cp:revision>94</cp:revision>
  <cp:lastPrinted>2016-08-05T06:30:24Z</cp:lastPrinted>
  <dcterms:created xsi:type="dcterms:W3CDTF">2016-08-02T09:45:12Z</dcterms:created>
  <dcterms:modified xsi:type="dcterms:W3CDTF">2016-08-15T09:51:14Z</dcterms:modified>
</cp:coreProperties>
</file>