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1" r:id="rId4"/>
    <p:sldId id="258" r:id="rId5"/>
    <p:sldId id="259" r:id="rId6"/>
    <p:sldId id="260" r:id="rId7"/>
    <p:sldId id="262"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96" d="100"/>
          <a:sy n="96" d="100"/>
        </p:scale>
        <p:origin x="96" y="13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EF553667-389A-4810-9336-AA109465338B}"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3099669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F553667-389A-4810-9336-AA109465338B}"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326890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F553667-389A-4810-9336-AA109465338B}"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1226691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F553667-389A-4810-9336-AA109465338B}"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240933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EF553667-389A-4810-9336-AA109465338B}"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1042995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EF553667-389A-4810-9336-AA109465338B}" type="datetimeFigureOut">
              <a:rPr lang="fi-FI" smtClean="0"/>
              <a:t>12.12.2016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3460115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EF553667-389A-4810-9336-AA109465338B}" type="datetimeFigureOut">
              <a:rPr lang="fi-FI" smtClean="0"/>
              <a:t>12.12.2016</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2781205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EF553667-389A-4810-9336-AA109465338B}" type="datetimeFigureOut">
              <a:rPr lang="fi-FI" smtClean="0"/>
              <a:t>12.12.2016</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4014474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EF553667-389A-4810-9336-AA109465338B}" type="datetimeFigureOut">
              <a:rPr lang="fi-FI" smtClean="0"/>
              <a:t>12.12.2016</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4110452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F553667-389A-4810-9336-AA109465338B}" type="datetimeFigureOut">
              <a:rPr lang="fi-FI" smtClean="0"/>
              <a:t>12.12.2016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3865354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F553667-389A-4810-9336-AA109465338B}" type="datetimeFigureOut">
              <a:rPr lang="fi-FI" smtClean="0"/>
              <a:t>12.12.2016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D6C7EDA9-7777-4B6B-9692-97BD7AA5D9C5}" type="slidenum">
              <a:rPr lang="fi-FI" smtClean="0"/>
              <a:t>‹#›</a:t>
            </a:fld>
            <a:endParaRPr lang="fi-FI"/>
          </a:p>
        </p:txBody>
      </p:sp>
    </p:spTree>
    <p:extLst>
      <p:ext uri="{BB962C8B-B14F-4D97-AF65-F5344CB8AC3E}">
        <p14:creationId xmlns:p14="http://schemas.microsoft.com/office/powerpoint/2010/main" val="1435233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553667-389A-4810-9336-AA109465338B}" type="datetimeFigureOut">
              <a:rPr lang="fi-FI" smtClean="0"/>
              <a:t>12.12.2016</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7EDA9-7777-4B6B-9692-97BD7AA5D9C5}" type="slidenum">
              <a:rPr lang="fi-FI" smtClean="0"/>
              <a:t>‹#›</a:t>
            </a:fld>
            <a:endParaRPr lang="fi-FI"/>
          </a:p>
        </p:txBody>
      </p:sp>
    </p:spTree>
    <p:extLst>
      <p:ext uri="{BB962C8B-B14F-4D97-AF65-F5344CB8AC3E}">
        <p14:creationId xmlns:p14="http://schemas.microsoft.com/office/powerpoint/2010/main" val="4081691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onetbotnia.f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sz="3200" b="1" dirty="0" err="1" smtClean="0"/>
              <a:t>SONet</a:t>
            </a:r>
            <a:r>
              <a:rPr lang="fi-FI" sz="3200" b="1" dirty="0" smtClean="0"/>
              <a:t> </a:t>
            </a:r>
            <a:r>
              <a:rPr lang="fi-FI" sz="3200" b="1" dirty="0" err="1" smtClean="0"/>
              <a:t>BOTNIAn</a:t>
            </a:r>
            <a:r>
              <a:rPr lang="fi-FI" sz="3200" b="1" dirty="0" smtClean="0"/>
              <a:t> EP:n alueellinen ohjausryhmä 16.11.2016</a:t>
            </a:r>
            <a:endParaRPr lang="fi-FI" sz="3200" b="1" dirty="0"/>
          </a:p>
        </p:txBody>
      </p:sp>
      <p:sp>
        <p:nvSpPr>
          <p:cNvPr id="3" name="Alaotsikko 2"/>
          <p:cNvSpPr>
            <a:spLocks noGrp="1"/>
          </p:cNvSpPr>
          <p:nvPr>
            <p:ph type="subTitle" idx="1"/>
          </p:nvPr>
        </p:nvSpPr>
        <p:spPr/>
        <p:txBody>
          <a:bodyPr/>
          <a:lstStyle/>
          <a:p>
            <a:r>
              <a:rPr lang="fi-FI" dirty="0" smtClean="0"/>
              <a:t>Anne Saarijärvi</a:t>
            </a:r>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66896" y="4691269"/>
            <a:ext cx="2520280" cy="437321"/>
          </a:xfrm>
          <a:prstGeom prst="rect">
            <a:avLst/>
          </a:prstGeom>
          <a:noFill/>
          <a:ln>
            <a:noFill/>
          </a:ln>
        </p:spPr>
      </p:pic>
    </p:spTree>
    <p:extLst>
      <p:ext uri="{BB962C8B-B14F-4D97-AF65-F5344CB8AC3E}">
        <p14:creationId xmlns:p14="http://schemas.microsoft.com/office/powerpoint/2010/main" val="2202503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400" b="1" dirty="0" err="1" smtClean="0"/>
              <a:t>SONet</a:t>
            </a:r>
            <a:r>
              <a:rPr lang="fi-FI" sz="2400" b="1" dirty="0" smtClean="0"/>
              <a:t> </a:t>
            </a:r>
            <a:r>
              <a:rPr lang="fi-FI" sz="2400" b="1" dirty="0" err="1" smtClean="0"/>
              <a:t>BOTNIAn</a:t>
            </a:r>
            <a:r>
              <a:rPr lang="fi-FI" sz="2400" b="1" dirty="0" smtClean="0"/>
              <a:t> EP:n alueellinen ohjausryhmä 16.11.2016</a:t>
            </a:r>
            <a:endParaRPr lang="fi-FI" sz="2400" b="1" dirty="0"/>
          </a:p>
        </p:txBody>
      </p:sp>
      <p:sp>
        <p:nvSpPr>
          <p:cNvPr id="3" name="Sisällön paikkamerkki 2"/>
          <p:cNvSpPr>
            <a:spLocks noGrp="1"/>
          </p:cNvSpPr>
          <p:nvPr>
            <p:ph idx="1"/>
          </p:nvPr>
        </p:nvSpPr>
        <p:spPr/>
        <p:txBody>
          <a:bodyPr>
            <a:normAutofit fontScale="85000" lnSpcReduction="20000"/>
          </a:bodyPr>
          <a:lstStyle/>
          <a:p>
            <a:r>
              <a:rPr lang="fi-FI" dirty="0" smtClean="0"/>
              <a:t>1</a:t>
            </a:r>
            <a:r>
              <a:rPr lang="fi-FI" dirty="0"/>
              <a:t>§ Kokouksen avaus</a:t>
            </a:r>
          </a:p>
          <a:p>
            <a:r>
              <a:rPr lang="fi-FI" dirty="0"/>
              <a:t>2§ Esityslistan hyväksyminen</a:t>
            </a:r>
          </a:p>
          <a:p>
            <a:r>
              <a:rPr lang="fi-FI" dirty="0"/>
              <a:t>3§ Pöytäkirjan tarkistaminen</a:t>
            </a:r>
          </a:p>
          <a:p>
            <a:r>
              <a:rPr lang="fi-FI" dirty="0"/>
              <a:t>4§ Ajankohtaista </a:t>
            </a:r>
            <a:r>
              <a:rPr lang="fi-FI" dirty="0" err="1"/>
              <a:t>SONet</a:t>
            </a:r>
            <a:r>
              <a:rPr lang="fi-FI" dirty="0"/>
              <a:t> </a:t>
            </a:r>
            <a:r>
              <a:rPr lang="fi-FI" dirty="0" err="1"/>
              <a:t>BOTNIAssa</a:t>
            </a:r>
            <a:r>
              <a:rPr lang="fi-FI" dirty="0"/>
              <a:t>  </a:t>
            </a:r>
          </a:p>
          <a:p>
            <a:r>
              <a:rPr lang="fi-FI" dirty="0"/>
              <a:t>5§</a:t>
            </a:r>
            <a:r>
              <a:rPr lang="fi-FI" b="1" dirty="0"/>
              <a:t> </a:t>
            </a:r>
            <a:r>
              <a:rPr lang="fi-FI" dirty="0" err="1"/>
              <a:t>SONet</a:t>
            </a:r>
            <a:r>
              <a:rPr lang="fi-FI" dirty="0"/>
              <a:t> </a:t>
            </a:r>
            <a:r>
              <a:rPr lang="fi-FI" dirty="0" err="1"/>
              <a:t>BOTNIAn</a:t>
            </a:r>
            <a:r>
              <a:rPr lang="fi-FI" dirty="0"/>
              <a:t> toimintasuunnitelma 2017–2018</a:t>
            </a:r>
          </a:p>
          <a:p>
            <a:r>
              <a:rPr lang="fi-FI" dirty="0"/>
              <a:t>6§ Katsaus hanketilanteeseen Etelä-Pohjanmaalla </a:t>
            </a:r>
          </a:p>
          <a:p>
            <a:r>
              <a:rPr lang="fi-FI" dirty="0"/>
              <a:t>7§ Ajankohtaista EP </a:t>
            </a:r>
            <a:r>
              <a:rPr lang="fi-FI" dirty="0" err="1"/>
              <a:t>sotessa</a:t>
            </a:r>
            <a:endParaRPr lang="fi-FI" dirty="0"/>
          </a:p>
          <a:p>
            <a:r>
              <a:rPr lang="fi-FI" dirty="0"/>
              <a:t>8§ Arvioita maakuntaohjelman seurantaraportin mittareiden toteutumisesta Etelä-Pohjanmaalla</a:t>
            </a:r>
          </a:p>
          <a:p>
            <a:r>
              <a:rPr lang="fi-FI" dirty="0"/>
              <a:t>9§ Muut asiat   </a:t>
            </a:r>
          </a:p>
          <a:p>
            <a:r>
              <a:rPr lang="fi-FI" dirty="0"/>
              <a:t>10§ Kokouksen päättäminen </a:t>
            </a:r>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08479" y="5958302"/>
            <a:ext cx="2520280" cy="437321"/>
          </a:xfrm>
          <a:prstGeom prst="rect">
            <a:avLst/>
          </a:prstGeom>
          <a:noFill/>
          <a:ln>
            <a:noFill/>
          </a:ln>
        </p:spPr>
      </p:pic>
    </p:spTree>
    <p:extLst>
      <p:ext uri="{BB962C8B-B14F-4D97-AF65-F5344CB8AC3E}">
        <p14:creationId xmlns:p14="http://schemas.microsoft.com/office/powerpoint/2010/main" val="1761044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400" b="1" dirty="0" smtClean="0">
                <a:latin typeface="+mn-lt"/>
              </a:rPr>
              <a:t>Ajankohtaista </a:t>
            </a:r>
            <a:r>
              <a:rPr lang="fi-FI" sz="2400" b="1" dirty="0" err="1" smtClean="0">
                <a:latin typeface="+mn-lt"/>
              </a:rPr>
              <a:t>SONet</a:t>
            </a:r>
            <a:r>
              <a:rPr lang="fi-FI" sz="2400" b="1" dirty="0" smtClean="0">
                <a:latin typeface="+mn-lt"/>
              </a:rPr>
              <a:t> </a:t>
            </a:r>
            <a:r>
              <a:rPr lang="fi-FI" sz="2400" b="1" dirty="0" err="1" smtClean="0">
                <a:latin typeface="+mn-lt"/>
              </a:rPr>
              <a:t>BOTNIAssa</a:t>
            </a:r>
            <a:endParaRPr lang="fi-FI" sz="2400" b="1" dirty="0">
              <a:latin typeface="+mn-lt"/>
            </a:endParaRPr>
          </a:p>
        </p:txBody>
      </p:sp>
      <p:sp>
        <p:nvSpPr>
          <p:cNvPr id="3" name="Sisällön paikkamerkki 2"/>
          <p:cNvSpPr>
            <a:spLocks noGrp="1"/>
          </p:cNvSpPr>
          <p:nvPr>
            <p:ph idx="1"/>
          </p:nvPr>
        </p:nvSpPr>
        <p:spPr>
          <a:xfrm>
            <a:off x="79513" y="1391477"/>
            <a:ext cx="11642035" cy="4785485"/>
          </a:xfrm>
        </p:spPr>
        <p:txBody>
          <a:bodyPr>
            <a:normAutofit fontScale="77500" lnSpcReduction="20000"/>
          </a:bodyPr>
          <a:lstStyle/>
          <a:p>
            <a:r>
              <a:rPr lang="fi-FI" dirty="0" smtClean="0"/>
              <a:t>Harjoittelija valtiotieteiden maisteri Elisa Keskinen (pääaineena sosiaalipolitiikka) </a:t>
            </a:r>
            <a:r>
              <a:rPr lang="fi-FI" dirty="0" err="1" smtClean="0"/>
              <a:t>SONet</a:t>
            </a:r>
            <a:r>
              <a:rPr lang="fi-FI" dirty="0" smtClean="0"/>
              <a:t> </a:t>
            </a:r>
            <a:r>
              <a:rPr lang="fi-FI" dirty="0" err="1" smtClean="0"/>
              <a:t>BOTNIAssa</a:t>
            </a:r>
            <a:r>
              <a:rPr lang="fi-FI" dirty="0" smtClean="0"/>
              <a:t> 11.11.2016-13.2.2017</a:t>
            </a:r>
          </a:p>
          <a:p>
            <a:pPr lvl="0"/>
            <a:r>
              <a:rPr lang="fi-FI" dirty="0" smtClean="0"/>
              <a:t>Osaamiskeskusrahoituksen </a:t>
            </a:r>
            <a:r>
              <a:rPr lang="fi-FI" dirty="0"/>
              <a:t>korjaamisesta käydään neuvotteluja </a:t>
            </a:r>
            <a:r>
              <a:rPr lang="fi-FI" dirty="0" err="1"/>
              <a:t>stm:n</a:t>
            </a:r>
            <a:r>
              <a:rPr lang="fi-FI" dirty="0"/>
              <a:t> kanssa, ensi vuodelle 33 %:a leikkaantunut </a:t>
            </a:r>
            <a:r>
              <a:rPr lang="fi-FI" dirty="0" err="1" smtClean="0"/>
              <a:t>rahoitus.Budjetissa</a:t>
            </a:r>
            <a:r>
              <a:rPr lang="fi-FI" dirty="0" smtClean="0"/>
              <a:t> yhä </a:t>
            </a:r>
            <a:r>
              <a:rPr lang="fi-FI" dirty="0"/>
              <a:t>paljon liikkuvia, epävarmoja osia (Etelä-Pohjanmaan ja </a:t>
            </a:r>
            <a:r>
              <a:rPr lang="fi-FI" dirty="0" err="1"/>
              <a:t>Keski</a:t>
            </a:r>
            <a:r>
              <a:rPr lang="fi-FI" dirty="0"/>
              <a:t>-Pohjanmaan osalta kuntarahoitus kunnossa, sopimuksia aletaan tehdä)</a:t>
            </a:r>
          </a:p>
          <a:p>
            <a:r>
              <a:rPr lang="fi-FI" dirty="0" smtClean="0"/>
              <a:t>Hyvinvointibarometritutkimus 2017–sopimusneuvottelut käynnissä Pohjalaismaakuntien </a:t>
            </a:r>
            <a:r>
              <a:rPr lang="fi-FI" dirty="0" smtClean="0"/>
              <a:t>kesken: </a:t>
            </a:r>
            <a:r>
              <a:rPr lang="fi-FI" dirty="0" err="1" smtClean="0"/>
              <a:t>SeAMK</a:t>
            </a:r>
            <a:r>
              <a:rPr lang="fi-FI" dirty="0" smtClean="0"/>
              <a:t> </a:t>
            </a:r>
            <a:r>
              <a:rPr lang="fi-FI" dirty="0" smtClean="0"/>
              <a:t>toteuttajana,</a:t>
            </a:r>
            <a:r>
              <a:rPr lang="fi-FI" dirty="0"/>
              <a:t> </a:t>
            </a:r>
            <a:r>
              <a:rPr lang="fi-FI" dirty="0" smtClean="0"/>
              <a:t>SB toteuttaa </a:t>
            </a:r>
            <a:r>
              <a:rPr lang="fi-FI" dirty="0"/>
              <a:t>hyvinvointibarometritutkimuksen maakunnalliset työpajat ja ylimaakunnallisen tiedotustilaisuuden yhdessä </a:t>
            </a:r>
            <a:r>
              <a:rPr lang="fi-FI" dirty="0" err="1"/>
              <a:t>SeAMKin</a:t>
            </a:r>
            <a:r>
              <a:rPr lang="fi-FI" dirty="0"/>
              <a:t> tutkijan </a:t>
            </a:r>
            <a:r>
              <a:rPr lang="fi-FI" dirty="0" smtClean="0"/>
              <a:t>kanssa</a:t>
            </a:r>
          </a:p>
          <a:p>
            <a:r>
              <a:rPr lang="fi-FI" dirty="0" smtClean="0"/>
              <a:t>Pro </a:t>
            </a:r>
            <a:r>
              <a:rPr lang="fi-FI" dirty="0" smtClean="0"/>
              <a:t>SOS –hanke täydennyspyyntö 9.12.2016 mennessä</a:t>
            </a:r>
          </a:p>
          <a:p>
            <a:r>
              <a:rPr lang="fi-FI" dirty="0" smtClean="0"/>
              <a:t>Kansa koulu  -hankkeen EP:n koulutukset käynnistymässä</a:t>
            </a:r>
          </a:p>
          <a:p>
            <a:pPr marL="0" indent="0">
              <a:buNone/>
            </a:pPr>
            <a:r>
              <a:rPr lang="fi-FI" dirty="0" err="1" smtClean="0"/>
              <a:t>SONet</a:t>
            </a:r>
            <a:r>
              <a:rPr lang="fi-FI" dirty="0" smtClean="0"/>
              <a:t> </a:t>
            </a:r>
            <a:r>
              <a:rPr lang="fi-FI" dirty="0" err="1" smtClean="0"/>
              <a:t>BOTNIAn</a:t>
            </a:r>
            <a:r>
              <a:rPr lang="fi-FI" dirty="0" smtClean="0"/>
              <a:t> työpajoja ja tilaisuuksia: </a:t>
            </a:r>
          </a:p>
          <a:p>
            <a:pPr marL="0" indent="0">
              <a:buNone/>
            </a:pPr>
            <a:r>
              <a:rPr lang="fi-FI" dirty="0"/>
              <a:t> </a:t>
            </a:r>
            <a:r>
              <a:rPr lang="fi-FI" dirty="0" smtClean="0"/>
              <a:t>  </a:t>
            </a:r>
            <a:r>
              <a:rPr lang="fi-FI" dirty="0" smtClean="0"/>
              <a:t>*25.11.2016 </a:t>
            </a:r>
            <a:r>
              <a:rPr lang="fi-FI" dirty="0" smtClean="0"/>
              <a:t>Sosiaalihuoltolain mukaisen monialaisen </a:t>
            </a:r>
            <a:r>
              <a:rPr lang="fi-FI" dirty="0" smtClean="0"/>
              <a:t>yhteistyön/sosiaalisen kuntoutuksen työpaja </a:t>
            </a:r>
            <a:endParaRPr lang="fi-FI" dirty="0" smtClean="0"/>
          </a:p>
          <a:p>
            <a:pPr marL="0" indent="0">
              <a:buNone/>
            </a:pPr>
            <a:r>
              <a:rPr lang="fi-FI" dirty="0" smtClean="0"/>
              <a:t>   </a:t>
            </a:r>
            <a:r>
              <a:rPr lang="fi-FI" dirty="0"/>
              <a:t>*</a:t>
            </a:r>
            <a:r>
              <a:rPr lang="fi-FI" dirty="0" smtClean="0"/>
              <a:t>8.12.2016 </a:t>
            </a:r>
            <a:r>
              <a:rPr lang="fi-FI" dirty="0" smtClean="0"/>
              <a:t>lastensuojelun edunvalvonta </a:t>
            </a:r>
            <a:r>
              <a:rPr lang="fi-FI" dirty="0">
                <a:hlinkClick r:id="rId2"/>
              </a:rPr>
              <a:t>http://www.sonetbotnia.fi</a:t>
            </a:r>
            <a:r>
              <a:rPr lang="fi-FI" dirty="0" smtClean="0">
                <a:hlinkClick r:id="rId2"/>
              </a:rPr>
              <a:t>/</a:t>
            </a:r>
            <a:endParaRPr lang="fi-FI" dirty="0" smtClean="0"/>
          </a:p>
          <a:p>
            <a:pPr marL="0" indent="0">
              <a:buNone/>
            </a:pPr>
            <a:endParaRPr lang="fi-FI" dirty="0" smtClean="0"/>
          </a:p>
        </p:txBody>
      </p:sp>
      <p:pic>
        <p:nvPicPr>
          <p:cNvPr id="4" name="Kuva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8479" y="5958302"/>
            <a:ext cx="2520280" cy="437321"/>
          </a:xfrm>
          <a:prstGeom prst="rect">
            <a:avLst/>
          </a:prstGeom>
          <a:noFill/>
          <a:ln>
            <a:noFill/>
          </a:ln>
        </p:spPr>
      </p:pic>
    </p:spTree>
    <p:extLst>
      <p:ext uri="{BB962C8B-B14F-4D97-AF65-F5344CB8AC3E}">
        <p14:creationId xmlns:p14="http://schemas.microsoft.com/office/powerpoint/2010/main" val="1451895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218662"/>
            <a:ext cx="10515600" cy="526774"/>
          </a:xfrm>
        </p:spPr>
        <p:txBody>
          <a:bodyPr>
            <a:normAutofit/>
          </a:bodyPr>
          <a:lstStyle/>
          <a:p>
            <a:r>
              <a:rPr lang="fi-FI" sz="2800" b="1" dirty="0" smtClean="0"/>
              <a:t>Pro SOS –hanke</a:t>
            </a:r>
            <a:endParaRPr lang="fi-FI" sz="2800" b="1" dirty="0"/>
          </a:p>
        </p:txBody>
      </p:sp>
      <p:sp>
        <p:nvSpPr>
          <p:cNvPr id="3" name="Sisällön paikkamerkki 2"/>
          <p:cNvSpPr>
            <a:spLocks noGrp="1"/>
          </p:cNvSpPr>
          <p:nvPr>
            <p:ph idx="1"/>
          </p:nvPr>
        </p:nvSpPr>
        <p:spPr>
          <a:xfrm>
            <a:off x="159026" y="844826"/>
            <a:ext cx="11194774" cy="5332137"/>
          </a:xfrm>
        </p:spPr>
        <p:txBody>
          <a:bodyPr>
            <a:normAutofit fontScale="62500" lnSpcReduction="20000"/>
          </a:bodyPr>
          <a:lstStyle/>
          <a:p>
            <a:pPr marL="0" lvl="0" indent="0">
              <a:buNone/>
            </a:pPr>
            <a:r>
              <a:rPr lang="fi-FI" b="1" dirty="0" smtClean="0"/>
              <a:t>Nimitykset: </a:t>
            </a:r>
            <a:r>
              <a:rPr lang="fi-FI" dirty="0" smtClean="0"/>
              <a:t>hankejohtajaksi valittu YTL Jutta Paavola, alueen hanketyöntekijäksi YTM Sonja Sulkakoski</a:t>
            </a:r>
          </a:p>
          <a:p>
            <a:pPr marL="0" lvl="0" indent="0">
              <a:buNone/>
            </a:pPr>
            <a:r>
              <a:rPr lang="fi-FI" b="1" dirty="0" smtClean="0"/>
              <a:t>Valvoja STM esittänyt vielä täydennyspyynnöt </a:t>
            </a:r>
            <a:r>
              <a:rPr lang="fi-FI" b="1" dirty="0"/>
              <a:t>9.12.16 mennessä</a:t>
            </a:r>
            <a:r>
              <a:rPr lang="fi-FI" b="1" dirty="0" smtClean="0"/>
              <a:t>:</a:t>
            </a:r>
          </a:p>
          <a:p>
            <a:pPr marL="514350" lvl="0" indent="-514350">
              <a:buFont typeface="+mj-lt"/>
              <a:buAutoNum type="arabicPeriod"/>
            </a:pPr>
            <a:r>
              <a:rPr lang="fi-FI" b="1" dirty="0" smtClean="0"/>
              <a:t>Tutkimuspohjaisuuden vahvistaminen </a:t>
            </a:r>
            <a:r>
              <a:rPr lang="fi-FI" dirty="0"/>
              <a:t>hankesuunnitelmassa: </a:t>
            </a:r>
            <a:r>
              <a:rPr lang="fi-FI" dirty="0" smtClean="0"/>
              <a:t>tarkennetaan </a:t>
            </a:r>
            <a:r>
              <a:rPr lang="fi-FI" dirty="0"/>
              <a:t>kirjallisuuskatsauksella ja pohjataan se olemassa olevaan tutkimustietoon (koeteltu tieto huono-osaisuudesta ja </a:t>
            </a:r>
            <a:r>
              <a:rPr lang="fi-FI" dirty="0" smtClean="0"/>
              <a:t>vaikuttavista/hyviksi havaituista </a:t>
            </a:r>
            <a:r>
              <a:rPr lang="fi-FI" dirty="0"/>
              <a:t>menetelmistä). </a:t>
            </a:r>
            <a:r>
              <a:rPr lang="fi-FI" dirty="0" smtClean="0"/>
              <a:t>Pilotteihin </a:t>
            </a:r>
            <a:r>
              <a:rPr lang="fi-FI" dirty="0"/>
              <a:t>kokeiltavaksi kirjallisuuskatsauksen perusteella vaikuttavimmiksi osoittautuneita menetelmiä ja malleja ja arvioidaan niiden vaikuttavuutta. Katsauksen ja alueiden tarvekartoituksen perusteella laaditaan tarkennettu projektisuunnitelma siitä, mitä vaikuttavia menetelmiä eri piloteissa aletaan kokeilla, ja pilotteihin liitetään heti mukaan </a:t>
            </a:r>
            <a:r>
              <a:rPr lang="fi-FI" dirty="0" smtClean="0"/>
              <a:t>mittari, jotta saadaan tehokkaasti uutta </a:t>
            </a:r>
            <a:r>
              <a:rPr lang="fi-FI" dirty="0"/>
              <a:t>tietoa siitä, millaiset menetelmät ovat vaikuttavia </a:t>
            </a:r>
            <a:r>
              <a:rPr lang="fi-FI" dirty="0" err="1"/>
              <a:t>tiettyjen</a:t>
            </a:r>
            <a:r>
              <a:rPr lang="fi-FI" dirty="0"/>
              <a:t> asiakkaiden kohdalla </a:t>
            </a:r>
            <a:r>
              <a:rPr lang="fi-FI" dirty="0" err="1"/>
              <a:t>tietyissä</a:t>
            </a:r>
            <a:r>
              <a:rPr lang="fi-FI" dirty="0"/>
              <a:t> </a:t>
            </a:r>
            <a:r>
              <a:rPr lang="fi-FI" dirty="0" smtClean="0"/>
              <a:t>olosuhteissa. </a:t>
            </a:r>
          </a:p>
          <a:p>
            <a:pPr marL="514350" indent="-514350">
              <a:buFont typeface="+mj-lt"/>
              <a:buAutoNum type="arabicPeriod"/>
            </a:pPr>
            <a:r>
              <a:rPr lang="fi-FI" b="1" dirty="0"/>
              <a:t>A</a:t>
            </a:r>
            <a:r>
              <a:rPr lang="fi-FI" b="1" dirty="0" smtClean="0"/>
              <a:t>rvioinnin keventäminen</a:t>
            </a:r>
            <a:r>
              <a:rPr lang="fi-FI" b="1" dirty="0"/>
              <a:t> </a:t>
            </a:r>
            <a:r>
              <a:rPr lang="fi-FI" dirty="0" err="1"/>
              <a:t>SeAMKin</a:t>
            </a:r>
            <a:r>
              <a:rPr lang="fi-FI" dirty="0"/>
              <a:t> ja PIKASSOKSEN yhteistyössä suunnittelemaa arviointiasetelmaa </a:t>
            </a:r>
            <a:r>
              <a:rPr lang="fi-FI" dirty="0" smtClean="0"/>
              <a:t>tulee uudistaa</a:t>
            </a:r>
            <a:r>
              <a:rPr lang="fi-FI" dirty="0"/>
              <a:t>, rakentaa kevyemmin ja ottaa käyttöön erilaisia valmiita välineitä </a:t>
            </a:r>
            <a:r>
              <a:rPr lang="fi-FI" dirty="0" smtClean="0"/>
              <a:t>(esim</a:t>
            </a:r>
            <a:r>
              <a:rPr lang="fi-FI" dirty="0"/>
              <a:t>. AVAIN, Petteri Paasion/</a:t>
            </a:r>
            <a:r>
              <a:rPr lang="fi-FI" dirty="0" err="1"/>
              <a:t>Soccan</a:t>
            </a:r>
            <a:r>
              <a:rPr lang="fi-FI" dirty="0"/>
              <a:t> </a:t>
            </a:r>
            <a:r>
              <a:rPr lang="fi-FI" dirty="0" smtClean="0"/>
              <a:t>itsearviointimittari)</a:t>
            </a:r>
            <a:r>
              <a:rPr lang="fi-FI" dirty="0"/>
              <a:t> sisällöllisesti edetä maltillisesta uudistamisesta kohti radikaalia </a:t>
            </a:r>
            <a:r>
              <a:rPr lang="fi-FI" dirty="0" smtClean="0"/>
              <a:t>uudistamista. </a:t>
            </a:r>
            <a:r>
              <a:rPr lang="fi-FI" dirty="0"/>
              <a:t>  </a:t>
            </a:r>
          </a:p>
          <a:p>
            <a:pPr marL="514350" lvl="0" indent="-514350">
              <a:buFont typeface="+mj-lt"/>
              <a:buAutoNum type="arabicPeriod"/>
            </a:pPr>
            <a:r>
              <a:rPr lang="fi-FI" b="1" dirty="0"/>
              <a:t>Uudentyyppiset sosiaalityön sisällölliset työorientaatiot </a:t>
            </a:r>
            <a:r>
              <a:rPr lang="fi-FI" dirty="0" smtClean="0"/>
              <a:t>mm. yhteisöllisyyden </a:t>
            </a:r>
            <a:r>
              <a:rPr lang="fi-FI" dirty="0"/>
              <a:t>uudet muodot: </a:t>
            </a:r>
            <a:r>
              <a:rPr lang="fi-FI" dirty="0" err="1" smtClean="0"/>
              <a:t>some</a:t>
            </a:r>
            <a:r>
              <a:rPr lang="fi-FI" dirty="0" smtClean="0"/>
              <a:t>-sosiaalityö, tutkiva </a:t>
            </a:r>
            <a:r>
              <a:rPr lang="fi-FI" dirty="0"/>
              <a:t>sosiaalityö, työntekijät oman työnsä </a:t>
            </a:r>
            <a:r>
              <a:rPr lang="fi-FI" dirty="0" err="1" smtClean="0"/>
              <a:t>etnometodologeina</a:t>
            </a:r>
            <a:r>
              <a:rPr lang="fi-FI" dirty="0" smtClean="0"/>
              <a:t>. Sosiaalityön </a:t>
            </a:r>
            <a:r>
              <a:rPr lang="fi-FI" dirty="0"/>
              <a:t>uusi rooli viranomaisesta toimijaksi: osallisuuden vahvistaminen ja tukeminen, rakenteellisessa sosiaalityössä </a:t>
            </a:r>
            <a:r>
              <a:rPr lang="fi-FI" dirty="0" smtClean="0"/>
              <a:t>uutta.</a:t>
            </a:r>
          </a:p>
          <a:p>
            <a:pPr marL="514350" lvl="0" indent="-514350">
              <a:buFont typeface="+mj-lt"/>
              <a:buAutoNum type="arabicPeriod"/>
            </a:pPr>
            <a:r>
              <a:rPr lang="fi-FI" b="1" dirty="0" smtClean="0"/>
              <a:t>Palkka-ja toimenkuv</a:t>
            </a:r>
            <a:r>
              <a:rPr lang="fi-FI" dirty="0" smtClean="0"/>
              <a:t>aliitteen täsmentäminen.</a:t>
            </a:r>
          </a:p>
          <a:p>
            <a:pPr marL="514350" indent="-514350">
              <a:buFont typeface="+mj-lt"/>
              <a:buAutoNum type="arabicPeriod"/>
            </a:pPr>
            <a:r>
              <a:rPr lang="fi-FI" b="1" dirty="0"/>
              <a:t>S</a:t>
            </a:r>
            <a:r>
              <a:rPr lang="fi-FI" b="1" dirty="0" smtClean="0"/>
              <a:t>uunnitelmaan väljyyttä</a:t>
            </a:r>
            <a:r>
              <a:rPr lang="fi-FI" dirty="0" smtClean="0"/>
              <a:t>, joka huomioi </a:t>
            </a:r>
            <a:r>
              <a:rPr lang="fi-FI" dirty="0" err="1" smtClean="0"/>
              <a:t>sote</a:t>
            </a:r>
            <a:r>
              <a:rPr lang="fi-FI" dirty="0" smtClean="0"/>
              <a:t>/maku -uudistuksen ”ison muutoksen”.</a:t>
            </a:r>
          </a:p>
          <a:p>
            <a:pPr marL="0" indent="0">
              <a:buNone/>
            </a:pPr>
            <a:r>
              <a:rPr lang="fi-FI" dirty="0" smtClean="0"/>
              <a:t>Hankesuunnitelmaa työstetään parhaillaan hankkeen valvojan täydennyspyynnön pohjalta.</a:t>
            </a:r>
          </a:p>
          <a:p>
            <a:pPr marL="0" indent="0">
              <a:buNone/>
            </a:pPr>
            <a:r>
              <a:rPr lang="fi-FI" dirty="0" smtClean="0"/>
              <a:t>Kehittämistyö myös EP:n piloteissa (Kuntayhtymä Kaksineuvoinen, Ilmajoki ja LLKY) käynnistyy mahdollisimman pian.</a:t>
            </a:r>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7443" y="6176963"/>
            <a:ext cx="2520280" cy="437321"/>
          </a:xfrm>
          <a:prstGeom prst="rect">
            <a:avLst/>
          </a:prstGeom>
          <a:noFill/>
          <a:ln>
            <a:noFill/>
          </a:ln>
        </p:spPr>
      </p:pic>
    </p:spTree>
    <p:extLst>
      <p:ext uri="{BB962C8B-B14F-4D97-AF65-F5344CB8AC3E}">
        <p14:creationId xmlns:p14="http://schemas.microsoft.com/office/powerpoint/2010/main" val="1591450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2800" b="1" dirty="0" smtClean="0"/>
              <a:t>EP:llä valmistellut Kärkihankkeet:</a:t>
            </a:r>
            <a:endParaRPr lang="fi-FI" sz="2800" b="1" dirty="0"/>
          </a:p>
        </p:txBody>
      </p:sp>
      <p:sp>
        <p:nvSpPr>
          <p:cNvPr id="3" name="Sisällön paikkamerkki 2"/>
          <p:cNvSpPr>
            <a:spLocks noGrp="1"/>
          </p:cNvSpPr>
          <p:nvPr>
            <p:ph idx="1"/>
          </p:nvPr>
        </p:nvSpPr>
        <p:spPr>
          <a:xfrm>
            <a:off x="838200" y="1391478"/>
            <a:ext cx="10515600" cy="4785485"/>
          </a:xfrm>
        </p:spPr>
        <p:txBody>
          <a:bodyPr>
            <a:normAutofit fontScale="55000" lnSpcReduction="20000"/>
          </a:bodyPr>
          <a:lstStyle/>
          <a:p>
            <a:pPr marL="0" indent="0">
              <a:buNone/>
            </a:pPr>
            <a:r>
              <a:rPr lang="fi-FI" b="1" dirty="0" smtClean="0"/>
              <a:t>LAPE</a:t>
            </a:r>
            <a:r>
              <a:rPr lang="fi-FI" dirty="0" smtClean="0"/>
              <a:t>-Etelä-Pohjanmaan lasten ja perheiden palvelujen kehittämishanke</a:t>
            </a:r>
          </a:p>
          <a:p>
            <a:r>
              <a:rPr lang="fi-FI" dirty="0" smtClean="0"/>
              <a:t>Hakemus </a:t>
            </a:r>
            <a:r>
              <a:rPr lang="fi-FI" dirty="0"/>
              <a:t>alueelta </a:t>
            </a:r>
            <a:r>
              <a:rPr lang="fi-FI" dirty="0" smtClean="0"/>
              <a:t>jätetty 4.11.2016 , </a:t>
            </a:r>
            <a:r>
              <a:rPr lang="fi-FI" dirty="0"/>
              <a:t>sisältönä </a:t>
            </a:r>
            <a:r>
              <a:rPr lang="fi-FI" dirty="0" smtClean="0"/>
              <a:t>kaikki neljä </a:t>
            </a:r>
            <a:r>
              <a:rPr lang="fi-FI" dirty="0"/>
              <a:t>kärkihankeosiota, joten </a:t>
            </a:r>
            <a:r>
              <a:rPr lang="fi-FI" dirty="0" smtClean="0"/>
              <a:t>kyseessä </a:t>
            </a:r>
            <a:r>
              <a:rPr lang="fi-FI" dirty="0"/>
              <a:t>laaja </a:t>
            </a:r>
            <a:r>
              <a:rPr lang="fi-FI" dirty="0" smtClean="0"/>
              <a:t>hanke: </a:t>
            </a:r>
            <a:r>
              <a:rPr lang="fi-FI" dirty="0"/>
              <a:t>Perhekeskus kivijalkana ja siihen liittyvien erityistason palvelujen uudistaminen sekä </a:t>
            </a:r>
            <a:r>
              <a:rPr lang="fi-FI" dirty="0" err="1"/>
              <a:t>vaka</a:t>
            </a:r>
            <a:r>
              <a:rPr lang="fi-FI" dirty="0"/>
              <a:t>, koulu ja oppilaitos –osiosta lapsen  ja nuoren hyvinvoinnin tuen kokonaisuudet (mm. alueella jo tehtyjä mallinnuksia  jatkokehittämällä</a:t>
            </a:r>
            <a:r>
              <a:rPr lang="fi-FI" dirty="0" smtClean="0"/>
              <a:t>) sekä toimintakulttuurin </a:t>
            </a:r>
            <a:r>
              <a:rPr lang="fi-FI" dirty="0"/>
              <a:t>muutos läpileikkaavana periaatteena. </a:t>
            </a:r>
          </a:p>
          <a:p>
            <a:r>
              <a:rPr lang="fi-FI" dirty="0"/>
              <a:t>Koska alueella tehtyä työtä on </a:t>
            </a:r>
            <a:r>
              <a:rPr lang="fi-FI" dirty="0" smtClean="0"/>
              <a:t>paljon, </a:t>
            </a:r>
            <a:r>
              <a:rPr lang="fi-FI" dirty="0"/>
              <a:t>päätettiin hankkeeseen suunnitella valtakunnan tason toimeenpanoa tukemaan erillinen maakunnan kehittämistyötä sparraava elementti, jossa SB mukana </a:t>
            </a:r>
            <a:r>
              <a:rPr lang="fi-FI" dirty="0" err="1"/>
              <a:t>max</a:t>
            </a:r>
            <a:r>
              <a:rPr lang="fi-FI" dirty="0"/>
              <a:t> 1/3 työpanoksella tässä </a:t>
            </a:r>
            <a:r>
              <a:rPr lang="fi-FI" dirty="0" err="1"/>
              <a:t>SeAMKin</a:t>
            </a:r>
            <a:r>
              <a:rPr lang="fi-FI" dirty="0"/>
              <a:t> kehittämisen tuen osahankkeessa</a:t>
            </a:r>
            <a:r>
              <a:rPr lang="fi-FI" dirty="0" smtClean="0"/>
              <a:t>. (Tutkiva ja arvioiva kehittämisen tuki ) </a:t>
            </a:r>
            <a:r>
              <a:rPr lang="fi-FI" dirty="0" err="1" smtClean="0"/>
              <a:t>ks.erillinen</a:t>
            </a:r>
            <a:r>
              <a:rPr lang="fi-FI" dirty="0" smtClean="0"/>
              <a:t> dia.</a:t>
            </a:r>
            <a:endParaRPr lang="fi-FI" dirty="0"/>
          </a:p>
          <a:p>
            <a:r>
              <a:rPr lang="fi-FI" dirty="0" smtClean="0"/>
              <a:t>Hanketta </a:t>
            </a:r>
            <a:r>
              <a:rPr lang="fi-FI" dirty="0"/>
              <a:t>hallinnoi Seinäjoen kaupunki. Hanke sisältyy osaltaan Etelä-Pohjanmaan </a:t>
            </a:r>
            <a:r>
              <a:rPr lang="fi-FI" dirty="0" err="1"/>
              <a:t>sosiaali</a:t>
            </a:r>
            <a:r>
              <a:rPr lang="fi-FI" dirty="0"/>
              <a:t>- ja terveydenhuollon uudistustyöhön. Vastuuhenkilö on projektinjohtaja Harri Jokiranta. Yhteyshenkilö on </a:t>
            </a:r>
            <a:r>
              <a:rPr lang="fi-FI" dirty="0" err="1" smtClean="0"/>
              <a:t>sote</a:t>
            </a:r>
            <a:r>
              <a:rPr lang="fi-FI" dirty="0" smtClean="0"/>
              <a:t> asiantuntija Päivi Saukko. Hankkeen </a:t>
            </a:r>
            <a:r>
              <a:rPr lang="fi-FI" dirty="0"/>
              <a:t>kokonaisbudjetti on 1 617 577 euroa, josta haettava valtionosuus on 1 284 018 euroa ja omavastuuosuudet yhteensä 333 559 euroa.</a:t>
            </a:r>
          </a:p>
          <a:p>
            <a:endParaRPr lang="fi-FI" dirty="0" smtClean="0"/>
          </a:p>
          <a:p>
            <a:pPr marL="0" indent="0">
              <a:buNone/>
            </a:pPr>
            <a:r>
              <a:rPr lang="fi-FI" b="1" dirty="0" smtClean="0"/>
              <a:t>ARVOKAS </a:t>
            </a:r>
            <a:r>
              <a:rPr lang="fi-FI" b="1" dirty="0"/>
              <a:t>TIETO – PALVELURAKENTEET JA TYÖPROSESSIT ASIAKASLÄHTÖISEKSI </a:t>
            </a:r>
            <a:r>
              <a:rPr lang="fi-FI" b="1" dirty="0" smtClean="0"/>
              <a:t> </a:t>
            </a:r>
          </a:p>
          <a:p>
            <a:r>
              <a:rPr lang="fi-FI" b="1" dirty="0" smtClean="0"/>
              <a:t>l</a:t>
            </a:r>
            <a:r>
              <a:rPr lang="fi-FI" dirty="0" smtClean="0"/>
              <a:t>iittyy </a:t>
            </a:r>
            <a:r>
              <a:rPr lang="fi-FI" dirty="0"/>
              <a:t>osahankkeeseen 2. Kokemusasiantuntijuus ja asiakkaiden osallistumisen toimintamalli</a:t>
            </a:r>
          </a:p>
          <a:p>
            <a:r>
              <a:rPr lang="fi-FI" dirty="0"/>
              <a:t>Hankkeen ensisijaisena tavoitteena on tuottaa asiakkaalle arvoa kohtaamisen kautta. Asiakkaalle tuotetun arvon kautta voidaan saada myös käyttäjälähtöistä ja arvokasta tietoa, mikä on merkittävää päätöksenteon ja palveluiden kehittämisen näkökulmasta. Palveluiden käyttäjien saaman arvon vuoksi heidät saadaan palaamaan yhä uudelleen kohtaamisen foorumille, jonka vuoksi kohtaaminen toimii myös motivaatiotekijänä suhteessa palveluiden kehittämiseen ja arviointiin.</a:t>
            </a:r>
          </a:p>
          <a:p>
            <a:r>
              <a:rPr lang="fi-FI" dirty="0"/>
              <a:t>Hanketta hallinnoi Seinäjoen kaupunki. Hanke sisältyy osaltaan Etelä-Pohjanmaan </a:t>
            </a:r>
            <a:r>
              <a:rPr lang="fi-FI" dirty="0" err="1"/>
              <a:t>sosiaali</a:t>
            </a:r>
            <a:r>
              <a:rPr lang="fi-FI" dirty="0"/>
              <a:t>- ja terveydenhuollon uudistustyöhön. Vastuuhenkilö on projektinjohtaja Harri Jokiranta. Yhteyshenkilö on Kari Nuuttila, johtaja, Suupohjan peruspalveluliikelaitoskuntayhtymä. </a:t>
            </a:r>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47626" y="5958302"/>
            <a:ext cx="2520280" cy="437321"/>
          </a:xfrm>
          <a:prstGeom prst="rect">
            <a:avLst/>
          </a:prstGeom>
          <a:noFill/>
          <a:ln>
            <a:noFill/>
          </a:ln>
        </p:spPr>
      </p:pic>
    </p:spTree>
    <p:extLst>
      <p:ext uri="{BB962C8B-B14F-4D97-AF65-F5344CB8AC3E}">
        <p14:creationId xmlns:p14="http://schemas.microsoft.com/office/powerpoint/2010/main" val="3226416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ulukko 1"/>
          <p:cNvGraphicFramePr>
            <a:graphicFrameLocks noGrp="1"/>
          </p:cNvGraphicFramePr>
          <p:nvPr>
            <p:extLst>
              <p:ext uri="{D42A27DB-BD31-4B8C-83A1-F6EECF244321}">
                <p14:modId xmlns:p14="http://schemas.microsoft.com/office/powerpoint/2010/main" val="596464837"/>
              </p:ext>
            </p:extLst>
          </p:nvPr>
        </p:nvGraphicFramePr>
        <p:xfrm>
          <a:off x="496956" y="675860"/>
          <a:ext cx="11459818" cy="5818845"/>
        </p:xfrm>
        <a:graphic>
          <a:graphicData uri="http://schemas.openxmlformats.org/drawingml/2006/table">
            <a:tbl>
              <a:tblPr firstRow="1" firstCol="1" bandRow="1">
                <a:tableStyleId>{5C22544A-7EE6-4342-B048-85BDC9FD1C3A}</a:tableStyleId>
              </a:tblPr>
              <a:tblGrid>
                <a:gridCol w="1815212"/>
                <a:gridCol w="1815860"/>
                <a:gridCol w="2312696"/>
                <a:gridCol w="2476354"/>
                <a:gridCol w="3039696"/>
              </a:tblGrid>
              <a:tr h="928316">
                <a:tc>
                  <a:txBody>
                    <a:bodyPr/>
                    <a:lstStyle/>
                    <a:p>
                      <a:pPr>
                        <a:spcAft>
                          <a:spcPts val="0"/>
                        </a:spcAft>
                      </a:pPr>
                      <a:r>
                        <a:rPr lang="fi-FI" sz="1200" dirty="0">
                          <a:solidFill>
                            <a:schemeClr val="bg1"/>
                          </a:solidFill>
                          <a:effectLst/>
                        </a:rPr>
                        <a:t>Kehittämisen kohde</a:t>
                      </a:r>
                      <a:endParaRPr lang="fi-FI"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1200" dirty="0">
                          <a:solidFill>
                            <a:schemeClr val="bg1"/>
                          </a:solidFill>
                          <a:effectLst/>
                        </a:rPr>
                        <a:t>Kehittämisen lähtötilanteen kartoittaminen, mitä on jo saavutettu</a:t>
                      </a:r>
                    </a:p>
                    <a:p>
                      <a:pPr>
                        <a:spcAft>
                          <a:spcPts val="0"/>
                        </a:spcAft>
                      </a:pPr>
                      <a:r>
                        <a:rPr lang="fi-FI" sz="1200" dirty="0">
                          <a:solidFill>
                            <a:schemeClr val="bg1"/>
                          </a:solidFill>
                          <a:effectLst/>
                        </a:rPr>
                        <a:t>Kehittämisen elementtien tunnistaminen</a:t>
                      </a:r>
                      <a:endParaRPr lang="fi-FI"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1200" dirty="0">
                          <a:solidFill>
                            <a:schemeClr val="bg1"/>
                          </a:solidFill>
                          <a:effectLst/>
                        </a:rPr>
                        <a:t>Tavoiteltavan muutoksen määrittely</a:t>
                      </a:r>
                    </a:p>
                    <a:p>
                      <a:pPr>
                        <a:spcAft>
                          <a:spcPts val="0"/>
                        </a:spcAft>
                      </a:pPr>
                      <a:r>
                        <a:rPr lang="fi-FI" sz="1200" dirty="0">
                          <a:solidFill>
                            <a:schemeClr val="bg1"/>
                          </a:solidFill>
                          <a:effectLst/>
                        </a:rPr>
                        <a:t>Selkiyttäminen, kiteyttäminen, analyysi,</a:t>
                      </a:r>
                    </a:p>
                    <a:p>
                      <a:pPr>
                        <a:spcAft>
                          <a:spcPts val="0"/>
                        </a:spcAft>
                      </a:pPr>
                      <a:r>
                        <a:rPr lang="fi-FI" sz="1200" dirty="0" err="1">
                          <a:solidFill>
                            <a:schemeClr val="bg1"/>
                          </a:solidFill>
                          <a:effectLst/>
                        </a:rPr>
                        <a:t>monitoimijaisuus</a:t>
                      </a:r>
                      <a:r>
                        <a:rPr lang="fi-FI" sz="1200" dirty="0">
                          <a:solidFill>
                            <a:schemeClr val="bg1"/>
                          </a:solidFill>
                          <a:effectLst/>
                        </a:rPr>
                        <a:t> ja kumppanuus</a:t>
                      </a:r>
                      <a:endParaRPr lang="fi-FI"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1200" dirty="0">
                          <a:solidFill>
                            <a:schemeClr val="bg1"/>
                          </a:solidFill>
                          <a:effectLst/>
                        </a:rPr>
                        <a:t>Kehittämisen toimeenpano</a:t>
                      </a:r>
                    </a:p>
                    <a:p>
                      <a:pPr>
                        <a:spcAft>
                          <a:spcPts val="0"/>
                        </a:spcAft>
                      </a:pPr>
                      <a:r>
                        <a:rPr lang="fi-FI" sz="1200" dirty="0">
                          <a:solidFill>
                            <a:schemeClr val="bg1"/>
                          </a:solidFill>
                          <a:effectLst/>
                        </a:rPr>
                        <a:t>Toimintatapojen soveltaminen, menetelmien käyttäminen</a:t>
                      </a:r>
                    </a:p>
                    <a:p>
                      <a:pPr>
                        <a:spcAft>
                          <a:spcPts val="0"/>
                        </a:spcAft>
                      </a:pPr>
                      <a:r>
                        <a:rPr lang="fi-FI" sz="1200" dirty="0">
                          <a:solidFill>
                            <a:schemeClr val="bg1"/>
                          </a:solidFill>
                          <a:effectLst/>
                        </a:rPr>
                        <a:t>Jatkoworkshopit</a:t>
                      </a:r>
                      <a:endParaRPr lang="fi-FI"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1050" dirty="0">
                          <a:solidFill>
                            <a:schemeClr val="bg1"/>
                          </a:solidFill>
                          <a:effectLst/>
                        </a:rPr>
                        <a:t>Toiminnan arviointi</a:t>
                      </a:r>
                    </a:p>
                    <a:p>
                      <a:pPr>
                        <a:spcAft>
                          <a:spcPts val="0"/>
                        </a:spcAft>
                      </a:pPr>
                      <a:r>
                        <a:rPr lang="fi-FI" sz="1050" dirty="0">
                          <a:solidFill>
                            <a:schemeClr val="bg1"/>
                          </a:solidFill>
                          <a:effectLst/>
                        </a:rPr>
                        <a:t>mitä on saavutettu, mihin panostetaan jatkossa</a:t>
                      </a:r>
                    </a:p>
                    <a:p>
                      <a:pPr>
                        <a:spcAft>
                          <a:spcPts val="0"/>
                        </a:spcAft>
                      </a:pPr>
                      <a:r>
                        <a:rPr lang="fi-FI" sz="1050" dirty="0">
                          <a:solidFill>
                            <a:schemeClr val="bg1"/>
                          </a:solidFill>
                          <a:effectLst/>
                        </a:rPr>
                        <a:t> </a:t>
                      </a:r>
                    </a:p>
                    <a:p>
                      <a:pPr>
                        <a:spcAft>
                          <a:spcPts val="0"/>
                        </a:spcAft>
                      </a:pPr>
                      <a:r>
                        <a:rPr lang="fi-FI" sz="1050" dirty="0">
                          <a:solidFill>
                            <a:schemeClr val="bg1"/>
                          </a:solidFill>
                          <a:effectLst/>
                        </a:rPr>
                        <a:t>Jatkoworkshopit</a:t>
                      </a:r>
                      <a:endParaRPr lang="fi-FI" sz="105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r>
              <a:tr h="1033156">
                <a:tc>
                  <a:txBody>
                    <a:bodyPr/>
                    <a:lstStyle/>
                    <a:p>
                      <a:pPr>
                        <a:spcAft>
                          <a:spcPts val="0"/>
                        </a:spcAft>
                      </a:pPr>
                      <a:r>
                        <a:rPr lang="fi-FI" sz="1200" dirty="0">
                          <a:effectLst/>
                        </a:rPr>
                        <a:t>Lapsen oikeuksia ja tietoperusteisuutta vahvistava toimintakulttuuri</a:t>
                      </a:r>
                    </a:p>
                    <a:p>
                      <a:pPr>
                        <a:spcAft>
                          <a:spcPts val="0"/>
                        </a:spcAft>
                      </a:pPr>
                      <a:r>
                        <a:rPr lang="fi-FI" sz="900" dirty="0">
                          <a:effectLst/>
                        </a:rPr>
                        <a:t> </a:t>
                      </a:r>
                      <a:endParaRPr lang="fi-FI"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dirty="0">
                          <a:effectLst/>
                        </a:rPr>
                        <a:t>Kärkihankkeen tuottama materiaali</a:t>
                      </a:r>
                      <a:endParaRPr lang="fi-FI" sz="1000" dirty="0">
                        <a:effectLst/>
                      </a:endParaRPr>
                    </a:p>
                    <a:p>
                      <a:pPr>
                        <a:spcAft>
                          <a:spcPts val="0"/>
                        </a:spcAft>
                      </a:pPr>
                      <a:r>
                        <a:rPr lang="fi-FI" sz="900" dirty="0">
                          <a:effectLst/>
                        </a:rPr>
                        <a:t>Järjestöjen tuottama materiaali</a:t>
                      </a:r>
                      <a:endParaRPr lang="fi-FI" sz="1000" dirty="0">
                        <a:effectLst/>
                      </a:endParaRPr>
                    </a:p>
                    <a:p>
                      <a:pPr>
                        <a:spcAft>
                          <a:spcPts val="0"/>
                        </a:spcAft>
                      </a:pPr>
                      <a:r>
                        <a:rPr lang="fi-FI" sz="900" dirty="0">
                          <a:effectLst/>
                        </a:rPr>
                        <a:t>Säädöspohja</a:t>
                      </a:r>
                      <a:endParaRPr lang="fi-FI" sz="1000" dirty="0">
                        <a:effectLst/>
                      </a:endParaRPr>
                    </a:p>
                    <a:p>
                      <a:pPr>
                        <a:spcAft>
                          <a:spcPts val="0"/>
                        </a:spcAft>
                      </a:pPr>
                      <a:r>
                        <a:rPr lang="fi-FI" sz="900" dirty="0">
                          <a:effectLst/>
                        </a:rPr>
                        <a:t> </a:t>
                      </a:r>
                      <a:endParaRPr lang="fi-FI"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Ohjeistusten, indikaattoreiden, tietoa tuottavien välineiden tuntemus, lukutaito ja tulkinta</a:t>
                      </a:r>
                      <a:endParaRPr lang="fi-FI" sz="1000">
                        <a:effectLst/>
                      </a:endParaRPr>
                    </a:p>
                    <a:p>
                      <a:pPr>
                        <a:spcAft>
                          <a:spcPts val="0"/>
                        </a:spcAft>
                      </a:pPr>
                      <a:r>
                        <a:rPr lang="fi-FI" sz="900">
                          <a:effectLst/>
                        </a:rPr>
                        <a:t> </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Integroidaan kärkihankkeen määrittelemiä</a:t>
                      </a:r>
                      <a:endParaRPr lang="fi-FI" sz="1000">
                        <a:effectLst/>
                      </a:endParaRPr>
                    </a:p>
                    <a:p>
                      <a:pPr>
                        <a:spcAft>
                          <a:spcPts val="0"/>
                        </a:spcAft>
                      </a:pPr>
                      <a:r>
                        <a:rPr lang="fi-FI" sz="900">
                          <a:effectLst/>
                        </a:rPr>
                        <a:t>painopisteitä ja menetelmiä</a:t>
                      </a:r>
                      <a:endParaRPr lang="fi-FI" sz="1000">
                        <a:effectLst/>
                      </a:endParaRPr>
                    </a:p>
                    <a:p>
                      <a:pPr>
                        <a:spcAft>
                          <a:spcPts val="0"/>
                        </a:spcAft>
                      </a:pPr>
                      <a:r>
                        <a:rPr lang="fi-FI" sz="900">
                          <a:effectLst/>
                        </a:rPr>
                        <a:t>aikaisemmin tehtyyn kehittämistyöhön.</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Maakunnallisen toimintakulttuurin tuki</a:t>
                      </a:r>
                      <a:endParaRPr lang="fi-FI" sz="1000">
                        <a:effectLst/>
                      </a:endParaRPr>
                    </a:p>
                    <a:p>
                      <a:pPr marL="342900" lvl="0" indent="-342900">
                        <a:spcAft>
                          <a:spcPts val="0"/>
                        </a:spcAft>
                        <a:buFont typeface="Times New Roman" panose="02020603050405020304" pitchFamily="18" charset="0"/>
                        <a:buChar char="-"/>
                        <a:tabLst>
                          <a:tab pos="457200" algn="l"/>
                        </a:tabLst>
                      </a:pPr>
                      <a:r>
                        <a:rPr lang="fi-FI" sz="900">
                          <a:effectLst/>
                        </a:rPr>
                        <a:t>Tiedotus</a:t>
                      </a:r>
                      <a:endParaRPr lang="fi-FI" sz="1000">
                        <a:effectLst/>
                      </a:endParaRPr>
                    </a:p>
                    <a:p>
                      <a:pPr marL="342900" lvl="0" indent="-342900">
                        <a:spcAft>
                          <a:spcPts val="0"/>
                        </a:spcAft>
                        <a:buFont typeface="Times New Roman" panose="02020603050405020304" pitchFamily="18" charset="0"/>
                        <a:buChar char="-"/>
                        <a:tabLst>
                          <a:tab pos="457200" algn="l"/>
                        </a:tabLst>
                      </a:pPr>
                      <a:r>
                        <a:rPr lang="fi-FI" sz="900">
                          <a:effectLst/>
                        </a:rPr>
                        <a:t>Keskustelufoorumit</a:t>
                      </a:r>
                      <a:endParaRPr lang="fi-FI" sz="1000">
                        <a:effectLst/>
                      </a:endParaRPr>
                    </a:p>
                    <a:p>
                      <a:pPr>
                        <a:spcAft>
                          <a:spcPts val="0"/>
                        </a:spcAft>
                      </a:pPr>
                      <a:r>
                        <a:rPr lang="fi-FI" sz="900">
                          <a:effectLst/>
                        </a:rPr>
                        <a:t> </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r>
              <a:tr h="1205349">
                <a:tc>
                  <a:txBody>
                    <a:bodyPr/>
                    <a:lstStyle/>
                    <a:p>
                      <a:pPr>
                        <a:spcAft>
                          <a:spcPts val="0"/>
                        </a:spcAft>
                      </a:pPr>
                      <a:r>
                        <a:rPr lang="fi-FI" sz="1200" dirty="0">
                          <a:effectLst/>
                        </a:rPr>
                        <a:t>Perhekeskus</a:t>
                      </a:r>
                    </a:p>
                    <a:p>
                      <a:pPr>
                        <a:spcAft>
                          <a:spcPts val="0"/>
                        </a:spcAft>
                      </a:pPr>
                      <a:r>
                        <a:rPr lang="fi-FI" sz="1200" dirty="0">
                          <a:effectLst/>
                        </a:rPr>
                        <a:t>Kehittäjäryhmä(t)</a:t>
                      </a:r>
                    </a:p>
                    <a:p>
                      <a:pPr>
                        <a:spcAft>
                          <a:spcPts val="0"/>
                        </a:spcAft>
                      </a:pPr>
                      <a:r>
                        <a:rPr lang="fi-FI" sz="1200" dirty="0">
                          <a:effectLst/>
                        </a:rPr>
                        <a:t> </a:t>
                      </a:r>
                      <a:endParaRPr lang="fi-FI"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Taustamateriaali</a:t>
                      </a:r>
                      <a:endParaRPr lang="fi-FI" sz="1000">
                        <a:effectLst/>
                      </a:endParaRPr>
                    </a:p>
                    <a:p>
                      <a:pPr>
                        <a:spcAft>
                          <a:spcPts val="0"/>
                        </a:spcAft>
                      </a:pPr>
                      <a:r>
                        <a:rPr lang="fi-FI" sz="900">
                          <a:effectLst/>
                        </a:rPr>
                        <a:t>Kärkihankkeen tuottama</a:t>
                      </a:r>
                      <a:endParaRPr lang="fi-FI" sz="1000">
                        <a:effectLst/>
                      </a:endParaRPr>
                    </a:p>
                    <a:p>
                      <a:pPr>
                        <a:spcAft>
                          <a:spcPts val="0"/>
                        </a:spcAft>
                      </a:pPr>
                      <a:r>
                        <a:rPr lang="fi-FI" sz="900">
                          <a:effectLst/>
                        </a:rPr>
                        <a:t>Laajat mallinnukset</a:t>
                      </a:r>
                      <a:endParaRPr lang="fi-FI" sz="1000">
                        <a:effectLst/>
                      </a:endParaRPr>
                    </a:p>
                    <a:p>
                      <a:pPr>
                        <a:spcAft>
                          <a:spcPts val="0"/>
                        </a:spcAft>
                      </a:pPr>
                      <a:r>
                        <a:rPr lang="fi-FI" sz="900">
                          <a:effectLst/>
                        </a:rPr>
                        <a:t>Materiaali</a:t>
                      </a:r>
                      <a:endParaRPr lang="fi-FI" sz="1000">
                        <a:effectLst/>
                      </a:endParaRPr>
                    </a:p>
                    <a:p>
                      <a:pPr>
                        <a:spcAft>
                          <a:spcPts val="0"/>
                        </a:spcAft>
                      </a:pPr>
                      <a:r>
                        <a:rPr lang="fi-FI" sz="900">
                          <a:effectLst/>
                        </a:rPr>
                        <a:t>Yhteiset elementit</a:t>
                      </a:r>
                      <a:endParaRPr lang="fi-FI" sz="1000">
                        <a:effectLst/>
                      </a:endParaRPr>
                    </a:p>
                    <a:p>
                      <a:pPr>
                        <a:spcAft>
                          <a:spcPts val="0"/>
                        </a:spcAft>
                      </a:pPr>
                      <a:r>
                        <a:rPr lang="fi-FI" sz="900">
                          <a:effectLst/>
                        </a:rPr>
                        <a:t> </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dirty="0">
                          <a:effectLst/>
                        </a:rPr>
                        <a:t>Kiteytyksen kohteet:</a:t>
                      </a:r>
                      <a:endParaRPr lang="fi-FI" sz="1000" dirty="0">
                        <a:effectLst/>
                      </a:endParaRPr>
                    </a:p>
                    <a:p>
                      <a:pPr>
                        <a:spcAft>
                          <a:spcPts val="0"/>
                        </a:spcAft>
                      </a:pPr>
                      <a:r>
                        <a:rPr lang="fi-FI" sz="900" dirty="0">
                          <a:effectLst/>
                        </a:rPr>
                        <a:t>- Moniammatillinen rakenne</a:t>
                      </a:r>
                      <a:endParaRPr lang="fi-FI" sz="1000" dirty="0">
                        <a:effectLst/>
                      </a:endParaRPr>
                    </a:p>
                    <a:p>
                      <a:pPr>
                        <a:spcAft>
                          <a:spcPts val="0"/>
                        </a:spcAft>
                      </a:pPr>
                      <a:r>
                        <a:rPr lang="fi-FI" sz="900" dirty="0">
                          <a:effectLst/>
                        </a:rPr>
                        <a:t>- Yhdyspinnat</a:t>
                      </a:r>
                      <a:endParaRPr lang="fi-FI" sz="1000" dirty="0">
                        <a:effectLst/>
                      </a:endParaRPr>
                    </a:p>
                    <a:p>
                      <a:pPr>
                        <a:spcAft>
                          <a:spcPts val="0"/>
                        </a:spcAft>
                      </a:pPr>
                      <a:r>
                        <a:rPr lang="fi-FI" sz="900" dirty="0">
                          <a:effectLst/>
                        </a:rPr>
                        <a:t>- Volyymit</a:t>
                      </a:r>
                      <a:endParaRPr lang="fi-FI" sz="1000" dirty="0">
                        <a:effectLst/>
                      </a:endParaRPr>
                    </a:p>
                    <a:p>
                      <a:pPr>
                        <a:spcAft>
                          <a:spcPts val="0"/>
                        </a:spcAft>
                      </a:pPr>
                      <a:r>
                        <a:rPr lang="fi-FI" sz="900" dirty="0">
                          <a:effectLst/>
                        </a:rPr>
                        <a:t>- Toimenkuvat</a:t>
                      </a:r>
                      <a:endParaRPr lang="fi-FI" sz="1000" dirty="0">
                        <a:effectLst/>
                      </a:endParaRPr>
                    </a:p>
                    <a:p>
                      <a:pPr>
                        <a:spcAft>
                          <a:spcPts val="0"/>
                        </a:spcAft>
                      </a:pPr>
                      <a:r>
                        <a:rPr lang="fi-FI" sz="900" dirty="0" smtClean="0">
                          <a:effectLst/>
                        </a:rPr>
                        <a:t>- Toimintamuodot</a:t>
                      </a:r>
                    </a:p>
                    <a:p>
                      <a:pPr>
                        <a:spcAft>
                          <a:spcPts val="0"/>
                        </a:spcAft>
                      </a:pPr>
                      <a:endParaRPr lang="fi-FI"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dirty="0">
                          <a:effectLst/>
                        </a:rPr>
                        <a:t>Integroidaan kärkihankkeen määrittelemiä</a:t>
                      </a:r>
                      <a:endParaRPr lang="fi-FI" sz="1000" dirty="0">
                        <a:effectLst/>
                      </a:endParaRPr>
                    </a:p>
                    <a:p>
                      <a:pPr>
                        <a:spcAft>
                          <a:spcPts val="0"/>
                        </a:spcAft>
                      </a:pPr>
                      <a:r>
                        <a:rPr lang="fi-FI" sz="900" dirty="0">
                          <a:effectLst/>
                        </a:rPr>
                        <a:t>painopisteitä ja menetelmiä</a:t>
                      </a:r>
                      <a:endParaRPr lang="fi-FI" sz="1000" dirty="0">
                        <a:effectLst/>
                      </a:endParaRPr>
                    </a:p>
                    <a:p>
                      <a:pPr>
                        <a:spcAft>
                          <a:spcPts val="0"/>
                        </a:spcAft>
                      </a:pPr>
                      <a:r>
                        <a:rPr lang="fi-FI" sz="900" dirty="0">
                          <a:effectLst/>
                        </a:rPr>
                        <a:t>aikaisemmin tehtyyn kehittämistyöhön.</a:t>
                      </a:r>
                      <a:endParaRPr lang="fi-FI"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dirty="0">
                          <a:effectLst/>
                        </a:rPr>
                        <a:t>Alueelliseen arkityöhön soveltuvat toimintamallit</a:t>
                      </a:r>
                      <a:endParaRPr lang="fi-FI" sz="1000" dirty="0">
                        <a:effectLst/>
                      </a:endParaRPr>
                    </a:p>
                    <a:p>
                      <a:pPr>
                        <a:spcAft>
                          <a:spcPts val="0"/>
                        </a:spcAft>
                      </a:pPr>
                      <a:r>
                        <a:rPr lang="fi-FI" sz="900" dirty="0">
                          <a:effectLst/>
                        </a:rPr>
                        <a:t>Jalkauttamisen tuki</a:t>
                      </a:r>
                      <a:endParaRPr lang="fi-FI" sz="1000" dirty="0">
                        <a:effectLst/>
                      </a:endParaRPr>
                    </a:p>
                    <a:p>
                      <a:pPr marL="342900" lvl="0" indent="-342900">
                        <a:spcAft>
                          <a:spcPts val="0"/>
                        </a:spcAft>
                        <a:buFont typeface="Times New Roman" panose="02020603050405020304" pitchFamily="18" charset="0"/>
                        <a:buChar char="-"/>
                        <a:tabLst>
                          <a:tab pos="457200" algn="l"/>
                        </a:tabLst>
                      </a:pPr>
                      <a:r>
                        <a:rPr lang="fi-FI" sz="900" dirty="0">
                          <a:effectLst/>
                        </a:rPr>
                        <a:t>Yhteiset prosessit</a:t>
                      </a:r>
                      <a:endParaRPr lang="fi-FI" sz="1000" dirty="0">
                        <a:effectLst/>
                      </a:endParaRPr>
                    </a:p>
                    <a:p>
                      <a:pPr marL="342900" lvl="0" indent="-342900">
                        <a:spcAft>
                          <a:spcPts val="0"/>
                        </a:spcAft>
                        <a:buFont typeface="Times New Roman" panose="02020603050405020304" pitchFamily="18" charset="0"/>
                        <a:buChar char="-"/>
                        <a:tabLst>
                          <a:tab pos="457200" algn="l"/>
                        </a:tabLst>
                      </a:pPr>
                      <a:r>
                        <a:rPr lang="fi-FI" sz="900" dirty="0">
                          <a:effectLst/>
                        </a:rPr>
                        <a:t>Menetelmäpankki</a:t>
                      </a:r>
                      <a:endParaRPr lang="fi-FI" sz="1000" dirty="0">
                        <a:effectLst/>
                      </a:endParaRPr>
                    </a:p>
                    <a:p>
                      <a:pPr marL="342900" lvl="0" indent="-342900">
                        <a:spcAft>
                          <a:spcPts val="0"/>
                        </a:spcAft>
                        <a:buFont typeface="Times New Roman" panose="02020603050405020304" pitchFamily="18" charset="0"/>
                        <a:buChar char="-"/>
                        <a:tabLst>
                          <a:tab pos="457200" algn="l"/>
                        </a:tabLst>
                      </a:pPr>
                      <a:r>
                        <a:rPr lang="fi-FI" sz="900" dirty="0">
                          <a:effectLst/>
                        </a:rPr>
                        <a:t>Yhteistyö</a:t>
                      </a:r>
                      <a:endParaRPr lang="fi-FI" sz="1000" dirty="0">
                        <a:effectLst/>
                      </a:endParaRPr>
                    </a:p>
                    <a:p>
                      <a:pPr marL="342900" lvl="0" indent="-342900">
                        <a:spcAft>
                          <a:spcPts val="0"/>
                        </a:spcAft>
                        <a:buFont typeface="Times New Roman" panose="02020603050405020304" pitchFamily="18" charset="0"/>
                        <a:buChar char="-"/>
                        <a:tabLst>
                          <a:tab pos="457200" algn="l"/>
                        </a:tabLst>
                      </a:pPr>
                      <a:r>
                        <a:rPr lang="fi-FI" sz="900" dirty="0">
                          <a:effectLst/>
                        </a:rPr>
                        <a:t>Johtaminen</a:t>
                      </a:r>
                      <a:endParaRPr lang="fi-FI"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r>
              <a:tr h="993224">
                <a:tc>
                  <a:txBody>
                    <a:bodyPr/>
                    <a:lstStyle/>
                    <a:p>
                      <a:pPr>
                        <a:spcAft>
                          <a:spcPts val="0"/>
                        </a:spcAft>
                      </a:pPr>
                      <a:r>
                        <a:rPr lang="fi-FI" sz="1200" dirty="0">
                          <a:effectLst/>
                        </a:rPr>
                        <a:t>Varhaiskasvatus, koulu, oppilaitos lapsen ja nuoren hyvinvoinnin tukena</a:t>
                      </a:r>
                    </a:p>
                    <a:p>
                      <a:pPr>
                        <a:spcAft>
                          <a:spcPts val="0"/>
                        </a:spcAft>
                      </a:pPr>
                      <a:r>
                        <a:rPr lang="fi-FI" sz="900" dirty="0">
                          <a:effectLst/>
                        </a:rPr>
                        <a:t> </a:t>
                      </a:r>
                      <a:endParaRPr lang="fi-FI"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Eri hallinnonaloilla tehdyn kehittämistyön kartoitus, mm. olemassa olevat mallinnukset.</a:t>
                      </a:r>
                      <a:endParaRPr lang="fi-FI" sz="1000">
                        <a:effectLst/>
                      </a:endParaRPr>
                    </a:p>
                    <a:p>
                      <a:pPr>
                        <a:spcAft>
                          <a:spcPts val="0"/>
                        </a:spcAft>
                      </a:pPr>
                      <a:r>
                        <a:rPr lang="fi-FI" sz="900">
                          <a:effectLst/>
                        </a:rPr>
                        <a:t> </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SoTen ja kunnan sivistyspalvelujen yhteistyön kannalta olennaisten toimintamuotojen tunnistaminen ja nimeäminen</a:t>
                      </a:r>
                      <a:endParaRPr lang="fi-FI" sz="1000">
                        <a:effectLst/>
                      </a:endParaRPr>
                    </a:p>
                    <a:p>
                      <a:pPr>
                        <a:spcAft>
                          <a:spcPts val="0"/>
                        </a:spcAft>
                      </a:pPr>
                      <a:r>
                        <a:rPr lang="fi-FI" sz="900">
                          <a:effectLst/>
                        </a:rPr>
                        <a:t> </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Integroidaan kärkihankkeen määrittelemiä</a:t>
                      </a:r>
                      <a:endParaRPr lang="fi-FI" sz="1000">
                        <a:effectLst/>
                      </a:endParaRPr>
                    </a:p>
                    <a:p>
                      <a:pPr>
                        <a:spcAft>
                          <a:spcPts val="0"/>
                        </a:spcAft>
                      </a:pPr>
                      <a:r>
                        <a:rPr lang="fi-FI" sz="900">
                          <a:effectLst/>
                        </a:rPr>
                        <a:t>painopisteitä ja menetelmiä</a:t>
                      </a:r>
                      <a:endParaRPr lang="fi-FI" sz="1000">
                        <a:effectLst/>
                      </a:endParaRPr>
                    </a:p>
                    <a:p>
                      <a:pPr>
                        <a:spcAft>
                          <a:spcPts val="0"/>
                        </a:spcAft>
                      </a:pPr>
                      <a:r>
                        <a:rPr lang="fi-FI" sz="900">
                          <a:effectLst/>
                        </a:rPr>
                        <a:t>aikaisemmin tehtyyn kehittämistyöhön.</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Hyvinvointia tukevan yksilöllisen oppilashuollon yhteistyörakenne SoTe-palveluihin</a:t>
                      </a:r>
                      <a:endParaRPr lang="fi-FI" sz="1000">
                        <a:effectLst/>
                      </a:endParaRPr>
                    </a:p>
                    <a:p>
                      <a:pPr>
                        <a:spcAft>
                          <a:spcPts val="0"/>
                        </a:spcAft>
                      </a:pPr>
                      <a:r>
                        <a:rPr lang="fi-FI" sz="900">
                          <a:effectLst/>
                        </a:rPr>
                        <a:t> </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r>
              <a:tr h="1489836">
                <a:tc>
                  <a:txBody>
                    <a:bodyPr/>
                    <a:lstStyle/>
                    <a:p>
                      <a:pPr>
                        <a:spcAft>
                          <a:spcPts val="0"/>
                        </a:spcAft>
                      </a:pPr>
                      <a:r>
                        <a:rPr lang="fi-FI" sz="1200" dirty="0">
                          <a:effectLst/>
                        </a:rPr>
                        <a:t>Erityistason palveluiden kehittäminen</a:t>
                      </a:r>
                    </a:p>
                    <a:p>
                      <a:pPr>
                        <a:spcAft>
                          <a:spcPts val="0"/>
                        </a:spcAft>
                      </a:pPr>
                      <a:r>
                        <a:rPr lang="fi-FI" sz="1200" dirty="0">
                          <a:effectLst/>
                        </a:rPr>
                        <a:t> </a:t>
                      </a:r>
                      <a:endParaRPr lang="fi-FI"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Eri hankkeissa ja asiantuntija-organisaatioissa tehdyn kehittämistyön kartoitus, mm. LASSE-tikku. </a:t>
                      </a:r>
                      <a:endParaRPr lang="fi-FI" sz="1000">
                        <a:effectLst/>
                      </a:endParaRPr>
                    </a:p>
                    <a:p>
                      <a:pPr>
                        <a:spcAft>
                          <a:spcPts val="0"/>
                        </a:spcAft>
                      </a:pPr>
                      <a:r>
                        <a:rPr lang="fi-FI" sz="900">
                          <a:effectLst/>
                        </a:rPr>
                        <a:t>Tutkitun tiedon hyödyntäminen.</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dirty="0">
                          <a:effectLst/>
                        </a:rPr>
                        <a:t>Kartoitettavat kohteet:</a:t>
                      </a:r>
                      <a:endParaRPr lang="fi-FI" sz="1000" dirty="0">
                        <a:effectLst/>
                      </a:endParaRPr>
                    </a:p>
                    <a:p>
                      <a:pPr>
                        <a:spcAft>
                          <a:spcPts val="0"/>
                        </a:spcAft>
                      </a:pPr>
                      <a:r>
                        <a:rPr lang="fi-FI" sz="900" dirty="0">
                          <a:effectLst/>
                        </a:rPr>
                        <a:t>- monialaisuuden toteutuminen</a:t>
                      </a:r>
                      <a:endParaRPr lang="fi-FI" sz="1000" dirty="0">
                        <a:effectLst/>
                      </a:endParaRPr>
                    </a:p>
                    <a:p>
                      <a:pPr>
                        <a:spcAft>
                          <a:spcPts val="0"/>
                        </a:spcAft>
                      </a:pPr>
                      <a:r>
                        <a:rPr lang="fi-FI" sz="900" dirty="0">
                          <a:effectLst/>
                        </a:rPr>
                        <a:t>- perustason ja erityistason välinen yhteys</a:t>
                      </a:r>
                      <a:endParaRPr lang="fi-FI" sz="1000" dirty="0">
                        <a:effectLst/>
                      </a:endParaRPr>
                    </a:p>
                    <a:p>
                      <a:pPr>
                        <a:spcAft>
                          <a:spcPts val="0"/>
                        </a:spcAft>
                      </a:pPr>
                      <a:r>
                        <a:rPr lang="fi-FI" sz="900" dirty="0">
                          <a:effectLst/>
                        </a:rPr>
                        <a:t>- lastensuojelun tietoperusta</a:t>
                      </a:r>
                      <a:endParaRPr lang="fi-FI"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a:effectLst/>
                        </a:rPr>
                        <a:t>Integroidaan kärkihankkeen määrittelemiä</a:t>
                      </a:r>
                      <a:endParaRPr lang="fi-FI" sz="1000">
                        <a:effectLst/>
                      </a:endParaRPr>
                    </a:p>
                    <a:p>
                      <a:pPr>
                        <a:spcAft>
                          <a:spcPts val="0"/>
                        </a:spcAft>
                      </a:pPr>
                      <a:r>
                        <a:rPr lang="fi-FI" sz="900">
                          <a:effectLst/>
                        </a:rPr>
                        <a:t>painopisteitä ja menetelmiä</a:t>
                      </a:r>
                      <a:endParaRPr lang="fi-FI" sz="1000">
                        <a:effectLst/>
                      </a:endParaRPr>
                    </a:p>
                    <a:p>
                      <a:pPr>
                        <a:spcAft>
                          <a:spcPts val="0"/>
                        </a:spcAft>
                      </a:pPr>
                      <a:r>
                        <a:rPr lang="fi-FI" sz="900">
                          <a:effectLst/>
                        </a:rPr>
                        <a:t>aikaisemmin tehtyyn kehittämistyöhön. Yhteistyö oppimisverkoston sekä kansallisen muutoksen tuen kanssa.  </a:t>
                      </a:r>
                      <a:endParaRPr lang="fi-FI" sz="1000">
                        <a:effectLst/>
                      </a:endParaRPr>
                    </a:p>
                    <a:p>
                      <a:pPr>
                        <a:spcAft>
                          <a:spcPts val="0"/>
                        </a:spcAft>
                      </a:pPr>
                      <a:r>
                        <a:rPr lang="fi-FI" sz="900">
                          <a:effectLst/>
                        </a:rPr>
                        <a:t> </a:t>
                      </a:r>
                      <a:endParaRPr lang="fi-FI"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c>
                  <a:txBody>
                    <a:bodyPr/>
                    <a:lstStyle/>
                    <a:p>
                      <a:pPr>
                        <a:spcAft>
                          <a:spcPts val="0"/>
                        </a:spcAft>
                      </a:pPr>
                      <a:r>
                        <a:rPr lang="fi-FI" sz="900" dirty="0">
                          <a:effectLst/>
                        </a:rPr>
                        <a:t>Tutkittuun tietoon perustuvien työkäytäntöjen omaksuminen.</a:t>
                      </a:r>
                      <a:endParaRPr lang="fi-FI"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36" marR="59336" marT="0" marB="0"/>
                </a:tc>
              </a:tr>
            </a:tbl>
          </a:graphicData>
        </a:graphic>
      </p:graphicFrame>
      <p:sp>
        <p:nvSpPr>
          <p:cNvPr id="3" name="Rectangle 1"/>
          <p:cNvSpPr>
            <a:spLocks noChangeArrowheads="1"/>
          </p:cNvSpPr>
          <p:nvPr/>
        </p:nvSpPr>
        <p:spPr bwMode="auto">
          <a:xfrm>
            <a:off x="2251075" y="16700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sp>
        <p:nvSpPr>
          <p:cNvPr id="4" name="Suorakulmio 3"/>
          <p:cNvSpPr/>
          <p:nvPr/>
        </p:nvSpPr>
        <p:spPr>
          <a:xfrm>
            <a:off x="5387008" y="3244334"/>
            <a:ext cx="3731645" cy="646331"/>
          </a:xfrm>
          <a:prstGeom prst="rect">
            <a:avLst/>
          </a:prstGeom>
        </p:spPr>
        <p:txBody>
          <a:bodyPr wrap="square">
            <a:spAutoFit/>
          </a:bodyPr>
          <a:lstStyle/>
          <a:p>
            <a:r>
              <a:rPr lang="fi-FI" dirty="0" smtClean="0">
                <a:solidFill>
                  <a:schemeClr val="accent1">
                    <a:lumMod val="75000"/>
                  </a:schemeClr>
                </a:solidFill>
              </a:rPr>
              <a:t>Tutkiva </a:t>
            </a:r>
            <a:r>
              <a:rPr lang="fi-FI" dirty="0">
                <a:solidFill>
                  <a:schemeClr val="accent1">
                    <a:lumMod val="75000"/>
                  </a:schemeClr>
                </a:solidFill>
              </a:rPr>
              <a:t>ja </a:t>
            </a:r>
            <a:r>
              <a:rPr lang="fi-FI" dirty="0" smtClean="0">
                <a:solidFill>
                  <a:schemeClr val="accent1">
                    <a:lumMod val="75000"/>
                  </a:schemeClr>
                </a:solidFill>
              </a:rPr>
              <a:t>arvioiva </a:t>
            </a:r>
            <a:r>
              <a:rPr lang="fi-FI" dirty="0">
                <a:solidFill>
                  <a:schemeClr val="accent1">
                    <a:lumMod val="75000"/>
                  </a:schemeClr>
                </a:solidFill>
              </a:rPr>
              <a:t>kehittämisen </a:t>
            </a:r>
            <a:r>
              <a:rPr lang="fi-FI" dirty="0" smtClean="0">
                <a:solidFill>
                  <a:schemeClr val="accent1">
                    <a:lumMod val="75000"/>
                  </a:schemeClr>
                </a:solidFill>
              </a:rPr>
              <a:t>tuki</a:t>
            </a:r>
          </a:p>
          <a:p>
            <a:r>
              <a:rPr lang="fi-FI" dirty="0" smtClean="0">
                <a:solidFill>
                  <a:schemeClr val="accent1">
                    <a:lumMod val="75000"/>
                  </a:schemeClr>
                </a:solidFill>
              </a:rPr>
              <a:t> -</a:t>
            </a:r>
            <a:r>
              <a:rPr lang="fi-FI" dirty="0" err="1" smtClean="0">
                <a:solidFill>
                  <a:schemeClr val="accent1">
                    <a:lumMod val="75000"/>
                  </a:schemeClr>
                </a:solidFill>
              </a:rPr>
              <a:t>SeAMK</a:t>
            </a:r>
            <a:r>
              <a:rPr lang="fi-FI" dirty="0" smtClean="0">
                <a:solidFill>
                  <a:schemeClr val="accent1">
                    <a:lumMod val="75000"/>
                  </a:schemeClr>
                </a:solidFill>
              </a:rPr>
              <a:t>/</a:t>
            </a:r>
            <a:r>
              <a:rPr lang="fi-FI" dirty="0" err="1" smtClean="0">
                <a:solidFill>
                  <a:schemeClr val="accent1">
                    <a:lumMod val="75000"/>
                  </a:schemeClr>
                </a:solidFill>
              </a:rPr>
              <a:t>SONet</a:t>
            </a:r>
            <a:r>
              <a:rPr lang="fi-FI" dirty="0" smtClean="0">
                <a:solidFill>
                  <a:schemeClr val="accent1">
                    <a:lumMod val="75000"/>
                  </a:schemeClr>
                </a:solidFill>
              </a:rPr>
              <a:t> BOTNIA)</a:t>
            </a:r>
            <a:endParaRPr lang="fi-FI" dirty="0">
              <a:solidFill>
                <a:schemeClr val="accent1">
                  <a:lumMod val="75000"/>
                </a:schemeClr>
              </a:solidFill>
            </a:endParaRPr>
          </a:p>
        </p:txBody>
      </p:sp>
    </p:spTree>
    <p:extLst>
      <p:ext uri="{BB962C8B-B14F-4D97-AF65-F5344CB8AC3E}">
        <p14:creationId xmlns:p14="http://schemas.microsoft.com/office/powerpoint/2010/main" val="3693367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390248"/>
          </a:xfrm>
        </p:spPr>
        <p:txBody>
          <a:bodyPr>
            <a:normAutofit fontScale="90000"/>
          </a:bodyPr>
          <a:lstStyle/>
          <a:p>
            <a:r>
              <a:rPr lang="fi-FI" sz="2000" b="1" dirty="0" smtClean="0"/>
              <a:t>EP:n maakuntaohjelman seurantaraportin mittareiden toteutuminen</a:t>
            </a:r>
            <a:br>
              <a:rPr lang="fi-FI" sz="2000" b="1" dirty="0" smtClean="0"/>
            </a:br>
            <a:r>
              <a:rPr lang="fi-FI" sz="2000" b="1" dirty="0" smtClean="0"/>
              <a:t>EP:n </a:t>
            </a:r>
            <a:r>
              <a:rPr lang="fi-FI" sz="2000" b="1" dirty="0" err="1" smtClean="0"/>
              <a:t>alueohryn</a:t>
            </a:r>
            <a:r>
              <a:rPr lang="fi-FI" sz="2000" b="1" dirty="0" smtClean="0"/>
              <a:t> tietoja ja arvioita 2016 +/-:</a:t>
            </a:r>
            <a:endParaRPr lang="fi-FI" sz="2000" dirty="0"/>
          </a:p>
        </p:txBody>
      </p:sp>
      <p:sp>
        <p:nvSpPr>
          <p:cNvPr id="3" name="Sisällön paikkamerkki 2"/>
          <p:cNvSpPr>
            <a:spLocks noGrp="1"/>
          </p:cNvSpPr>
          <p:nvPr>
            <p:ph idx="1"/>
          </p:nvPr>
        </p:nvSpPr>
        <p:spPr>
          <a:xfrm>
            <a:off x="629478" y="950981"/>
            <a:ext cx="10515600" cy="5300731"/>
          </a:xfrm>
        </p:spPr>
        <p:txBody>
          <a:bodyPr>
            <a:normAutofit fontScale="55000" lnSpcReduction="20000"/>
          </a:bodyPr>
          <a:lstStyle/>
          <a:p>
            <a:pPr marL="0" indent="0">
              <a:buNone/>
            </a:pPr>
            <a:r>
              <a:rPr lang="fi-FI" b="1" dirty="0" smtClean="0"/>
              <a:t>1)Mittari</a:t>
            </a:r>
            <a:r>
              <a:rPr lang="fi-FI" b="1" dirty="0"/>
              <a:t>: </a:t>
            </a:r>
            <a:r>
              <a:rPr lang="fi-FI" b="1" dirty="0" err="1"/>
              <a:t>sosiaali</a:t>
            </a:r>
            <a:r>
              <a:rPr lang="fi-FI" b="1" dirty="0"/>
              <a:t>‐ ja terveyspalveluiden toimintatapojen uudistaminen</a:t>
            </a:r>
            <a:endParaRPr lang="fi-FI" dirty="0"/>
          </a:p>
          <a:p>
            <a:pPr marL="0" indent="0">
              <a:buNone/>
            </a:pPr>
            <a:r>
              <a:rPr lang="fi-FI" dirty="0"/>
              <a:t>+ Uusia toimintamalleja haetaan aktiivisesti muun muassa ikääntyvien </a:t>
            </a:r>
            <a:r>
              <a:rPr lang="fi-FI" dirty="0" err="1"/>
              <a:t>asumis</a:t>
            </a:r>
            <a:r>
              <a:rPr lang="fi-FI" dirty="0"/>
              <a:t>‐ ja muihin palveluihin.</a:t>
            </a:r>
          </a:p>
          <a:p>
            <a:pPr marL="0" indent="0">
              <a:buNone/>
            </a:pPr>
            <a:r>
              <a:rPr lang="fi-FI" dirty="0"/>
              <a:t>+ TE‐toimistojen, Kelan ja kuntien yhteinen työvoiman palvelukeskusten (=TYP) toimintamalli tulee käyttöön koko maassa.</a:t>
            </a:r>
          </a:p>
          <a:p>
            <a:pPr marL="0" indent="0">
              <a:buNone/>
            </a:pPr>
            <a:r>
              <a:rPr lang="fi-FI" dirty="0"/>
              <a:t>+ Hoitokäytäntöjä on pyritty yhtenäistämään työstämällä maakunnallisia hoito‐, kuntoutus‐ ja palveluketjuja.</a:t>
            </a:r>
          </a:p>
          <a:p>
            <a:pPr marL="0" indent="0">
              <a:buNone/>
            </a:pPr>
            <a:r>
              <a:rPr lang="fi-FI" dirty="0"/>
              <a:t>Paljon palveluita käyttävien </a:t>
            </a:r>
            <a:r>
              <a:rPr lang="fi-FI" dirty="0" err="1"/>
              <a:t>sosiaali</a:t>
            </a:r>
            <a:r>
              <a:rPr lang="fi-FI" dirty="0"/>
              <a:t>‐ ja terveydenhuollon yhteisasiakkaiden hoitoa on kehitetty.</a:t>
            </a:r>
          </a:p>
          <a:p>
            <a:pPr marL="0" indent="0">
              <a:buNone/>
            </a:pPr>
            <a:r>
              <a:rPr lang="fi-FI" dirty="0"/>
              <a:t>+ Julkisten ja yksityisten toimijoiden yhteistyönä on haettu ja ollaan ottamassa käyttöön uusia malleja.</a:t>
            </a:r>
          </a:p>
          <a:p>
            <a:pPr marL="0" indent="0">
              <a:buNone/>
            </a:pPr>
            <a:r>
              <a:rPr lang="fi-FI" dirty="0" smtClean="0"/>
              <a:t>Tähän </a:t>
            </a:r>
            <a:r>
              <a:rPr lang="fi-FI" dirty="0"/>
              <a:t>mennessä uudistukset ovat olleet enimmäkseen pieniä, paikallisia ja keskittyneet yhden asian ympärille.</a:t>
            </a:r>
          </a:p>
          <a:p>
            <a:pPr marL="0" indent="0">
              <a:buNone/>
            </a:pPr>
            <a:r>
              <a:rPr lang="fi-FI" dirty="0" smtClean="0"/>
              <a:t>Uudistuksen </a:t>
            </a:r>
            <a:r>
              <a:rPr lang="fi-FI" dirty="0"/>
              <a:t>etenemistä estää valtakunnallisten linjausten odottelu.</a:t>
            </a:r>
          </a:p>
          <a:p>
            <a:pPr marL="0" indent="0">
              <a:buNone/>
            </a:pPr>
            <a:r>
              <a:rPr lang="fi-FI" dirty="0"/>
              <a:t>‐&gt; Itsehallintoalueiden muodostaminen ja käytännön toiminta vaikuttaa keskeisesti toimintatapojen uudistumiseen.</a:t>
            </a:r>
          </a:p>
          <a:p>
            <a:pPr marL="0" indent="0">
              <a:buNone/>
            </a:pPr>
            <a:r>
              <a:rPr lang="fi-FI" dirty="0"/>
              <a:t>‐&gt; </a:t>
            </a:r>
            <a:r>
              <a:rPr lang="fi-FI" dirty="0" err="1"/>
              <a:t>Digitalisaation</a:t>
            </a:r>
            <a:r>
              <a:rPr lang="fi-FI" dirty="0"/>
              <a:t> mahdollisuuksien täysimääräinen hyödyntäminen.</a:t>
            </a:r>
          </a:p>
          <a:p>
            <a:pPr marL="514350" indent="-514350">
              <a:buAutoNum type="arabicParenR"/>
            </a:pPr>
            <a:endParaRPr lang="fi-FI" b="1" dirty="0" smtClean="0"/>
          </a:p>
          <a:p>
            <a:pPr marL="0" indent="0">
              <a:buNone/>
            </a:pPr>
            <a:r>
              <a:rPr lang="fi-FI" b="1" dirty="0" smtClean="0"/>
              <a:t>2</a:t>
            </a:r>
            <a:r>
              <a:rPr lang="fi-FI" b="1" dirty="0"/>
              <a:t>) </a:t>
            </a:r>
            <a:r>
              <a:rPr lang="fi-FI" b="1" dirty="0" smtClean="0"/>
              <a:t>Mittari</a:t>
            </a:r>
            <a:r>
              <a:rPr lang="fi-FI" b="1" dirty="0"/>
              <a:t>: eri sektoreiden välisen yhteistyön toteutuminen </a:t>
            </a:r>
            <a:r>
              <a:rPr lang="fi-FI" b="1" dirty="0" smtClean="0"/>
              <a:t>hyvinvointipalvelujen tuotannossa</a:t>
            </a:r>
            <a:endParaRPr lang="fi-FI" dirty="0"/>
          </a:p>
          <a:p>
            <a:pPr marL="0" indent="0">
              <a:buNone/>
            </a:pPr>
            <a:r>
              <a:rPr lang="fi-FI" dirty="0"/>
              <a:t>+ Eri puolilla maakuntaa on luotu yhteistoiminnan malleja, joissa esimerkiksi nuorten parissa </a:t>
            </a:r>
            <a:r>
              <a:rPr lang="fi-FI" dirty="0" smtClean="0"/>
              <a:t>työskentelevät kehittävät </a:t>
            </a:r>
            <a:r>
              <a:rPr lang="fi-FI" dirty="0"/>
              <a:t>toimintaa moniammatillisesti ja organisaatiorajat ylittäen.</a:t>
            </a:r>
          </a:p>
          <a:p>
            <a:pPr marL="0" indent="0">
              <a:buNone/>
            </a:pPr>
            <a:r>
              <a:rPr lang="fi-FI" dirty="0"/>
              <a:t>+ </a:t>
            </a:r>
            <a:r>
              <a:rPr lang="fi-FI" dirty="0" err="1"/>
              <a:t>Hankkeistuksen</a:t>
            </a:r>
            <a:r>
              <a:rPr lang="fi-FI" dirty="0"/>
              <a:t> avulla luodaan kuntiin hyvinvointia edistäviä kulttuuripalveluita.</a:t>
            </a:r>
          </a:p>
          <a:p>
            <a:pPr marL="0" indent="0">
              <a:buNone/>
            </a:pPr>
            <a:r>
              <a:rPr lang="fi-FI" dirty="0"/>
              <a:t>‐&gt; Kokonaisvaltaista asiakaslähtöisyyttä palvelujen järjestämisessä tarvitaan lisää </a:t>
            </a:r>
            <a:r>
              <a:rPr lang="fi-FI" dirty="0" err="1"/>
              <a:t>siiloutuneen</a:t>
            </a:r>
            <a:r>
              <a:rPr lang="fi-FI" dirty="0"/>
              <a:t> ajattelun sijaan.</a:t>
            </a:r>
          </a:p>
          <a:p>
            <a:pPr marL="0" indent="0">
              <a:buNone/>
            </a:pPr>
            <a:r>
              <a:rPr lang="fi-FI" dirty="0"/>
              <a:t>‐&gt; Järjestötoimijoita pitäisi saada enemmän ja tasaveroisina kumppaneina mukaan moniammatilliseen yhteistyöhön.</a:t>
            </a:r>
          </a:p>
          <a:p>
            <a:pPr marL="0" indent="0">
              <a:buNone/>
            </a:pPr>
            <a:r>
              <a:rPr lang="fi-FI" dirty="0"/>
              <a:t>‐&gt; Terveyttä edistävän liikunnan ja kulttuurin merkitys hyvinvoinnin ylläpitäjänä ja vahvistajana </a:t>
            </a:r>
            <a:r>
              <a:rPr lang="fi-FI" dirty="0" err="1" smtClean="0"/>
              <a:t>tunnustetaan,mutta</a:t>
            </a:r>
            <a:r>
              <a:rPr lang="fi-FI" dirty="0" smtClean="0"/>
              <a:t> </a:t>
            </a:r>
            <a:r>
              <a:rPr lang="fi-FI" dirty="0"/>
              <a:t>asian </a:t>
            </a:r>
            <a:r>
              <a:rPr lang="fi-FI" dirty="0" err="1"/>
              <a:t>valtavirtaistamiseksi</a:t>
            </a:r>
            <a:r>
              <a:rPr lang="fi-FI" dirty="0"/>
              <a:t> on vielä tehtävää.</a:t>
            </a:r>
          </a:p>
          <a:p>
            <a:endParaRPr lang="fi-FI" dirty="0"/>
          </a:p>
          <a:p>
            <a:endParaRPr lang="fi-FI" dirty="0"/>
          </a:p>
        </p:txBody>
      </p:sp>
    </p:spTree>
    <p:extLst>
      <p:ext uri="{BB962C8B-B14F-4D97-AF65-F5344CB8AC3E}">
        <p14:creationId xmlns:p14="http://schemas.microsoft.com/office/powerpoint/2010/main" val="624243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801</Words>
  <Application>Microsoft Office PowerPoint</Application>
  <PresentationFormat>Laajakuva</PresentationFormat>
  <Paragraphs>138</Paragraphs>
  <Slides>7</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7</vt:i4>
      </vt:variant>
    </vt:vector>
  </HeadingPairs>
  <TitlesOfParts>
    <vt:vector size="12" baseType="lpstr">
      <vt:lpstr>Arial</vt:lpstr>
      <vt:lpstr>Calibri</vt:lpstr>
      <vt:lpstr>Calibri Light</vt:lpstr>
      <vt:lpstr>Times New Roman</vt:lpstr>
      <vt:lpstr>Office-teema</vt:lpstr>
      <vt:lpstr>SONet BOTNIAn EP:n alueellinen ohjausryhmä 16.11.2016</vt:lpstr>
      <vt:lpstr>SONet BOTNIAn EP:n alueellinen ohjausryhmä 16.11.2016</vt:lpstr>
      <vt:lpstr>Ajankohtaista SONet BOTNIAssa</vt:lpstr>
      <vt:lpstr>Pro SOS –hanke</vt:lpstr>
      <vt:lpstr>EP:llä valmistellut Kärkihankkeet:</vt:lpstr>
      <vt:lpstr>PowerPoint-esitys</vt:lpstr>
      <vt:lpstr>EP:n maakuntaohjelman seurantaraportin mittareiden toteutuminen EP:n alueohryn tietoja ja arvioita 2016 +/-:</vt:lpstr>
    </vt:vector>
  </TitlesOfParts>
  <Company>Seinäjoen koulutuskuntayhtymä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SONet BOTNIAn EP:n alueellinen ohjausryhmä 16.11.2016</dc:title>
  <dc:creator>Saarijärvi, Anne</dc:creator>
  <cp:lastModifiedBy>Saarijärvi, Anne</cp:lastModifiedBy>
  <cp:revision>17</cp:revision>
  <dcterms:created xsi:type="dcterms:W3CDTF">2016-11-11T10:16:36Z</dcterms:created>
  <dcterms:modified xsi:type="dcterms:W3CDTF">2016-12-12T08:02:07Z</dcterms:modified>
</cp:coreProperties>
</file>