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70" r:id="rId4"/>
    <p:sldMasterId id="2147486095" r:id="rId5"/>
    <p:sldMasterId id="2147486161" r:id="rId6"/>
    <p:sldMasterId id="2147486236" r:id="rId7"/>
    <p:sldMasterId id="2147486249" r:id="rId8"/>
  </p:sldMasterIdLst>
  <p:notesMasterIdLst>
    <p:notesMasterId r:id="rId27"/>
  </p:notesMasterIdLst>
  <p:handoutMasterIdLst>
    <p:handoutMasterId r:id="rId28"/>
  </p:handoutMasterIdLst>
  <p:sldIdLst>
    <p:sldId id="292" r:id="rId9"/>
    <p:sldId id="421" r:id="rId10"/>
    <p:sldId id="499" r:id="rId11"/>
    <p:sldId id="500" r:id="rId12"/>
    <p:sldId id="502" r:id="rId13"/>
    <p:sldId id="310" r:id="rId14"/>
    <p:sldId id="501" r:id="rId15"/>
    <p:sldId id="338" r:id="rId16"/>
    <p:sldId id="452" r:id="rId17"/>
    <p:sldId id="453" r:id="rId18"/>
    <p:sldId id="503" r:id="rId19"/>
    <p:sldId id="482" r:id="rId20"/>
    <p:sldId id="483" r:id="rId21"/>
    <p:sldId id="484" r:id="rId22"/>
    <p:sldId id="504" r:id="rId23"/>
    <p:sldId id="485" r:id="rId24"/>
    <p:sldId id="488" r:id="rId25"/>
    <p:sldId id="497" r:id="rId26"/>
  </p:sldIdLst>
  <p:sldSz cx="9904413" cy="6858000"/>
  <p:notesSz cx="68580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1">
          <p15:clr>
            <a:srgbClr val="A4A3A4"/>
          </p15:clr>
        </p15:guide>
        <p15:guide id="2" orient="horz" pos="2275">
          <p15:clr>
            <a:srgbClr val="A4A3A4"/>
          </p15:clr>
        </p15:guide>
        <p15:guide id="3" pos="5924">
          <p15:clr>
            <a:srgbClr val="A4A3A4"/>
          </p15:clr>
        </p15:guide>
        <p15:guide id="4" pos="31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66" autoAdjust="0"/>
    <p:restoredTop sz="94685" autoAdjust="0"/>
  </p:normalViewPr>
  <p:slideViewPr>
    <p:cSldViewPr snapToGrid="0" showGuides="1">
      <p:cViewPr varScale="1">
        <p:scale>
          <a:sx n="96" d="100"/>
          <a:sy n="96" d="100"/>
        </p:scale>
        <p:origin x="-629" y="-91"/>
      </p:cViewPr>
      <p:guideLst>
        <p:guide orient="horz" pos="4111"/>
        <p:guide orient="horz" pos="2275"/>
        <p:guide pos="5924"/>
        <p:guide pos="31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2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1E69B-F9AA-694B-BCA0-BA13DF89279A}" type="datetime1">
              <a:rPr lang="en-US" smtClean="0"/>
              <a:pPr/>
              <a:t>1/18/2018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7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A2454-8AC2-CB46-AC1B-9986AF938896}" type="slidenum">
              <a:rPr lang="en-US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744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028" y="2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7CB7-7E5A-9647-B72D-6AB0E9D5FFC4}" type="datetime1">
              <a:rPr lang="en-US" smtClean="0"/>
              <a:pPr/>
              <a:t>1/18/2018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696913"/>
            <a:ext cx="503237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6422" y="4416427"/>
            <a:ext cx="5485157" cy="4183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3" y="8829677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028" y="8829677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8782-EB68-48A3-896C-F17BDF445E7F}" type="slidenum">
              <a:rPr lang="fi-FI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267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2813" y="696913"/>
            <a:ext cx="5032375" cy="34861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E0E21-EE7D-4E87-BC46-5EDAC3DE5B94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2813" y="696913"/>
            <a:ext cx="5032375" cy="34861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E0E21-EE7D-4E87-BC46-5EDAC3DE5B94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2813" y="696913"/>
            <a:ext cx="5032375" cy="3484562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Ei tekstiä.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AC3D-FB9B-4486-A7A3-ECE475EF941F}" type="slidenum">
              <a:rPr lang="fi-FI" smtClean="0">
                <a:solidFill>
                  <a:prstClr val="black"/>
                </a:solidFill>
              </a:rPr>
              <a:pPr/>
              <a:t>18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THL_PPT_kansi-2015 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9"/>
          <p:cNvGrpSpPr>
            <a:grpSpLocks/>
          </p:cNvGrpSpPr>
          <p:nvPr userDrawn="1"/>
        </p:nvGrpSpPr>
        <p:grpSpPr bwMode="auto">
          <a:xfrm>
            <a:off x="6355371" y="6304036"/>
            <a:ext cx="3003995" cy="104775"/>
            <a:chOff x="340" y="3906"/>
            <a:chExt cx="1747" cy="66"/>
          </a:xfrm>
        </p:grpSpPr>
        <p:sp>
          <p:nvSpPr>
            <p:cNvPr id="6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715 h 728"/>
                <a:gd name="T2" fmla="*/ 988 w 11514"/>
                <a:gd name="T3" fmla="*/ 328 h 728"/>
                <a:gd name="T4" fmla="*/ 2035 w 11514"/>
                <a:gd name="T5" fmla="*/ 15 h 728"/>
                <a:gd name="T6" fmla="*/ 2305 w 11514"/>
                <a:gd name="T7" fmla="*/ 715 h 728"/>
                <a:gd name="T8" fmla="*/ 2998 w 11514"/>
                <a:gd name="T9" fmla="*/ 575 h 728"/>
                <a:gd name="T10" fmla="*/ 2968 w 11514"/>
                <a:gd name="T11" fmla="*/ 715 h 728"/>
                <a:gd name="T12" fmla="*/ 3630 w 11514"/>
                <a:gd name="T13" fmla="*/ 715 h 728"/>
                <a:gd name="T14" fmla="*/ 4594 w 11514"/>
                <a:gd name="T15" fmla="*/ 161 h 728"/>
                <a:gd name="T16" fmla="*/ 4382 w 11514"/>
                <a:gd name="T17" fmla="*/ 8 h 728"/>
                <a:gd name="T18" fmla="*/ 4106 w 11514"/>
                <a:gd name="T19" fmla="*/ 61 h 728"/>
                <a:gd name="T20" fmla="*/ 3977 w 11514"/>
                <a:gd name="T21" fmla="*/ 289 h 728"/>
                <a:gd name="T22" fmla="*/ 4019 w 11514"/>
                <a:gd name="T23" fmla="*/ 568 h 728"/>
                <a:gd name="T24" fmla="*/ 4231 w 11514"/>
                <a:gd name="T25" fmla="*/ 722 h 728"/>
                <a:gd name="T26" fmla="*/ 4507 w 11514"/>
                <a:gd name="T27" fmla="*/ 669 h 728"/>
                <a:gd name="T28" fmla="*/ 4638 w 11514"/>
                <a:gd name="T29" fmla="*/ 441 h 728"/>
                <a:gd name="T30" fmla="*/ 4514 w 11514"/>
                <a:gd name="T31" fmla="*/ 497 h 728"/>
                <a:gd name="T32" fmla="*/ 4381 w 11514"/>
                <a:gd name="T33" fmla="*/ 628 h 728"/>
                <a:gd name="T34" fmla="*/ 4190 w 11514"/>
                <a:gd name="T35" fmla="*/ 608 h 728"/>
                <a:gd name="T36" fmla="*/ 4084 w 11514"/>
                <a:gd name="T37" fmla="*/ 448 h 728"/>
                <a:gd name="T38" fmla="*/ 4099 w 11514"/>
                <a:gd name="T39" fmla="*/ 233 h 728"/>
                <a:gd name="T40" fmla="*/ 4233 w 11514"/>
                <a:gd name="T41" fmla="*/ 102 h 728"/>
                <a:gd name="T42" fmla="*/ 4422 w 11514"/>
                <a:gd name="T43" fmla="*/ 122 h 728"/>
                <a:gd name="T44" fmla="*/ 4528 w 11514"/>
                <a:gd name="T45" fmla="*/ 282 h 728"/>
                <a:gd name="T46" fmla="*/ 4939 w 11514"/>
                <a:gd name="T47" fmla="*/ 715 h 728"/>
                <a:gd name="T48" fmla="*/ 5189 w 11514"/>
                <a:gd name="T49" fmla="*/ 715 h 728"/>
                <a:gd name="T50" fmla="*/ 6393 w 11514"/>
                <a:gd name="T51" fmla="*/ 15 h 728"/>
                <a:gd name="T52" fmla="*/ 6057 w 11514"/>
                <a:gd name="T53" fmla="*/ 153 h 728"/>
                <a:gd name="T54" fmla="*/ 7590 w 11514"/>
                <a:gd name="T55" fmla="*/ 715 h 728"/>
                <a:gd name="T56" fmla="*/ 7148 w 11514"/>
                <a:gd name="T57" fmla="*/ 715 h 728"/>
                <a:gd name="T58" fmla="*/ 8228 w 11514"/>
                <a:gd name="T59" fmla="*/ 15 h 728"/>
                <a:gd name="T60" fmla="*/ 8727 w 11514"/>
                <a:gd name="T61" fmla="*/ 715 h 728"/>
                <a:gd name="T62" fmla="*/ 9110 w 11514"/>
                <a:gd name="T63" fmla="*/ 456 h 728"/>
                <a:gd name="T64" fmla="*/ 9699 w 11514"/>
                <a:gd name="T65" fmla="*/ 15 h 728"/>
                <a:gd name="T66" fmla="*/ 10970 w 11514"/>
                <a:gd name="T67" fmla="*/ 326 h 728"/>
                <a:gd name="T68" fmla="*/ 10862 w 11514"/>
                <a:gd name="T69" fmla="*/ 83 h 728"/>
                <a:gd name="T70" fmla="*/ 10596 w 11514"/>
                <a:gd name="T71" fmla="*/ 3 h 728"/>
                <a:gd name="T72" fmla="*/ 10364 w 11514"/>
                <a:gd name="T73" fmla="*/ 133 h 728"/>
                <a:gd name="T74" fmla="*/ 10301 w 11514"/>
                <a:gd name="T75" fmla="*/ 404 h 728"/>
                <a:gd name="T76" fmla="*/ 10408 w 11514"/>
                <a:gd name="T77" fmla="*/ 647 h 728"/>
                <a:gd name="T78" fmla="*/ 10674 w 11514"/>
                <a:gd name="T79" fmla="*/ 726 h 728"/>
                <a:gd name="T80" fmla="*/ 10906 w 11514"/>
                <a:gd name="T81" fmla="*/ 595 h 728"/>
                <a:gd name="T82" fmla="*/ 10866 w 11514"/>
                <a:gd name="T83" fmla="*/ 365 h 728"/>
                <a:gd name="T84" fmla="*/ 10805 w 11514"/>
                <a:gd name="T85" fmla="*/ 561 h 728"/>
                <a:gd name="T86" fmla="*/ 10635 w 11514"/>
                <a:gd name="T87" fmla="*/ 638 h 728"/>
                <a:gd name="T88" fmla="*/ 10465 w 11514"/>
                <a:gd name="T89" fmla="*/ 561 h 728"/>
                <a:gd name="T90" fmla="*/ 10403 w 11514"/>
                <a:gd name="T91" fmla="*/ 365 h 728"/>
                <a:gd name="T92" fmla="*/ 10465 w 11514"/>
                <a:gd name="T93" fmla="*/ 171 h 728"/>
                <a:gd name="T94" fmla="*/ 10635 w 11514"/>
                <a:gd name="T95" fmla="*/ 92 h 728"/>
                <a:gd name="T96" fmla="*/ 10805 w 11514"/>
                <a:gd name="T97" fmla="*/ 171 h 728"/>
                <a:gd name="T98" fmla="*/ 10866 w 11514"/>
                <a:gd name="T99" fmla="*/ 365 h 728"/>
                <a:gd name="T100" fmla="*/ 11455 w 11514"/>
                <a:gd name="T101" fmla="*/ 377 h 728"/>
                <a:gd name="T102" fmla="*/ 11231 w 11514"/>
                <a:gd name="T103" fmla="*/ 231 h 728"/>
                <a:gd name="T104" fmla="*/ 11230 w 11514"/>
                <a:gd name="T105" fmla="*/ 136 h 728"/>
                <a:gd name="T106" fmla="*/ 11356 w 11514"/>
                <a:gd name="T107" fmla="*/ 92 h 728"/>
                <a:gd name="T108" fmla="*/ 11311 w 11514"/>
                <a:gd name="T109" fmla="*/ 1 h 728"/>
                <a:gd name="T110" fmla="*/ 11148 w 11514"/>
                <a:gd name="T111" fmla="*/ 74 h 728"/>
                <a:gd name="T112" fmla="*/ 11111 w 11514"/>
                <a:gd name="T113" fmla="*/ 227 h 728"/>
                <a:gd name="T114" fmla="*/ 11276 w 11514"/>
                <a:gd name="T115" fmla="*/ 383 h 728"/>
                <a:gd name="T116" fmla="*/ 11409 w 11514"/>
                <a:gd name="T117" fmla="*/ 505 h 728"/>
                <a:gd name="T118" fmla="*/ 11320 w 11514"/>
                <a:gd name="T119" fmla="*/ 631 h 728"/>
                <a:gd name="T120" fmla="*/ 11129 w 11514"/>
                <a:gd name="T121" fmla="*/ 604 h 728"/>
                <a:gd name="T122" fmla="*/ 11308 w 11514"/>
                <a:gd name="T123" fmla="*/ 725 h 728"/>
                <a:gd name="T124" fmla="*/ 11467 w 11514"/>
                <a:gd name="T125" fmla="*/ 653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316 w 7274"/>
                <a:gd name="T1" fmla="*/ 88 h 713"/>
                <a:gd name="T2" fmla="*/ 776 w 7274"/>
                <a:gd name="T3" fmla="*/ 611 h 713"/>
                <a:gd name="T4" fmla="*/ 1763 w 7274"/>
                <a:gd name="T5" fmla="*/ 611 h 713"/>
                <a:gd name="T6" fmla="*/ 1710 w 7274"/>
                <a:gd name="T7" fmla="*/ 594 h 713"/>
                <a:gd name="T8" fmla="*/ 1635 w 7274"/>
                <a:gd name="T9" fmla="*/ 462 h 713"/>
                <a:gd name="T10" fmla="*/ 1600 w 7274"/>
                <a:gd name="T11" fmla="*/ 341 h 713"/>
                <a:gd name="T12" fmla="*/ 1675 w 7274"/>
                <a:gd name="T13" fmla="*/ 277 h 713"/>
                <a:gd name="T14" fmla="*/ 1706 w 7274"/>
                <a:gd name="T15" fmla="*/ 196 h 713"/>
                <a:gd name="T16" fmla="*/ 1695 w 7274"/>
                <a:gd name="T17" fmla="*/ 116 h 713"/>
                <a:gd name="T18" fmla="*/ 1652 w 7274"/>
                <a:gd name="T19" fmla="*/ 56 h 713"/>
                <a:gd name="T20" fmla="*/ 1576 w 7274"/>
                <a:gd name="T21" fmla="*/ 12 h 713"/>
                <a:gd name="T22" fmla="*/ 1257 w 7274"/>
                <a:gd name="T23" fmla="*/ 0 h 713"/>
                <a:gd name="T24" fmla="*/ 1464 w 7274"/>
                <a:gd name="T25" fmla="*/ 396 h 713"/>
                <a:gd name="T26" fmla="*/ 1508 w 7274"/>
                <a:gd name="T27" fmla="*/ 433 h 713"/>
                <a:gd name="T28" fmla="*/ 1618 w 7274"/>
                <a:gd name="T29" fmla="*/ 639 h 713"/>
                <a:gd name="T30" fmla="*/ 1683 w 7274"/>
                <a:gd name="T31" fmla="*/ 690 h 713"/>
                <a:gd name="T32" fmla="*/ 1599 w 7274"/>
                <a:gd name="T33" fmla="*/ 183 h 713"/>
                <a:gd name="T34" fmla="*/ 1570 w 7274"/>
                <a:gd name="T35" fmla="*/ 256 h 713"/>
                <a:gd name="T36" fmla="*/ 1510 w 7274"/>
                <a:gd name="T37" fmla="*/ 298 h 713"/>
                <a:gd name="T38" fmla="*/ 1486 w 7274"/>
                <a:gd name="T39" fmla="*/ 88 h 713"/>
                <a:gd name="T40" fmla="*/ 1568 w 7274"/>
                <a:gd name="T41" fmla="*/ 119 h 713"/>
                <a:gd name="T42" fmla="*/ 1595 w 7274"/>
                <a:gd name="T43" fmla="*/ 161 h 713"/>
                <a:gd name="T44" fmla="*/ 1814 w 7274"/>
                <a:gd name="T45" fmla="*/ 0 h 713"/>
                <a:gd name="T46" fmla="*/ 3000 w 7274"/>
                <a:gd name="T47" fmla="*/ 700 h 713"/>
                <a:gd name="T48" fmla="*/ 3002 w 7274"/>
                <a:gd name="T49" fmla="*/ 88 h 713"/>
                <a:gd name="T50" fmla="*/ 3476 w 7274"/>
                <a:gd name="T51" fmla="*/ 700 h 713"/>
                <a:gd name="T52" fmla="*/ 4434 w 7274"/>
                <a:gd name="T53" fmla="*/ 266 h 713"/>
                <a:gd name="T54" fmla="*/ 4382 w 7274"/>
                <a:gd name="T55" fmla="*/ 145 h 713"/>
                <a:gd name="T56" fmla="*/ 4300 w 7274"/>
                <a:gd name="T57" fmla="*/ 60 h 713"/>
                <a:gd name="T58" fmla="*/ 4178 w 7274"/>
                <a:gd name="T59" fmla="*/ 7 h 713"/>
                <a:gd name="T60" fmla="*/ 4125 w 7274"/>
                <a:gd name="T61" fmla="*/ 700 h 713"/>
                <a:gd name="T62" fmla="*/ 4258 w 7274"/>
                <a:gd name="T63" fmla="*/ 668 h 713"/>
                <a:gd name="T64" fmla="*/ 4363 w 7274"/>
                <a:gd name="T65" fmla="*/ 586 h 713"/>
                <a:gd name="T66" fmla="*/ 4420 w 7274"/>
                <a:gd name="T67" fmla="*/ 488 h 713"/>
                <a:gd name="T68" fmla="*/ 4443 w 7274"/>
                <a:gd name="T69" fmla="*/ 354 h 713"/>
                <a:gd name="T70" fmla="*/ 4328 w 7274"/>
                <a:gd name="T71" fmla="*/ 441 h 713"/>
                <a:gd name="T72" fmla="*/ 4285 w 7274"/>
                <a:gd name="T73" fmla="*/ 525 h 713"/>
                <a:gd name="T74" fmla="*/ 4211 w 7274"/>
                <a:gd name="T75" fmla="*/ 587 h 713"/>
                <a:gd name="T76" fmla="*/ 4119 w 7274"/>
                <a:gd name="T77" fmla="*/ 611 h 713"/>
                <a:gd name="T78" fmla="*/ 4156 w 7274"/>
                <a:gd name="T79" fmla="*/ 94 h 713"/>
                <a:gd name="T80" fmla="*/ 4236 w 7274"/>
                <a:gd name="T81" fmla="*/ 131 h 713"/>
                <a:gd name="T82" fmla="*/ 4298 w 7274"/>
                <a:gd name="T83" fmla="*/ 200 h 713"/>
                <a:gd name="T84" fmla="*/ 4335 w 7274"/>
                <a:gd name="T85" fmla="*/ 290 h 713"/>
                <a:gd name="T86" fmla="*/ 4600 w 7274"/>
                <a:gd name="T87" fmla="*/ 0 h 713"/>
                <a:gd name="T88" fmla="*/ 4702 w 7274"/>
                <a:gd name="T89" fmla="*/ 291 h 713"/>
                <a:gd name="T90" fmla="*/ 5324 w 7274"/>
                <a:gd name="T91" fmla="*/ 0 h 713"/>
                <a:gd name="T92" fmla="*/ 6451 w 7274"/>
                <a:gd name="T93" fmla="*/ 507 h 713"/>
                <a:gd name="T94" fmla="*/ 6343 w 7274"/>
                <a:gd name="T95" fmla="*/ 549 h 713"/>
                <a:gd name="T96" fmla="*/ 6298 w 7274"/>
                <a:gd name="T97" fmla="*/ 608 h 713"/>
                <a:gd name="T98" fmla="*/ 6205 w 7274"/>
                <a:gd name="T99" fmla="*/ 624 h 713"/>
                <a:gd name="T100" fmla="*/ 6185 w 7274"/>
                <a:gd name="T101" fmla="*/ 703 h 713"/>
                <a:gd name="T102" fmla="*/ 6283 w 7274"/>
                <a:gd name="T103" fmla="*/ 712 h 713"/>
                <a:gd name="T104" fmla="*/ 6366 w 7274"/>
                <a:gd name="T105" fmla="*/ 685 h 713"/>
                <a:gd name="T106" fmla="*/ 6419 w 7274"/>
                <a:gd name="T107" fmla="*/ 632 h 713"/>
                <a:gd name="T108" fmla="*/ 6448 w 7274"/>
                <a:gd name="T109" fmla="*/ 550 h 713"/>
                <a:gd name="T110" fmla="*/ 6565 w 7274"/>
                <a:gd name="T111" fmla="*/ 700 h 713"/>
                <a:gd name="T112" fmla="*/ 6919 w 7274"/>
                <a:gd name="T113" fmla="*/ 97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8" name="Picture 11" descr="SHORT_THL_LOGO_WEB_186x80px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65073" y="5973763"/>
            <a:ext cx="165073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uora yhdysviiva 8"/>
          <p:cNvCxnSpPr/>
          <p:nvPr userDrawn="1"/>
        </p:nvCxnSpPr>
        <p:spPr>
          <a:xfrm>
            <a:off x="0" y="6551613"/>
            <a:ext cx="990441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7265" y="1009912"/>
            <a:ext cx="5224910" cy="1800200"/>
          </a:xfrm>
        </p:spPr>
        <p:txBody>
          <a:bodyPr/>
          <a:lstStyle>
            <a:lvl1pPr algn="l">
              <a:defRPr sz="3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7265" y="2882120"/>
            <a:ext cx="5224910" cy="1843024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F36D5FE-FA83-46BA-82BE-DEDB85D80EF3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145480E-B1E1-49C3-B851-6230331675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 b="1" spc="20" baseline="0" smtClean="0"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930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AC5ACF7-A98D-4368-B95A-233E34833D33}" type="datetime1">
              <a:rPr lang="fi-FI" smtClean="0"/>
              <a:t>18.1.2018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44ABE59-AC7B-4A8A-9F1C-AD79A795514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814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C4D1F94-99A9-4E4F-9CDA-C6AF1E14065C}" type="datetime1">
              <a:rPr lang="fi-FI" smtClean="0"/>
              <a:t>18.1.2018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EA0DDB0-75C1-4C31-9F35-050CB2515E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48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9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42950" y="2130497"/>
            <a:ext cx="8418513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885-8689-4003-8DF9-10815057C7F8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27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9285-1CF7-4C69-8D8E-E4E26C88A388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40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45" y="4406972"/>
            <a:ext cx="84185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45" y="2906713"/>
            <a:ext cx="8418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A4C4-7C20-4D63-A20F-F814B6EB572F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27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95306" y="1600206"/>
            <a:ext cx="43799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27613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2B0E-B1B7-4CA9-A7EC-59C33913A8E3}" type="datetime1">
              <a:rPr lang="fi-FI" smtClean="0"/>
              <a:t>18.1.2018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37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B2B2-837A-46CF-8EB0-A307DB85C517}" type="datetime1">
              <a:rPr lang="fi-FI" smtClean="0"/>
              <a:t>18.1.2018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09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91E4-F3EC-49B4-8327-6758705C4DAC}" type="datetime1">
              <a:rPr lang="fi-FI" smtClean="0"/>
              <a:t>18.1.2018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19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987-E995-4EB8-A69E-63E4572875A6}" type="datetime1">
              <a:rPr lang="fi-FI" smtClean="0"/>
              <a:t>18.1.2018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8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>
            <a:grpSpLocks/>
          </p:cNvGrpSpPr>
          <p:nvPr userDrawn="1"/>
        </p:nvGrpSpPr>
        <p:grpSpPr bwMode="auto">
          <a:xfrm>
            <a:off x="6355371" y="6304036"/>
            <a:ext cx="3003995" cy="104775"/>
            <a:chOff x="340" y="3906"/>
            <a:chExt cx="1747" cy="66"/>
          </a:xfrm>
        </p:grpSpPr>
        <p:sp>
          <p:nvSpPr>
            <p:cNvPr id="6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715 h 728"/>
                <a:gd name="T2" fmla="*/ 988 w 11514"/>
                <a:gd name="T3" fmla="*/ 328 h 728"/>
                <a:gd name="T4" fmla="*/ 2035 w 11514"/>
                <a:gd name="T5" fmla="*/ 15 h 728"/>
                <a:gd name="T6" fmla="*/ 2305 w 11514"/>
                <a:gd name="T7" fmla="*/ 715 h 728"/>
                <a:gd name="T8" fmla="*/ 2998 w 11514"/>
                <a:gd name="T9" fmla="*/ 575 h 728"/>
                <a:gd name="T10" fmla="*/ 2968 w 11514"/>
                <a:gd name="T11" fmla="*/ 715 h 728"/>
                <a:gd name="T12" fmla="*/ 3630 w 11514"/>
                <a:gd name="T13" fmla="*/ 715 h 728"/>
                <a:gd name="T14" fmla="*/ 4594 w 11514"/>
                <a:gd name="T15" fmla="*/ 161 h 728"/>
                <a:gd name="T16" fmla="*/ 4382 w 11514"/>
                <a:gd name="T17" fmla="*/ 8 h 728"/>
                <a:gd name="T18" fmla="*/ 4106 w 11514"/>
                <a:gd name="T19" fmla="*/ 61 h 728"/>
                <a:gd name="T20" fmla="*/ 3977 w 11514"/>
                <a:gd name="T21" fmla="*/ 289 h 728"/>
                <a:gd name="T22" fmla="*/ 4019 w 11514"/>
                <a:gd name="T23" fmla="*/ 568 h 728"/>
                <a:gd name="T24" fmla="*/ 4231 w 11514"/>
                <a:gd name="T25" fmla="*/ 722 h 728"/>
                <a:gd name="T26" fmla="*/ 4507 w 11514"/>
                <a:gd name="T27" fmla="*/ 669 h 728"/>
                <a:gd name="T28" fmla="*/ 4638 w 11514"/>
                <a:gd name="T29" fmla="*/ 441 h 728"/>
                <a:gd name="T30" fmla="*/ 4514 w 11514"/>
                <a:gd name="T31" fmla="*/ 497 h 728"/>
                <a:gd name="T32" fmla="*/ 4381 w 11514"/>
                <a:gd name="T33" fmla="*/ 628 h 728"/>
                <a:gd name="T34" fmla="*/ 4190 w 11514"/>
                <a:gd name="T35" fmla="*/ 608 h 728"/>
                <a:gd name="T36" fmla="*/ 4084 w 11514"/>
                <a:gd name="T37" fmla="*/ 448 h 728"/>
                <a:gd name="T38" fmla="*/ 4099 w 11514"/>
                <a:gd name="T39" fmla="*/ 233 h 728"/>
                <a:gd name="T40" fmla="*/ 4233 w 11514"/>
                <a:gd name="T41" fmla="*/ 102 h 728"/>
                <a:gd name="T42" fmla="*/ 4422 w 11514"/>
                <a:gd name="T43" fmla="*/ 122 h 728"/>
                <a:gd name="T44" fmla="*/ 4528 w 11514"/>
                <a:gd name="T45" fmla="*/ 282 h 728"/>
                <a:gd name="T46" fmla="*/ 4939 w 11514"/>
                <a:gd name="T47" fmla="*/ 715 h 728"/>
                <a:gd name="T48" fmla="*/ 5189 w 11514"/>
                <a:gd name="T49" fmla="*/ 715 h 728"/>
                <a:gd name="T50" fmla="*/ 6393 w 11514"/>
                <a:gd name="T51" fmla="*/ 15 h 728"/>
                <a:gd name="T52" fmla="*/ 6057 w 11514"/>
                <a:gd name="T53" fmla="*/ 153 h 728"/>
                <a:gd name="T54" fmla="*/ 7590 w 11514"/>
                <a:gd name="T55" fmla="*/ 715 h 728"/>
                <a:gd name="T56" fmla="*/ 7148 w 11514"/>
                <a:gd name="T57" fmla="*/ 715 h 728"/>
                <a:gd name="T58" fmla="*/ 8228 w 11514"/>
                <a:gd name="T59" fmla="*/ 15 h 728"/>
                <a:gd name="T60" fmla="*/ 8727 w 11514"/>
                <a:gd name="T61" fmla="*/ 715 h 728"/>
                <a:gd name="T62" fmla="*/ 9110 w 11514"/>
                <a:gd name="T63" fmla="*/ 456 h 728"/>
                <a:gd name="T64" fmla="*/ 9699 w 11514"/>
                <a:gd name="T65" fmla="*/ 15 h 728"/>
                <a:gd name="T66" fmla="*/ 10970 w 11514"/>
                <a:gd name="T67" fmla="*/ 326 h 728"/>
                <a:gd name="T68" fmla="*/ 10862 w 11514"/>
                <a:gd name="T69" fmla="*/ 83 h 728"/>
                <a:gd name="T70" fmla="*/ 10596 w 11514"/>
                <a:gd name="T71" fmla="*/ 3 h 728"/>
                <a:gd name="T72" fmla="*/ 10364 w 11514"/>
                <a:gd name="T73" fmla="*/ 133 h 728"/>
                <a:gd name="T74" fmla="*/ 10301 w 11514"/>
                <a:gd name="T75" fmla="*/ 404 h 728"/>
                <a:gd name="T76" fmla="*/ 10408 w 11514"/>
                <a:gd name="T77" fmla="*/ 647 h 728"/>
                <a:gd name="T78" fmla="*/ 10674 w 11514"/>
                <a:gd name="T79" fmla="*/ 726 h 728"/>
                <a:gd name="T80" fmla="*/ 10906 w 11514"/>
                <a:gd name="T81" fmla="*/ 595 h 728"/>
                <a:gd name="T82" fmla="*/ 10866 w 11514"/>
                <a:gd name="T83" fmla="*/ 365 h 728"/>
                <a:gd name="T84" fmla="*/ 10805 w 11514"/>
                <a:gd name="T85" fmla="*/ 561 h 728"/>
                <a:gd name="T86" fmla="*/ 10635 w 11514"/>
                <a:gd name="T87" fmla="*/ 638 h 728"/>
                <a:gd name="T88" fmla="*/ 10465 w 11514"/>
                <a:gd name="T89" fmla="*/ 561 h 728"/>
                <a:gd name="T90" fmla="*/ 10403 w 11514"/>
                <a:gd name="T91" fmla="*/ 365 h 728"/>
                <a:gd name="T92" fmla="*/ 10465 w 11514"/>
                <a:gd name="T93" fmla="*/ 171 h 728"/>
                <a:gd name="T94" fmla="*/ 10635 w 11514"/>
                <a:gd name="T95" fmla="*/ 92 h 728"/>
                <a:gd name="T96" fmla="*/ 10805 w 11514"/>
                <a:gd name="T97" fmla="*/ 171 h 728"/>
                <a:gd name="T98" fmla="*/ 10866 w 11514"/>
                <a:gd name="T99" fmla="*/ 365 h 728"/>
                <a:gd name="T100" fmla="*/ 11455 w 11514"/>
                <a:gd name="T101" fmla="*/ 377 h 728"/>
                <a:gd name="T102" fmla="*/ 11231 w 11514"/>
                <a:gd name="T103" fmla="*/ 231 h 728"/>
                <a:gd name="T104" fmla="*/ 11230 w 11514"/>
                <a:gd name="T105" fmla="*/ 136 h 728"/>
                <a:gd name="T106" fmla="*/ 11356 w 11514"/>
                <a:gd name="T107" fmla="*/ 92 h 728"/>
                <a:gd name="T108" fmla="*/ 11311 w 11514"/>
                <a:gd name="T109" fmla="*/ 1 h 728"/>
                <a:gd name="T110" fmla="*/ 11148 w 11514"/>
                <a:gd name="T111" fmla="*/ 74 h 728"/>
                <a:gd name="T112" fmla="*/ 11111 w 11514"/>
                <a:gd name="T113" fmla="*/ 227 h 728"/>
                <a:gd name="T114" fmla="*/ 11276 w 11514"/>
                <a:gd name="T115" fmla="*/ 383 h 728"/>
                <a:gd name="T116" fmla="*/ 11409 w 11514"/>
                <a:gd name="T117" fmla="*/ 505 h 728"/>
                <a:gd name="T118" fmla="*/ 11320 w 11514"/>
                <a:gd name="T119" fmla="*/ 631 h 728"/>
                <a:gd name="T120" fmla="*/ 11129 w 11514"/>
                <a:gd name="T121" fmla="*/ 604 h 728"/>
                <a:gd name="T122" fmla="*/ 11308 w 11514"/>
                <a:gd name="T123" fmla="*/ 725 h 728"/>
                <a:gd name="T124" fmla="*/ 11467 w 11514"/>
                <a:gd name="T125" fmla="*/ 653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316 w 7274"/>
                <a:gd name="T1" fmla="*/ 88 h 713"/>
                <a:gd name="T2" fmla="*/ 776 w 7274"/>
                <a:gd name="T3" fmla="*/ 611 h 713"/>
                <a:gd name="T4" fmla="*/ 1763 w 7274"/>
                <a:gd name="T5" fmla="*/ 611 h 713"/>
                <a:gd name="T6" fmla="*/ 1710 w 7274"/>
                <a:gd name="T7" fmla="*/ 594 h 713"/>
                <a:gd name="T8" fmla="*/ 1635 w 7274"/>
                <a:gd name="T9" fmla="*/ 462 h 713"/>
                <a:gd name="T10" fmla="*/ 1600 w 7274"/>
                <a:gd name="T11" fmla="*/ 341 h 713"/>
                <a:gd name="T12" fmla="*/ 1675 w 7274"/>
                <a:gd name="T13" fmla="*/ 277 h 713"/>
                <a:gd name="T14" fmla="*/ 1706 w 7274"/>
                <a:gd name="T15" fmla="*/ 196 h 713"/>
                <a:gd name="T16" fmla="*/ 1695 w 7274"/>
                <a:gd name="T17" fmla="*/ 116 h 713"/>
                <a:gd name="T18" fmla="*/ 1652 w 7274"/>
                <a:gd name="T19" fmla="*/ 56 h 713"/>
                <a:gd name="T20" fmla="*/ 1576 w 7274"/>
                <a:gd name="T21" fmla="*/ 12 h 713"/>
                <a:gd name="T22" fmla="*/ 1257 w 7274"/>
                <a:gd name="T23" fmla="*/ 0 h 713"/>
                <a:gd name="T24" fmla="*/ 1464 w 7274"/>
                <a:gd name="T25" fmla="*/ 396 h 713"/>
                <a:gd name="T26" fmla="*/ 1508 w 7274"/>
                <a:gd name="T27" fmla="*/ 433 h 713"/>
                <a:gd name="T28" fmla="*/ 1618 w 7274"/>
                <a:gd name="T29" fmla="*/ 639 h 713"/>
                <a:gd name="T30" fmla="*/ 1683 w 7274"/>
                <a:gd name="T31" fmla="*/ 690 h 713"/>
                <a:gd name="T32" fmla="*/ 1599 w 7274"/>
                <a:gd name="T33" fmla="*/ 183 h 713"/>
                <a:gd name="T34" fmla="*/ 1570 w 7274"/>
                <a:gd name="T35" fmla="*/ 256 h 713"/>
                <a:gd name="T36" fmla="*/ 1510 w 7274"/>
                <a:gd name="T37" fmla="*/ 298 h 713"/>
                <a:gd name="T38" fmla="*/ 1486 w 7274"/>
                <a:gd name="T39" fmla="*/ 88 h 713"/>
                <a:gd name="T40" fmla="*/ 1568 w 7274"/>
                <a:gd name="T41" fmla="*/ 119 h 713"/>
                <a:gd name="T42" fmla="*/ 1595 w 7274"/>
                <a:gd name="T43" fmla="*/ 161 h 713"/>
                <a:gd name="T44" fmla="*/ 1814 w 7274"/>
                <a:gd name="T45" fmla="*/ 0 h 713"/>
                <a:gd name="T46" fmla="*/ 3000 w 7274"/>
                <a:gd name="T47" fmla="*/ 700 h 713"/>
                <a:gd name="T48" fmla="*/ 3002 w 7274"/>
                <a:gd name="T49" fmla="*/ 88 h 713"/>
                <a:gd name="T50" fmla="*/ 3476 w 7274"/>
                <a:gd name="T51" fmla="*/ 700 h 713"/>
                <a:gd name="T52" fmla="*/ 4434 w 7274"/>
                <a:gd name="T53" fmla="*/ 266 h 713"/>
                <a:gd name="T54" fmla="*/ 4382 w 7274"/>
                <a:gd name="T55" fmla="*/ 145 h 713"/>
                <a:gd name="T56" fmla="*/ 4300 w 7274"/>
                <a:gd name="T57" fmla="*/ 60 h 713"/>
                <a:gd name="T58" fmla="*/ 4178 w 7274"/>
                <a:gd name="T59" fmla="*/ 7 h 713"/>
                <a:gd name="T60" fmla="*/ 4125 w 7274"/>
                <a:gd name="T61" fmla="*/ 700 h 713"/>
                <a:gd name="T62" fmla="*/ 4258 w 7274"/>
                <a:gd name="T63" fmla="*/ 668 h 713"/>
                <a:gd name="T64" fmla="*/ 4363 w 7274"/>
                <a:gd name="T65" fmla="*/ 586 h 713"/>
                <a:gd name="T66" fmla="*/ 4420 w 7274"/>
                <a:gd name="T67" fmla="*/ 488 h 713"/>
                <a:gd name="T68" fmla="*/ 4443 w 7274"/>
                <a:gd name="T69" fmla="*/ 354 h 713"/>
                <a:gd name="T70" fmla="*/ 4328 w 7274"/>
                <a:gd name="T71" fmla="*/ 441 h 713"/>
                <a:gd name="T72" fmla="*/ 4285 w 7274"/>
                <a:gd name="T73" fmla="*/ 525 h 713"/>
                <a:gd name="T74" fmla="*/ 4211 w 7274"/>
                <a:gd name="T75" fmla="*/ 587 h 713"/>
                <a:gd name="T76" fmla="*/ 4119 w 7274"/>
                <a:gd name="T77" fmla="*/ 611 h 713"/>
                <a:gd name="T78" fmla="*/ 4156 w 7274"/>
                <a:gd name="T79" fmla="*/ 94 h 713"/>
                <a:gd name="T80" fmla="*/ 4236 w 7274"/>
                <a:gd name="T81" fmla="*/ 131 h 713"/>
                <a:gd name="T82" fmla="*/ 4298 w 7274"/>
                <a:gd name="T83" fmla="*/ 200 h 713"/>
                <a:gd name="T84" fmla="*/ 4335 w 7274"/>
                <a:gd name="T85" fmla="*/ 290 h 713"/>
                <a:gd name="T86" fmla="*/ 4600 w 7274"/>
                <a:gd name="T87" fmla="*/ 0 h 713"/>
                <a:gd name="T88" fmla="*/ 4702 w 7274"/>
                <a:gd name="T89" fmla="*/ 291 h 713"/>
                <a:gd name="T90" fmla="*/ 5324 w 7274"/>
                <a:gd name="T91" fmla="*/ 0 h 713"/>
                <a:gd name="T92" fmla="*/ 6451 w 7274"/>
                <a:gd name="T93" fmla="*/ 507 h 713"/>
                <a:gd name="T94" fmla="*/ 6343 w 7274"/>
                <a:gd name="T95" fmla="*/ 549 h 713"/>
                <a:gd name="T96" fmla="*/ 6298 w 7274"/>
                <a:gd name="T97" fmla="*/ 608 h 713"/>
                <a:gd name="T98" fmla="*/ 6205 w 7274"/>
                <a:gd name="T99" fmla="*/ 624 h 713"/>
                <a:gd name="T100" fmla="*/ 6185 w 7274"/>
                <a:gd name="T101" fmla="*/ 703 h 713"/>
                <a:gd name="T102" fmla="*/ 6283 w 7274"/>
                <a:gd name="T103" fmla="*/ 712 h 713"/>
                <a:gd name="T104" fmla="*/ 6366 w 7274"/>
                <a:gd name="T105" fmla="*/ 685 h 713"/>
                <a:gd name="T106" fmla="*/ 6419 w 7274"/>
                <a:gd name="T107" fmla="*/ 632 h 713"/>
                <a:gd name="T108" fmla="*/ 6448 w 7274"/>
                <a:gd name="T109" fmla="*/ 550 h 713"/>
                <a:gd name="T110" fmla="*/ 6565 w 7274"/>
                <a:gd name="T111" fmla="*/ 700 h 713"/>
                <a:gd name="T112" fmla="*/ 6919 w 7274"/>
                <a:gd name="T113" fmla="*/ 97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4" name="Kuvan paikkamerkki 23"/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9904413" cy="39338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761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761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73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475B0F2-CDD6-4FD1-A756-218920BA6644}" type="datetime1">
              <a:rPr lang="fi-FI" smtClean="0"/>
              <a:t>18.1.2018</a:t>
            </a:fld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D3379F7-6D52-46C1-8BD4-7D01126EFD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 sz="1000" b="1" spc="20" baseline="0" smtClean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8206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1951" y="27307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9CD-F8B4-4D3A-9C6D-86FD13C90A84}" type="datetime1">
              <a:rPr lang="fi-FI" smtClean="0"/>
              <a:t>18.1.2018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22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520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520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520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0C40-66D8-4FD5-9C45-58327E59D0A6}" type="datetime1">
              <a:rPr lang="fi-FI" smtClean="0"/>
              <a:t>18.1.2018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63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2B08-9703-4078-A306-56F73891E7F2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103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7264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95299" y="274665"/>
            <a:ext cx="6534151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59E6-278E-4D7E-AE09-8D210968018C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81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THL_PPT_kansi-2015 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9"/>
          <p:cNvGrpSpPr>
            <a:grpSpLocks/>
          </p:cNvGrpSpPr>
          <p:nvPr userDrawn="1"/>
        </p:nvGrpSpPr>
        <p:grpSpPr bwMode="auto">
          <a:xfrm>
            <a:off x="6355365" y="6304024"/>
            <a:ext cx="3003995" cy="104775"/>
            <a:chOff x="340" y="3906"/>
            <a:chExt cx="1747" cy="66"/>
          </a:xfrm>
        </p:grpSpPr>
        <p:sp>
          <p:nvSpPr>
            <p:cNvPr id="6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8" name="Picture 11" descr="SHORT_THL_LOGO_WEB_186x80px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65073" y="5973763"/>
            <a:ext cx="165073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uora yhdysviiva 8"/>
          <p:cNvCxnSpPr/>
          <p:nvPr userDrawn="1"/>
        </p:nvCxnSpPr>
        <p:spPr>
          <a:xfrm>
            <a:off x="0" y="6551613"/>
            <a:ext cx="990441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7265" y="1009912"/>
            <a:ext cx="5224910" cy="1800200"/>
          </a:xfrm>
        </p:spPr>
        <p:txBody>
          <a:bodyPr/>
          <a:lstStyle>
            <a:lvl1pPr algn="l">
              <a:defRPr sz="3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7265" y="2882120"/>
            <a:ext cx="5224910" cy="1843024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23A1236-3DDD-4724-8A61-F59A6A9CDD7E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96CC4729-67B3-4EA5-8178-14CBF1E6B9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9316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>
            <a:grpSpLocks/>
          </p:cNvGrpSpPr>
          <p:nvPr userDrawn="1"/>
        </p:nvGrpSpPr>
        <p:grpSpPr bwMode="auto">
          <a:xfrm>
            <a:off x="6355365" y="6304024"/>
            <a:ext cx="3003995" cy="104775"/>
            <a:chOff x="340" y="3906"/>
            <a:chExt cx="1747" cy="66"/>
          </a:xfrm>
        </p:grpSpPr>
        <p:sp>
          <p:nvSpPr>
            <p:cNvPr id="6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4" name="Kuvan paikkamerkki 23"/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9904413" cy="39338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761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761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61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8C47E83-6A6E-4EA4-9156-52BE1EEF7688}" type="datetime1">
              <a:rPr lang="fi-FI" smtClean="0"/>
              <a:t>18.1.2018</a:t>
            </a:fld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6E03E4B-63D4-4D0E-A291-5849BD094F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2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15"/>
          <p:cNvGrpSpPr>
            <a:grpSpLocks/>
          </p:cNvGrpSpPr>
          <p:nvPr userDrawn="1"/>
        </p:nvGrpSpPr>
        <p:grpSpPr bwMode="auto">
          <a:xfrm>
            <a:off x="6343296" y="196850"/>
            <a:ext cx="3571434" cy="3754438"/>
            <a:chOff x="5856886" y="196270"/>
            <a:chExt cx="3296755" cy="3755374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6980986" y="2017297"/>
              <a:ext cx="2163014" cy="19343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235">
                  <a:moveTo>
                    <a:pt x="21" y="2217"/>
                  </a:moveTo>
                  <a:lnTo>
                    <a:pt x="9961" y="0"/>
                  </a:lnTo>
                  <a:cubicBezTo>
                    <a:pt x="9980" y="2853"/>
                    <a:pt x="9974" y="5156"/>
                    <a:pt x="9962" y="8193"/>
                  </a:cubicBezTo>
                  <a:lnTo>
                    <a:pt x="14" y="9235"/>
                  </a:lnTo>
                  <a:cubicBezTo>
                    <a:pt x="0" y="6718"/>
                    <a:pt x="35" y="4734"/>
                    <a:pt x="21" y="2217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5856886" y="2484053"/>
              <a:ext cx="1132968" cy="92423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4"/>
                <a:gd name="connsiteY0" fmla="*/ 2443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57 w 10004"/>
                <a:gd name="connsiteY4" fmla="*/ 2443 h 10000"/>
                <a:gd name="connsiteX0" fmla="*/ 17 w 10004"/>
                <a:gd name="connsiteY0" fmla="*/ 2548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17 w 10004"/>
                <a:gd name="connsiteY4" fmla="*/ 25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4" h="10000">
                  <a:moveTo>
                    <a:pt x="17" y="2548"/>
                  </a:moveTo>
                  <a:lnTo>
                    <a:pt x="9980" y="0"/>
                  </a:lnTo>
                  <a:cubicBezTo>
                    <a:pt x="10000" y="3475"/>
                    <a:pt x="10004" y="1095"/>
                    <a:pt x="9982" y="8036"/>
                  </a:cubicBezTo>
                  <a:lnTo>
                    <a:pt x="14" y="10000"/>
                  </a:lnTo>
                  <a:cubicBezTo>
                    <a:pt x="0" y="6933"/>
                    <a:pt x="32" y="5614"/>
                    <a:pt x="17" y="2548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8021686" y="196270"/>
              <a:ext cx="1131955" cy="20794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73 w 10045"/>
                <a:gd name="connsiteY0" fmla="*/ 1760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73 w 10045"/>
                <a:gd name="connsiteY4" fmla="*/ 1760 h 10274"/>
                <a:gd name="connsiteX0" fmla="*/ 84 w 10045"/>
                <a:gd name="connsiteY0" fmla="*/ 1778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84 w 10045"/>
                <a:gd name="connsiteY4" fmla="*/ 1778 h 10274"/>
                <a:gd name="connsiteX0" fmla="*/ 84 w 10066"/>
                <a:gd name="connsiteY0" fmla="*/ 1676 h 10172"/>
                <a:gd name="connsiteX1" fmla="*/ 9996 w 10066"/>
                <a:gd name="connsiteY1" fmla="*/ 0 h 10172"/>
                <a:gd name="connsiteX2" fmla="*/ 9975 w 10066"/>
                <a:gd name="connsiteY2" fmla="*/ 8939 h 10172"/>
                <a:gd name="connsiteX3" fmla="*/ 28 w 10066"/>
                <a:gd name="connsiteY3" fmla="*/ 10172 h 10172"/>
                <a:gd name="connsiteX4" fmla="*/ 84 w 10066"/>
                <a:gd name="connsiteY4" fmla="*/ 1676 h 10172"/>
                <a:gd name="connsiteX0" fmla="*/ 84 w 10045"/>
                <a:gd name="connsiteY0" fmla="*/ 1688 h 10184"/>
                <a:gd name="connsiteX1" fmla="*/ 9975 w 10045"/>
                <a:gd name="connsiteY1" fmla="*/ 0 h 10184"/>
                <a:gd name="connsiteX2" fmla="*/ 9975 w 10045"/>
                <a:gd name="connsiteY2" fmla="*/ 8951 h 10184"/>
                <a:gd name="connsiteX3" fmla="*/ 28 w 10045"/>
                <a:gd name="connsiteY3" fmla="*/ 10184 h 10184"/>
                <a:gd name="connsiteX4" fmla="*/ 84 w 10045"/>
                <a:gd name="connsiteY4" fmla="*/ 1688 h 10184"/>
                <a:gd name="connsiteX0" fmla="*/ 109 w 10070"/>
                <a:gd name="connsiteY0" fmla="*/ 1688 h 9498"/>
                <a:gd name="connsiteX1" fmla="*/ 10000 w 10070"/>
                <a:gd name="connsiteY1" fmla="*/ 0 h 9498"/>
                <a:gd name="connsiteX2" fmla="*/ 10000 w 10070"/>
                <a:gd name="connsiteY2" fmla="*/ 8951 h 9498"/>
                <a:gd name="connsiteX3" fmla="*/ 28 w 10070"/>
                <a:gd name="connsiteY3" fmla="*/ 9498 h 9498"/>
                <a:gd name="connsiteX4" fmla="*/ 109 w 10070"/>
                <a:gd name="connsiteY4" fmla="*/ 1688 h 9498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424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500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" h="10717">
                  <a:moveTo>
                    <a:pt x="115" y="1777"/>
                  </a:moveTo>
                  <a:lnTo>
                    <a:pt x="9937" y="0"/>
                  </a:lnTo>
                  <a:cubicBezTo>
                    <a:pt x="10007" y="3351"/>
                    <a:pt x="9958" y="6237"/>
                    <a:pt x="9937" y="9500"/>
                  </a:cubicBezTo>
                  <a:lnTo>
                    <a:pt x="28" y="10717"/>
                  </a:lnTo>
                  <a:cubicBezTo>
                    <a:pt x="0" y="7818"/>
                    <a:pt x="143" y="4678"/>
                    <a:pt x="115" y="1777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9" name="Puolivapaa piirto 8"/>
            <p:cNvSpPr/>
            <p:nvPr userDrawn="1"/>
          </p:nvSpPr>
          <p:spPr>
            <a:xfrm>
              <a:off x="5863616" y="541400"/>
              <a:ext cx="2178159" cy="217179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35 w 10075"/>
                <a:gd name="connsiteY0" fmla="*/ 3023 h 10312"/>
                <a:gd name="connsiteX1" fmla="*/ 10063 w 10075"/>
                <a:gd name="connsiteY1" fmla="*/ 0 h 10312"/>
                <a:gd name="connsiteX2" fmla="*/ 10063 w 10075"/>
                <a:gd name="connsiteY2" fmla="*/ 8225 h 10312"/>
                <a:gd name="connsiteX3" fmla="*/ 14 w 10075"/>
                <a:gd name="connsiteY3" fmla="*/ 10312 h 10312"/>
                <a:gd name="connsiteX4" fmla="*/ 35 w 10075"/>
                <a:gd name="connsiteY4" fmla="*/ 3023 h 10312"/>
                <a:gd name="connsiteX0" fmla="*/ 35 w 10104"/>
                <a:gd name="connsiteY0" fmla="*/ 3032 h 10321"/>
                <a:gd name="connsiteX1" fmla="*/ 10092 w 10104"/>
                <a:gd name="connsiteY1" fmla="*/ 0 h 10321"/>
                <a:gd name="connsiteX2" fmla="*/ 10063 w 10104"/>
                <a:gd name="connsiteY2" fmla="*/ 8234 h 10321"/>
                <a:gd name="connsiteX3" fmla="*/ 14 w 10104"/>
                <a:gd name="connsiteY3" fmla="*/ 10321 h 10321"/>
                <a:gd name="connsiteX4" fmla="*/ 35 w 10104"/>
                <a:gd name="connsiteY4" fmla="*/ 3032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" h="10321">
                  <a:moveTo>
                    <a:pt x="35" y="3032"/>
                  </a:moveTo>
                  <a:lnTo>
                    <a:pt x="10092" y="0"/>
                  </a:lnTo>
                  <a:cubicBezTo>
                    <a:pt x="10104" y="3071"/>
                    <a:pt x="10073" y="5214"/>
                    <a:pt x="10063" y="8234"/>
                  </a:cubicBezTo>
                  <a:lnTo>
                    <a:pt x="14" y="10321"/>
                  </a:lnTo>
                  <a:cubicBezTo>
                    <a:pt x="0" y="7816"/>
                    <a:pt x="49" y="5539"/>
                    <a:pt x="35" y="3032"/>
                  </a:cubicBez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 l="-80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6355365" y="6304024"/>
            <a:ext cx="3003995" cy="104775"/>
            <a:chOff x="340" y="3906"/>
            <a:chExt cx="1747" cy="66"/>
          </a:xfrm>
        </p:grpSpPr>
        <p:sp>
          <p:nvSpPr>
            <p:cNvPr id="1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61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1" y="-3940"/>
            <a:ext cx="6362654" cy="3788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55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11"/>
              <a:gd name="connsiteY0" fmla="*/ 0 h 13625"/>
              <a:gd name="connsiteX1" fmla="*/ 10001 w 10011"/>
              <a:gd name="connsiteY1" fmla="*/ 0 h 13625"/>
              <a:gd name="connsiteX2" fmla="*/ 10002 w 10011"/>
              <a:gd name="connsiteY2" fmla="*/ 9777 h 13625"/>
              <a:gd name="connsiteX3" fmla="*/ 0 w 10011"/>
              <a:gd name="connsiteY3" fmla="*/ 13625 h 13625"/>
              <a:gd name="connsiteX4" fmla="*/ 0 w 10011"/>
              <a:gd name="connsiteY4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3625">
                <a:moveTo>
                  <a:pt x="0" y="0"/>
                </a:moveTo>
                <a:lnTo>
                  <a:pt x="10001" y="0"/>
                </a:lnTo>
                <a:cubicBezTo>
                  <a:pt x="10008" y="7808"/>
                  <a:pt x="10011" y="2531"/>
                  <a:pt x="10002" y="9777"/>
                </a:cubicBezTo>
                <a:lnTo>
                  <a:pt x="0" y="136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D3451E5-EF42-402E-86DC-8C1556DF5E38}" type="datetime1">
              <a:rPr lang="fi-FI" smtClean="0"/>
              <a:t>18.1.2018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9DF5521-8B9B-49D2-9D44-14E2823F49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9218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6351895" y="196850"/>
            <a:ext cx="3562837" cy="3748088"/>
            <a:chOff x="5863457" y="196270"/>
            <a:chExt cx="3290184" cy="3748094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6987557" y="2010017"/>
              <a:ext cx="2163014" cy="19343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235">
                  <a:moveTo>
                    <a:pt x="21" y="2217"/>
                  </a:moveTo>
                  <a:lnTo>
                    <a:pt x="9961" y="0"/>
                  </a:lnTo>
                  <a:cubicBezTo>
                    <a:pt x="9980" y="2853"/>
                    <a:pt x="9974" y="5156"/>
                    <a:pt x="9962" y="8193"/>
                  </a:cubicBezTo>
                  <a:lnTo>
                    <a:pt x="14" y="9235"/>
                  </a:lnTo>
                  <a:cubicBezTo>
                    <a:pt x="0" y="6718"/>
                    <a:pt x="35" y="4734"/>
                    <a:pt x="21" y="2217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l="-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5863457" y="2477512"/>
              <a:ext cx="1132192" cy="92392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4"/>
                <a:gd name="connsiteY0" fmla="*/ 2443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57 w 10004"/>
                <a:gd name="connsiteY4" fmla="*/ 2443 h 10000"/>
                <a:gd name="connsiteX0" fmla="*/ 17 w 10004"/>
                <a:gd name="connsiteY0" fmla="*/ 2548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17 w 10004"/>
                <a:gd name="connsiteY4" fmla="*/ 25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4" h="10000">
                  <a:moveTo>
                    <a:pt x="17" y="2548"/>
                  </a:moveTo>
                  <a:lnTo>
                    <a:pt x="9980" y="0"/>
                  </a:lnTo>
                  <a:cubicBezTo>
                    <a:pt x="10000" y="3475"/>
                    <a:pt x="10004" y="1095"/>
                    <a:pt x="9982" y="8036"/>
                  </a:cubicBezTo>
                  <a:lnTo>
                    <a:pt x="14" y="10000"/>
                  </a:lnTo>
                  <a:cubicBezTo>
                    <a:pt x="0" y="6933"/>
                    <a:pt x="32" y="5614"/>
                    <a:pt x="17" y="25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8021686" y="196270"/>
              <a:ext cx="1131955" cy="20794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73 w 10045"/>
                <a:gd name="connsiteY0" fmla="*/ 1760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73 w 10045"/>
                <a:gd name="connsiteY4" fmla="*/ 1760 h 10274"/>
                <a:gd name="connsiteX0" fmla="*/ 84 w 10045"/>
                <a:gd name="connsiteY0" fmla="*/ 1778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84 w 10045"/>
                <a:gd name="connsiteY4" fmla="*/ 1778 h 10274"/>
                <a:gd name="connsiteX0" fmla="*/ 84 w 10066"/>
                <a:gd name="connsiteY0" fmla="*/ 1676 h 10172"/>
                <a:gd name="connsiteX1" fmla="*/ 9996 w 10066"/>
                <a:gd name="connsiteY1" fmla="*/ 0 h 10172"/>
                <a:gd name="connsiteX2" fmla="*/ 9975 w 10066"/>
                <a:gd name="connsiteY2" fmla="*/ 8939 h 10172"/>
                <a:gd name="connsiteX3" fmla="*/ 28 w 10066"/>
                <a:gd name="connsiteY3" fmla="*/ 10172 h 10172"/>
                <a:gd name="connsiteX4" fmla="*/ 84 w 10066"/>
                <a:gd name="connsiteY4" fmla="*/ 1676 h 10172"/>
                <a:gd name="connsiteX0" fmla="*/ 84 w 10045"/>
                <a:gd name="connsiteY0" fmla="*/ 1688 h 10184"/>
                <a:gd name="connsiteX1" fmla="*/ 9975 w 10045"/>
                <a:gd name="connsiteY1" fmla="*/ 0 h 10184"/>
                <a:gd name="connsiteX2" fmla="*/ 9975 w 10045"/>
                <a:gd name="connsiteY2" fmla="*/ 8951 h 10184"/>
                <a:gd name="connsiteX3" fmla="*/ 28 w 10045"/>
                <a:gd name="connsiteY3" fmla="*/ 10184 h 10184"/>
                <a:gd name="connsiteX4" fmla="*/ 84 w 10045"/>
                <a:gd name="connsiteY4" fmla="*/ 1688 h 10184"/>
                <a:gd name="connsiteX0" fmla="*/ 109 w 10070"/>
                <a:gd name="connsiteY0" fmla="*/ 1688 h 9498"/>
                <a:gd name="connsiteX1" fmla="*/ 10000 w 10070"/>
                <a:gd name="connsiteY1" fmla="*/ 0 h 9498"/>
                <a:gd name="connsiteX2" fmla="*/ 10000 w 10070"/>
                <a:gd name="connsiteY2" fmla="*/ 8951 h 9498"/>
                <a:gd name="connsiteX3" fmla="*/ 28 w 10070"/>
                <a:gd name="connsiteY3" fmla="*/ 9498 h 9498"/>
                <a:gd name="connsiteX4" fmla="*/ 109 w 10070"/>
                <a:gd name="connsiteY4" fmla="*/ 1688 h 9498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424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500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" h="10717">
                  <a:moveTo>
                    <a:pt x="115" y="1777"/>
                  </a:moveTo>
                  <a:lnTo>
                    <a:pt x="9937" y="0"/>
                  </a:lnTo>
                  <a:cubicBezTo>
                    <a:pt x="10007" y="3351"/>
                    <a:pt x="9958" y="6237"/>
                    <a:pt x="9937" y="9500"/>
                  </a:cubicBezTo>
                  <a:lnTo>
                    <a:pt x="28" y="10717"/>
                  </a:lnTo>
                  <a:cubicBezTo>
                    <a:pt x="0" y="7818"/>
                    <a:pt x="143" y="4678"/>
                    <a:pt x="115" y="1777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9" name="Puolivapaa piirto 8"/>
            <p:cNvSpPr/>
            <p:nvPr userDrawn="1"/>
          </p:nvSpPr>
          <p:spPr>
            <a:xfrm>
              <a:off x="5863616" y="541400"/>
              <a:ext cx="2178159" cy="217179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35 w 10075"/>
                <a:gd name="connsiteY0" fmla="*/ 3023 h 10312"/>
                <a:gd name="connsiteX1" fmla="*/ 10063 w 10075"/>
                <a:gd name="connsiteY1" fmla="*/ 0 h 10312"/>
                <a:gd name="connsiteX2" fmla="*/ 10063 w 10075"/>
                <a:gd name="connsiteY2" fmla="*/ 8225 h 10312"/>
                <a:gd name="connsiteX3" fmla="*/ 14 w 10075"/>
                <a:gd name="connsiteY3" fmla="*/ 10312 h 10312"/>
                <a:gd name="connsiteX4" fmla="*/ 35 w 10075"/>
                <a:gd name="connsiteY4" fmla="*/ 3023 h 10312"/>
                <a:gd name="connsiteX0" fmla="*/ 35 w 10104"/>
                <a:gd name="connsiteY0" fmla="*/ 3032 h 10321"/>
                <a:gd name="connsiteX1" fmla="*/ 10092 w 10104"/>
                <a:gd name="connsiteY1" fmla="*/ 0 h 10321"/>
                <a:gd name="connsiteX2" fmla="*/ 10063 w 10104"/>
                <a:gd name="connsiteY2" fmla="*/ 8234 h 10321"/>
                <a:gd name="connsiteX3" fmla="*/ 14 w 10104"/>
                <a:gd name="connsiteY3" fmla="*/ 10321 h 10321"/>
                <a:gd name="connsiteX4" fmla="*/ 35 w 10104"/>
                <a:gd name="connsiteY4" fmla="*/ 3032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" h="10321">
                  <a:moveTo>
                    <a:pt x="35" y="3032"/>
                  </a:moveTo>
                  <a:lnTo>
                    <a:pt x="10092" y="0"/>
                  </a:lnTo>
                  <a:cubicBezTo>
                    <a:pt x="10104" y="3071"/>
                    <a:pt x="10073" y="5214"/>
                    <a:pt x="10063" y="8234"/>
                  </a:cubicBezTo>
                  <a:lnTo>
                    <a:pt x="14" y="10321"/>
                  </a:lnTo>
                  <a:cubicBezTo>
                    <a:pt x="0" y="7816"/>
                    <a:pt x="49" y="5539"/>
                    <a:pt x="35" y="3032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 l="-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6355365" y="6304024"/>
            <a:ext cx="3003995" cy="104775"/>
            <a:chOff x="340" y="3906"/>
            <a:chExt cx="1747" cy="66"/>
          </a:xfrm>
        </p:grpSpPr>
        <p:sp>
          <p:nvSpPr>
            <p:cNvPr id="1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61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1" y="-3940"/>
            <a:ext cx="6362654" cy="3788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55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11"/>
              <a:gd name="connsiteY0" fmla="*/ 0 h 13625"/>
              <a:gd name="connsiteX1" fmla="*/ 10001 w 10011"/>
              <a:gd name="connsiteY1" fmla="*/ 0 h 13625"/>
              <a:gd name="connsiteX2" fmla="*/ 10002 w 10011"/>
              <a:gd name="connsiteY2" fmla="*/ 9777 h 13625"/>
              <a:gd name="connsiteX3" fmla="*/ 0 w 10011"/>
              <a:gd name="connsiteY3" fmla="*/ 13625 h 13625"/>
              <a:gd name="connsiteX4" fmla="*/ 0 w 10011"/>
              <a:gd name="connsiteY4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3625">
                <a:moveTo>
                  <a:pt x="0" y="0"/>
                </a:moveTo>
                <a:lnTo>
                  <a:pt x="10001" y="0"/>
                </a:lnTo>
                <a:cubicBezTo>
                  <a:pt x="10008" y="7808"/>
                  <a:pt x="10011" y="2531"/>
                  <a:pt x="10002" y="9777"/>
                </a:cubicBezTo>
                <a:lnTo>
                  <a:pt x="0" y="136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CDF8A40-FEF8-4689-815F-E3E99E8CF0CA}" type="datetime1">
              <a:rPr lang="fi-FI" smtClean="0"/>
              <a:t>18.1.2018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CF729CA-C3F0-4FD4-A26D-4696508C85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7022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-6878" y="-4763"/>
            <a:ext cx="3564558" cy="3386138"/>
            <a:chOff x="-5831" y="-5009"/>
            <a:chExt cx="3290727" cy="3386161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1979776" y="-5009"/>
              <a:ext cx="1305120" cy="213737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51 w 10072"/>
                <a:gd name="connsiteY0" fmla="*/ 1760 h 10216"/>
                <a:gd name="connsiteX1" fmla="*/ 9953 w 10072"/>
                <a:gd name="connsiteY1" fmla="*/ 0 h 10216"/>
                <a:gd name="connsiteX2" fmla="*/ 10051 w 10072"/>
                <a:gd name="connsiteY2" fmla="*/ 8810 h 10216"/>
                <a:gd name="connsiteX3" fmla="*/ 28 w 10072"/>
                <a:gd name="connsiteY3" fmla="*/ 10216 h 10216"/>
                <a:gd name="connsiteX4" fmla="*/ 51 w 10072"/>
                <a:gd name="connsiteY4" fmla="*/ 1760 h 10216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306"/>
                <a:gd name="connsiteX1" fmla="*/ 9979 w 10098"/>
                <a:gd name="connsiteY1" fmla="*/ 0 h 10306"/>
                <a:gd name="connsiteX2" fmla="*/ 10077 w 10098"/>
                <a:gd name="connsiteY2" fmla="*/ 8810 h 10306"/>
                <a:gd name="connsiteX3" fmla="*/ 28 w 10098"/>
                <a:gd name="connsiteY3" fmla="*/ 10306 h 10306"/>
                <a:gd name="connsiteX4" fmla="*/ 77 w 10098"/>
                <a:gd name="connsiteY4" fmla="*/ 1760 h 10306"/>
                <a:gd name="connsiteX0" fmla="*/ 37 w 10058"/>
                <a:gd name="connsiteY0" fmla="*/ 1760 h 10328"/>
                <a:gd name="connsiteX1" fmla="*/ 9939 w 10058"/>
                <a:gd name="connsiteY1" fmla="*/ 0 h 10328"/>
                <a:gd name="connsiteX2" fmla="*/ 10037 w 10058"/>
                <a:gd name="connsiteY2" fmla="*/ 8810 h 10328"/>
                <a:gd name="connsiteX3" fmla="*/ 28 w 10058"/>
                <a:gd name="connsiteY3" fmla="*/ 10328 h 10328"/>
                <a:gd name="connsiteX4" fmla="*/ 37 w 10058"/>
                <a:gd name="connsiteY4" fmla="*/ 1760 h 10328"/>
                <a:gd name="connsiteX0" fmla="*/ 37 w 10107"/>
                <a:gd name="connsiteY0" fmla="*/ 1742 h 10310"/>
                <a:gd name="connsiteX1" fmla="*/ 10037 w 10107"/>
                <a:gd name="connsiteY1" fmla="*/ 0 h 10310"/>
                <a:gd name="connsiteX2" fmla="*/ 10037 w 10107"/>
                <a:gd name="connsiteY2" fmla="*/ 8792 h 10310"/>
                <a:gd name="connsiteX3" fmla="*/ 28 w 10107"/>
                <a:gd name="connsiteY3" fmla="*/ 10310 h 10310"/>
                <a:gd name="connsiteX4" fmla="*/ 37 w 10107"/>
                <a:gd name="connsiteY4" fmla="*/ 1742 h 10310"/>
                <a:gd name="connsiteX0" fmla="*/ 0 w 10119"/>
                <a:gd name="connsiteY0" fmla="*/ 1952 h 10310"/>
                <a:gd name="connsiteX1" fmla="*/ 10049 w 10119"/>
                <a:gd name="connsiteY1" fmla="*/ 0 h 10310"/>
                <a:gd name="connsiteX2" fmla="*/ 10049 w 10119"/>
                <a:gd name="connsiteY2" fmla="*/ 8792 h 10310"/>
                <a:gd name="connsiteX3" fmla="*/ 40 w 10119"/>
                <a:gd name="connsiteY3" fmla="*/ 10310 h 10310"/>
                <a:gd name="connsiteX4" fmla="*/ 0 w 10119"/>
                <a:gd name="connsiteY4" fmla="*/ 1952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9" h="10310">
                  <a:moveTo>
                    <a:pt x="0" y="1952"/>
                  </a:moveTo>
                  <a:lnTo>
                    <a:pt x="10049" y="0"/>
                  </a:lnTo>
                  <a:cubicBezTo>
                    <a:pt x="10119" y="3183"/>
                    <a:pt x="10070" y="5693"/>
                    <a:pt x="10049" y="8792"/>
                  </a:cubicBezTo>
                  <a:lnTo>
                    <a:pt x="40" y="10310"/>
                  </a:lnTo>
                  <a:cubicBezTo>
                    <a:pt x="12" y="7557"/>
                    <a:pt x="28" y="4707"/>
                    <a:pt x="0" y="1952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l="-80000" r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-5831" y="399807"/>
              <a:ext cx="1993802" cy="224950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0 w 10067"/>
                <a:gd name="connsiteY0" fmla="*/ 2645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0 w 10067"/>
                <a:gd name="connsiteY4" fmla="*/ 2645 h 10319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55 w 10112"/>
                <a:gd name="connsiteY2" fmla="*/ 8226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22 w 10112"/>
                <a:gd name="connsiteY2" fmla="*/ 8274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62 w 10126"/>
                <a:gd name="connsiteY2" fmla="*/ 8295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072"/>
                <a:gd name="connsiteY0" fmla="*/ 246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465 h 10453"/>
                <a:gd name="connsiteX0" fmla="*/ 14 w 10072"/>
                <a:gd name="connsiteY0" fmla="*/ 303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3035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0 w 10058"/>
                <a:gd name="connsiteY0" fmla="*/ 2697 h 10496"/>
                <a:gd name="connsiteX1" fmla="*/ 10022 w 10058"/>
                <a:gd name="connsiteY1" fmla="*/ 0 h 10496"/>
                <a:gd name="connsiteX2" fmla="*/ 10048 w 10058"/>
                <a:gd name="connsiteY2" fmla="*/ 8114 h 10496"/>
                <a:gd name="connsiteX3" fmla="*/ 32 w 10058"/>
                <a:gd name="connsiteY3" fmla="*/ 10496 h 10496"/>
                <a:gd name="connsiteX4" fmla="*/ 0 w 10058"/>
                <a:gd name="connsiteY4" fmla="*/ 2697 h 10496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3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30 w 10088"/>
                <a:gd name="connsiteY4" fmla="*/ 2697 h 10525"/>
                <a:gd name="connsiteX0" fmla="*/ 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0 w 10088"/>
                <a:gd name="connsiteY4" fmla="*/ 2697 h 10525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3035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3035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2" h="10538">
                  <a:moveTo>
                    <a:pt x="14" y="3035"/>
                  </a:moveTo>
                  <a:lnTo>
                    <a:pt x="10066" y="0"/>
                  </a:lnTo>
                  <a:cubicBezTo>
                    <a:pt x="10078" y="3071"/>
                    <a:pt x="10102" y="5094"/>
                    <a:pt x="10092" y="8114"/>
                  </a:cubicBezTo>
                  <a:lnTo>
                    <a:pt x="14" y="10538"/>
                  </a:lnTo>
                  <a:cubicBezTo>
                    <a:pt x="0" y="8033"/>
                    <a:pt x="14" y="5747"/>
                    <a:pt x="14" y="303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968846" y="1796816"/>
              <a:ext cx="2312875" cy="15843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0 w 10000"/>
                <a:gd name="connsiteY0" fmla="*/ 2965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2965 h 10000"/>
                <a:gd name="connsiteX0" fmla="*/ 0 w 10000"/>
                <a:gd name="connsiteY0" fmla="*/ 3032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32 h 10000"/>
                <a:gd name="connsiteX0" fmla="*/ 0 w 10000"/>
                <a:gd name="connsiteY0" fmla="*/ 3069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69 h 10000"/>
                <a:gd name="connsiteX0" fmla="*/ 0 w 10046"/>
                <a:gd name="connsiteY0" fmla="*/ 3106 h 10000"/>
                <a:gd name="connsiteX1" fmla="*/ 10026 w 10046"/>
                <a:gd name="connsiteY1" fmla="*/ 0 h 10000"/>
                <a:gd name="connsiteX2" fmla="*/ 10028 w 10046"/>
                <a:gd name="connsiteY2" fmla="*/ 8036 h 10000"/>
                <a:gd name="connsiteX3" fmla="*/ 60 w 10046"/>
                <a:gd name="connsiteY3" fmla="*/ 10000 h 10000"/>
                <a:gd name="connsiteX4" fmla="*/ 0 w 10046"/>
                <a:gd name="connsiteY4" fmla="*/ 3106 h 10000"/>
                <a:gd name="connsiteX0" fmla="*/ 14 w 10060"/>
                <a:gd name="connsiteY0" fmla="*/ 3106 h 9966"/>
                <a:gd name="connsiteX1" fmla="*/ 10040 w 10060"/>
                <a:gd name="connsiteY1" fmla="*/ 0 h 9966"/>
                <a:gd name="connsiteX2" fmla="*/ 10042 w 10060"/>
                <a:gd name="connsiteY2" fmla="*/ 8036 h 9966"/>
                <a:gd name="connsiteX3" fmla="*/ 14 w 10060"/>
                <a:gd name="connsiteY3" fmla="*/ 9966 h 9966"/>
                <a:gd name="connsiteX4" fmla="*/ 14 w 10060"/>
                <a:gd name="connsiteY4" fmla="*/ 3106 h 9966"/>
                <a:gd name="connsiteX0" fmla="*/ 9 w 9995"/>
                <a:gd name="connsiteY0" fmla="*/ 3117 h 10000"/>
                <a:gd name="connsiteX1" fmla="*/ 9975 w 9995"/>
                <a:gd name="connsiteY1" fmla="*/ 0 h 10000"/>
                <a:gd name="connsiteX2" fmla="*/ 9977 w 9995"/>
                <a:gd name="connsiteY2" fmla="*/ 8063 h 10000"/>
                <a:gd name="connsiteX3" fmla="*/ 9 w 9995"/>
                <a:gd name="connsiteY3" fmla="*/ 10000 h 10000"/>
                <a:gd name="connsiteX4" fmla="*/ 9 w 9995"/>
                <a:gd name="connsiteY4" fmla="*/ 3117 h 10000"/>
                <a:gd name="connsiteX0" fmla="*/ 9 w 9992"/>
                <a:gd name="connsiteY0" fmla="*/ 2898 h 9781"/>
                <a:gd name="connsiteX1" fmla="*/ 9972 w 9992"/>
                <a:gd name="connsiteY1" fmla="*/ 0 h 9781"/>
                <a:gd name="connsiteX2" fmla="*/ 9982 w 9992"/>
                <a:gd name="connsiteY2" fmla="*/ 7844 h 9781"/>
                <a:gd name="connsiteX3" fmla="*/ 9 w 9992"/>
                <a:gd name="connsiteY3" fmla="*/ 9781 h 9781"/>
                <a:gd name="connsiteX4" fmla="*/ 9 w 9992"/>
                <a:gd name="connsiteY4" fmla="*/ 2898 h 9781"/>
                <a:gd name="connsiteX0" fmla="*/ 9 w 9990"/>
                <a:gd name="connsiteY0" fmla="*/ 3065 h 10102"/>
                <a:gd name="connsiteX1" fmla="*/ 9960 w 9990"/>
                <a:gd name="connsiteY1" fmla="*/ 0 h 10102"/>
                <a:gd name="connsiteX2" fmla="*/ 9990 w 9990"/>
                <a:gd name="connsiteY2" fmla="*/ 8122 h 10102"/>
                <a:gd name="connsiteX3" fmla="*/ 9 w 9990"/>
                <a:gd name="connsiteY3" fmla="*/ 10102 h 10102"/>
                <a:gd name="connsiteX4" fmla="*/ 9 w 9990"/>
                <a:gd name="connsiteY4" fmla="*/ 3065 h 10102"/>
                <a:gd name="connsiteX0" fmla="*/ 9 w 10000"/>
                <a:gd name="connsiteY0" fmla="*/ 3090 h 10000"/>
                <a:gd name="connsiteX1" fmla="*/ 9970 w 10000"/>
                <a:gd name="connsiteY1" fmla="*/ 0 h 10000"/>
                <a:gd name="connsiteX2" fmla="*/ 10000 w 10000"/>
                <a:gd name="connsiteY2" fmla="*/ 8040 h 10000"/>
                <a:gd name="connsiteX3" fmla="*/ 9 w 10000"/>
                <a:gd name="connsiteY3" fmla="*/ 10000 h 10000"/>
                <a:gd name="connsiteX4" fmla="*/ 9 w 10000"/>
                <a:gd name="connsiteY4" fmla="*/ 3090 h 10000"/>
                <a:gd name="connsiteX0" fmla="*/ 9 w 10000"/>
                <a:gd name="connsiteY0" fmla="*/ 3318 h 10228"/>
                <a:gd name="connsiteX1" fmla="*/ 9975 w 10000"/>
                <a:gd name="connsiteY1" fmla="*/ 0 h 10228"/>
                <a:gd name="connsiteX2" fmla="*/ 10000 w 10000"/>
                <a:gd name="connsiteY2" fmla="*/ 8268 h 10228"/>
                <a:gd name="connsiteX3" fmla="*/ 9 w 10000"/>
                <a:gd name="connsiteY3" fmla="*/ 10228 h 10228"/>
                <a:gd name="connsiteX4" fmla="*/ 9 w 10000"/>
                <a:gd name="connsiteY4" fmla="*/ 3318 h 10228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10000 w 10006"/>
                <a:gd name="connsiteY2" fmla="*/ 8324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4590 h 11500"/>
                <a:gd name="connsiteX1" fmla="*/ 9986 w 10006"/>
                <a:gd name="connsiteY1" fmla="*/ 1216 h 11500"/>
                <a:gd name="connsiteX2" fmla="*/ 9975 w 10006"/>
                <a:gd name="connsiteY2" fmla="*/ 7106 h 11500"/>
                <a:gd name="connsiteX3" fmla="*/ 9 w 10006"/>
                <a:gd name="connsiteY3" fmla="*/ 11500 h 11500"/>
                <a:gd name="connsiteX4" fmla="*/ 9 w 10006"/>
                <a:gd name="connsiteY4" fmla="*/ 4590 h 11500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24 w 10021"/>
                <a:gd name="connsiteY0" fmla="*/ 3374 h 9556"/>
                <a:gd name="connsiteX1" fmla="*/ 10001 w 10021"/>
                <a:gd name="connsiteY1" fmla="*/ 0 h 9556"/>
                <a:gd name="connsiteX2" fmla="*/ 9990 w 10021"/>
                <a:gd name="connsiteY2" fmla="*/ 5890 h 9556"/>
                <a:gd name="connsiteX3" fmla="*/ 9 w 10021"/>
                <a:gd name="connsiteY3" fmla="*/ 9556 h 9556"/>
                <a:gd name="connsiteX4" fmla="*/ 24 w 10021"/>
                <a:gd name="connsiteY4" fmla="*/ 3374 h 9556"/>
                <a:gd name="connsiteX0" fmla="*/ 24 w 10000"/>
                <a:gd name="connsiteY0" fmla="*/ 3531 h 9617"/>
                <a:gd name="connsiteX1" fmla="*/ 9980 w 10000"/>
                <a:gd name="connsiteY1" fmla="*/ 0 h 9617"/>
                <a:gd name="connsiteX2" fmla="*/ 9969 w 10000"/>
                <a:gd name="connsiteY2" fmla="*/ 6164 h 9617"/>
                <a:gd name="connsiteX3" fmla="*/ 9 w 10000"/>
                <a:gd name="connsiteY3" fmla="*/ 9617 h 9617"/>
                <a:gd name="connsiteX4" fmla="*/ 24 w 10000"/>
                <a:gd name="connsiteY4" fmla="*/ 3531 h 9617"/>
                <a:gd name="connsiteX0" fmla="*/ 24 w 10000"/>
                <a:gd name="connsiteY0" fmla="*/ 3672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24 w 10000"/>
                <a:gd name="connsiteY4" fmla="*/ 3672 h 10000"/>
                <a:gd name="connsiteX0" fmla="*/ 0 w 10000"/>
                <a:gd name="connsiteY0" fmla="*/ 3218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0 w 10000"/>
                <a:gd name="connsiteY4" fmla="*/ 3218 h 10000"/>
                <a:gd name="connsiteX0" fmla="*/ 9 w 10009"/>
                <a:gd name="connsiteY0" fmla="*/ 3218 h 9601"/>
                <a:gd name="connsiteX1" fmla="*/ 9989 w 10009"/>
                <a:gd name="connsiteY1" fmla="*/ 0 h 9601"/>
                <a:gd name="connsiteX2" fmla="*/ 9978 w 10009"/>
                <a:gd name="connsiteY2" fmla="*/ 6409 h 9601"/>
                <a:gd name="connsiteX3" fmla="*/ 9 w 10009"/>
                <a:gd name="connsiteY3" fmla="*/ 9601 h 9601"/>
                <a:gd name="connsiteX4" fmla="*/ 9 w 10009"/>
                <a:gd name="connsiteY4" fmla="*/ 3218 h 9601"/>
                <a:gd name="connsiteX0" fmla="*/ 55 w 10000"/>
                <a:gd name="connsiteY0" fmla="*/ 3575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5 w 10000"/>
                <a:gd name="connsiteY4" fmla="*/ 3575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72 w 10000"/>
                <a:gd name="connsiteY2" fmla="*/ 6857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14"/>
                <a:gd name="connsiteY0" fmla="*/ 3610 h 10000"/>
                <a:gd name="connsiteX1" fmla="*/ 9980 w 10014"/>
                <a:gd name="connsiteY1" fmla="*/ 0 h 10000"/>
                <a:gd name="connsiteX2" fmla="*/ 9992 w 10014"/>
                <a:gd name="connsiteY2" fmla="*/ 6886 h 10000"/>
                <a:gd name="connsiteX3" fmla="*/ 9 w 10014"/>
                <a:gd name="connsiteY3" fmla="*/ 10000 h 10000"/>
                <a:gd name="connsiteX4" fmla="*/ 5 w 10014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92 w 10000"/>
                <a:gd name="connsiteY2" fmla="*/ 6886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9992"/>
                <a:gd name="connsiteY0" fmla="*/ 3610 h 10000"/>
                <a:gd name="connsiteX1" fmla="*/ 9980 w 9992"/>
                <a:gd name="connsiteY1" fmla="*/ 0 h 10000"/>
                <a:gd name="connsiteX2" fmla="*/ 9992 w 9992"/>
                <a:gd name="connsiteY2" fmla="*/ 6886 h 10000"/>
                <a:gd name="connsiteX3" fmla="*/ 9 w 9992"/>
                <a:gd name="connsiteY3" fmla="*/ 10000 h 10000"/>
                <a:gd name="connsiteX4" fmla="*/ 5 w 9992"/>
                <a:gd name="connsiteY4" fmla="*/ 3610 h 10000"/>
                <a:gd name="connsiteX0" fmla="*/ 14 w 10009"/>
                <a:gd name="connsiteY0" fmla="*/ 3610 h 9557"/>
                <a:gd name="connsiteX1" fmla="*/ 9997 w 10009"/>
                <a:gd name="connsiteY1" fmla="*/ 0 h 9557"/>
                <a:gd name="connsiteX2" fmla="*/ 10009 w 10009"/>
                <a:gd name="connsiteY2" fmla="*/ 6886 h 9557"/>
                <a:gd name="connsiteX3" fmla="*/ 9 w 10009"/>
                <a:gd name="connsiteY3" fmla="*/ 9557 h 9557"/>
                <a:gd name="connsiteX4" fmla="*/ 14 w 10009"/>
                <a:gd name="connsiteY4" fmla="*/ 3610 h 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9557">
                  <a:moveTo>
                    <a:pt x="14" y="3610"/>
                  </a:moveTo>
                  <a:lnTo>
                    <a:pt x="9997" y="0"/>
                  </a:lnTo>
                  <a:cubicBezTo>
                    <a:pt x="10004" y="4235"/>
                    <a:pt x="10001" y="2470"/>
                    <a:pt x="10009" y="6886"/>
                  </a:cubicBezTo>
                  <a:lnTo>
                    <a:pt x="9" y="9557"/>
                  </a:lnTo>
                  <a:cubicBezTo>
                    <a:pt x="0" y="4282"/>
                    <a:pt x="29" y="7136"/>
                    <a:pt x="14" y="3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 userDrawn="1"/>
        </p:nvGrpSpPr>
        <p:grpSpPr bwMode="auto">
          <a:xfrm>
            <a:off x="6355365" y="6304024"/>
            <a:ext cx="3003995" cy="104775"/>
            <a:chOff x="340" y="3906"/>
            <a:chExt cx="1747" cy="66"/>
          </a:xfrm>
        </p:grpSpPr>
        <p:sp>
          <p:nvSpPr>
            <p:cNvPr id="10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3548275" y="118"/>
            <a:ext cx="6370102" cy="37844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10534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7"/>
              <a:gd name="connsiteY0" fmla="*/ 0 h 13625"/>
              <a:gd name="connsiteX1" fmla="*/ 10001 w 10017"/>
              <a:gd name="connsiteY1" fmla="*/ 0 h 13625"/>
              <a:gd name="connsiteX2" fmla="*/ 10008 w 10017"/>
              <a:gd name="connsiteY2" fmla="*/ 10534 h 13625"/>
              <a:gd name="connsiteX3" fmla="*/ 0 w 10017"/>
              <a:gd name="connsiteY3" fmla="*/ 13625 h 13625"/>
              <a:gd name="connsiteX4" fmla="*/ 0 w 10017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09"/>
              <a:gd name="connsiteX1" fmla="*/ 10017 w 10024"/>
              <a:gd name="connsiteY1" fmla="*/ 0 h 13609"/>
              <a:gd name="connsiteX2" fmla="*/ 10008 w 10024"/>
              <a:gd name="connsiteY2" fmla="*/ 10518 h 13609"/>
              <a:gd name="connsiteX3" fmla="*/ 0 w 10024"/>
              <a:gd name="connsiteY3" fmla="*/ 13609 h 13609"/>
              <a:gd name="connsiteX4" fmla="*/ 0 w 10024"/>
              <a:gd name="connsiteY4" fmla="*/ 0 h 13609"/>
              <a:gd name="connsiteX0" fmla="*/ 0 w 10026"/>
              <a:gd name="connsiteY0" fmla="*/ 0 h 13609"/>
              <a:gd name="connsiteX1" fmla="*/ 10017 w 10026"/>
              <a:gd name="connsiteY1" fmla="*/ 0 h 13609"/>
              <a:gd name="connsiteX2" fmla="*/ 10017 w 10026"/>
              <a:gd name="connsiteY2" fmla="*/ 10518 h 13609"/>
              <a:gd name="connsiteX3" fmla="*/ 0 w 10026"/>
              <a:gd name="connsiteY3" fmla="*/ 13609 h 13609"/>
              <a:gd name="connsiteX4" fmla="*/ 0 w 10026"/>
              <a:gd name="connsiteY4" fmla="*/ 0 h 13609"/>
              <a:gd name="connsiteX0" fmla="*/ 0 w 10039"/>
              <a:gd name="connsiteY0" fmla="*/ 0 h 13609"/>
              <a:gd name="connsiteX1" fmla="*/ 10017 w 10039"/>
              <a:gd name="connsiteY1" fmla="*/ 0 h 13609"/>
              <a:gd name="connsiteX2" fmla="*/ 10017 w 10039"/>
              <a:gd name="connsiteY2" fmla="*/ 10518 h 13609"/>
              <a:gd name="connsiteX3" fmla="*/ 0 w 10039"/>
              <a:gd name="connsiteY3" fmla="*/ 13609 h 13609"/>
              <a:gd name="connsiteX4" fmla="*/ 0 w 10039"/>
              <a:gd name="connsiteY4" fmla="*/ 0 h 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" h="13609">
                <a:moveTo>
                  <a:pt x="0" y="0"/>
                </a:moveTo>
                <a:lnTo>
                  <a:pt x="10017" y="0"/>
                </a:lnTo>
                <a:cubicBezTo>
                  <a:pt x="10039" y="4586"/>
                  <a:pt x="10026" y="3272"/>
                  <a:pt x="10017" y="10518"/>
                </a:cubicBezTo>
                <a:lnTo>
                  <a:pt x="0" y="1360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61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4513895-A042-429A-A881-D0CD4F06117A}" type="datetime1">
              <a:rPr lang="fi-FI" smtClean="0"/>
              <a:t>18.1.2018</a:t>
            </a:fld>
            <a:endParaRPr lang="fi-FI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3E1A72A-8699-4154-991D-62CFCBBBB3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152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12"/>
          <p:cNvGrpSpPr>
            <a:grpSpLocks/>
          </p:cNvGrpSpPr>
          <p:nvPr userDrawn="1"/>
        </p:nvGrpSpPr>
        <p:grpSpPr bwMode="auto">
          <a:xfrm>
            <a:off x="-6878" y="-4763"/>
            <a:ext cx="3564558" cy="3386138"/>
            <a:chOff x="-5831" y="-5009"/>
            <a:chExt cx="3290727" cy="3386161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1980035" y="-5009"/>
              <a:ext cx="1304861" cy="21367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51 w 10072"/>
                <a:gd name="connsiteY0" fmla="*/ 1760 h 10216"/>
                <a:gd name="connsiteX1" fmla="*/ 9953 w 10072"/>
                <a:gd name="connsiteY1" fmla="*/ 0 h 10216"/>
                <a:gd name="connsiteX2" fmla="*/ 10051 w 10072"/>
                <a:gd name="connsiteY2" fmla="*/ 8810 h 10216"/>
                <a:gd name="connsiteX3" fmla="*/ 28 w 10072"/>
                <a:gd name="connsiteY3" fmla="*/ 10216 h 10216"/>
                <a:gd name="connsiteX4" fmla="*/ 51 w 10072"/>
                <a:gd name="connsiteY4" fmla="*/ 1760 h 10216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306"/>
                <a:gd name="connsiteX1" fmla="*/ 9979 w 10098"/>
                <a:gd name="connsiteY1" fmla="*/ 0 h 10306"/>
                <a:gd name="connsiteX2" fmla="*/ 10077 w 10098"/>
                <a:gd name="connsiteY2" fmla="*/ 8810 h 10306"/>
                <a:gd name="connsiteX3" fmla="*/ 28 w 10098"/>
                <a:gd name="connsiteY3" fmla="*/ 10306 h 10306"/>
                <a:gd name="connsiteX4" fmla="*/ 77 w 10098"/>
                <a:gd name="connsiteY4" fmla="*/ 1760 h 10306"/>
                <a:gd name="connsiteX0" fmla="*/ 37 w 10058"/>
                <a:gd name="connsiteY0" fmla="*/ 1760 h 10328"/>
                <a:gd name="connsiteX1" fmla="*/ 9939 w 10058"/>
                <a:gd name="connsiteY1" fmla="*/ 0 h 10328"/>
                <a:gd name="connsiteX2" fmla="*/ 10037 w 10058"/>
                <a:gd name="connsiteY2" fmla="*/ 8810 h 10328"/>
                <a:gd name="connsiteX3" fmla="*/ 28 w 10058"/>
                <a:gd name="connsiteY3" fmla="*/ 10328 h 10328"/>
                <a:gd name="connsiteX4" fmla="*/ 37 w 10058"/>
                <a:gd name="connsiteY4" fmla="*/ 1760 h 10328"/>
                <a:gd name="connsiteX0" fmla="*/ 37 w 10107"/>
                <a:gd name="connsiteY0" fmla="*/ 1742 h 10310"/>
                <a:gd name="connsiteX1" fmla="*/ 10037 w 10107"/>
                <a:gd name="connsiteY1" fmla="*/ 0 h 10310"/>
                <a:gd name="connsiteX2" fmla="*/ 10037 w 10107"/>
                <a:gd name="connsiteY2" fmla="*/ 8792 h 10310"/>
                <a:gd name="connsiteX3" fmla="*/ 28 w 10107"/>
                <a:gd name="connsiteY3" fmla="*/ 10310 h 10310"/>
                <a:gd name="connsiteX4" fmla="*/ 37 w 10107"/>
                <a:gd name="connsiteY4" fmla="*/ 1742 h 10310"/>
                <a:gd name="connsiteX0" fmla="*/ 0 w 10119"/>
                <a:gd name="connsiteY0" fmla="*/ 1952 h 10310"/>
                <a:gd name="connsiteX1" fmla="*/ 10049 w 10119"/>
                <a:gd name="connsiteY1" fmla="*/ 0 h 10310"/>
                <a:gd name="connsiteX2" fmla="*/ 10049 w 10119"/>
                <a:gd name="connsiteY2" fmla="*/ 8792 h 10310"/>
                <a:gd name="connsiteX3" fmla="*/ 40 w 10119"/>
                <a:gd name="connsiteY3" fmla="*/ 10310 h 10310"/>
                <a:gd name="connsiteX4" fmla="*/ 0 w 10119"/>
                <a:gd name="connsiteY4" fmla="*/ 1952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9" h="10310">
                  <a:moveTo>
                    <a:pt x="0" y="1952"/>
                  </a:moveTo>
                  <a:lnTo>
                    <a:pt x="10049" y="0"/>
                  </a:lnTo>
                  <a:cubicBezTo>
                    <a:pt x="10119" y="3183"/>
                    <a:pt x="10070" y="5693"/>
                    <a:pt x="10049" y="8792"/>
                  </a:cubicBezTo>
                  <a:lnTo>
                    <a:pt x="40" y="10310"/>
                  </a:lnTo>
                  <a:cubicBezTo>
                    <a:pt x="12" y="7557"/>
                    <a:pt x="28" y="4707"/>
                    <a:pt x="0" y="19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-5831" y="399807"/>
              <a:ext cx="1993802" cy="224950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0 w 10067"/>
                <a:gd name="connsiteY0" fmla="*/ 2645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0 w 10067"/>
                <a:gd name="connsiteY4" fmla="*/ 2645 h 10319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55 w 10112"/>
                <a:gd name="connsiteY2" fmla="*/ 8226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22 w 10112"/>
                <a:gd name="connsiteY2" fmla="*/ 8274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62 w 10126"/>
                <a:gd name="connsiteY2" fmla="*/ 8295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072"/>
                <a:gd name="connsiteY0" fmla="*/ 246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465 h 10453"/>
                <a:gd name="connsiteX0" fmla="*/ 14 w 10072"/>
                <a:gd name="connsiteY0" fmla="*/ 303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3035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0 w 10058"/>
                <a:gd name="connsiteY0" fmla="*/ 2697 h 10496"/>
                <a:gd name="connsiteX1" fmla="*/ 10022 w 10058"/>
                <a:gd name="connsiteY1" fmla="*/ 0 h 10496"/>
                <a:gd name="connsiteX2" fmla="*/ 10048 w 10058"/>
                <a:gd name="connsiteY2" fmla="*/ 8114 h 10496"/>
                <a:gd name="connsiteX3" fmla="*/ 32 w 10058"/>
                <a:gd name="connsiteY3" fmla="*/ 10496 h 10496"/>
                <a:gd name="connsiteX4" fmla="*/ 0 w 10058"/>
                <a:gd name="connsiteY4" fmla="*/ 2697 h 10496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3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30 w 10088"/>
                <a:gd name="connsiteY4" fmla="*/ 2697 h 10525"/>
                <a:gd name="connsiteX0" fmla="*/ 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0 w 10088"/>
                <a:gd name="connsiteY4" fmla="*/ 2697 h 10525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3035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3035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2" h="10538">
                  <a:moveTo>
                    <a:pt x="14" y="3035"/>
                  </a:moveTo>
                  <a:lnTo>
                    <a:pt x="10066" y="0"/>
                  </a:lnTo>
                  <a:cubicBezTo>
                    <a:pt x="10078" y="3071"/>
                    <a:pt x="10102" y="5094"/>
                    <a:pt x="10092" y="8114"/>
                  </a:cubicBezTo>
                  <a:lnTo>
                    <a:pt x="14" y="10538"/>
                  </a:lnTo>
                  <a:cubicBezTo>
                    <a:pt x="0" y="8033"/>
                    <a:pt x="14" y="5747"/>
                    <a:pt x="14" y="303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968846" y="1796816"/>
              <a:ext cx="2312875" cy="15843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0 w 10000"/>
                <a:gd name="connsiteY0" fmla="*/ 2965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2965 h 10000"/>
                <a:gd name="connsiteX0" fmla="*/ 0 w 10000"/>
                <a:gd name="connsiteY0" fmla="*/ 3032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32 h 10000"/>
                <a:gd name="connsiteX0" fmla="*/ 0 w 10000"/>
                <a:gd name="connsiteY0" fmla="*/ 3069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69 h 10000"/>
                <a:gd name="connsiteX0" fmla="*/ 0 w 10046"/>
                <a:gd name="connsiteY0" fmla="*/ 3106 h 10000"/>
                <a:gd name="connsiteX1" fmla="*/ 10026 w 10046"/>
                <a:gd name="connsiteY1" fmla="*/ 0 h 10000"/>
                <a:gd name="connsiteX2" fmla="*/ 10028 w 10046"/>
                <a:gd name="connsiteY2" fmla="*/ 8036 h 10000"/>
                <a:gd name="connsiteX3" fmla="*/ 60 w 10046"/>
                <a:gd name="connsiteY3" fmla="*/ 10000 h 10000"/>
                <a:gd name="connsiteX4" fmla="*/ 0 w 10046"/>
                <a:gd name="connsiteY4" fmla="*/ 3106 h 10000"/>
                <a:gd name="connsiteX0" fmla="*/ 14 w 10060"/>
                <a:gd name="connsiteY0" fmla="*/ 3106 h 9966"/>
                <a:gd name="connsiteX1" fmla="*/ 10040 w 10060"/>
                <a:gd name="connsiteY1" fmla="*/ 0 h 9966"/>
                <a:gd name="connsiteX2" fmla="*/ 10042 w 10060"/>
                <a:gd name="connsiteY2" fmla="*/ 8036 h 9966"/>
                <a:gd name="connsiteX3" fmla="*/ 14 w 10060"/>
                <a:gd name="connsiteY3" fmla="*/ 9966 h 9966"/>
                <a:gd name="connsiteX4" fmla="*/ 14 w 10060"/>
                <a:gd name="connsiteY4" fmla="*/ 3106 h 9966"/>
                <a:gd name="connsiteX0" fmla="*/ 9 w 9995"/>
                <a:gd name="connsiteY0" fmla="*/ 3117 h 10000"/>
                <a:gd name="connsiteX1" fmla="*/ 9975 w 9995"/>
                <a:gd name="connsiteY1" fmla="*/ 0 h 10000"/>
                <a:gd name="connsiteX2" fmla="*/ 9977 w 9995"/>
                <a:gd name="connsiteY2" fmla="*/ 8063 h 10000"/>
                <a:gd name="connsiteX3" fmla="*/ 9 w 9995"/>
                <a:gd name="connsiteY3" fmla="*/ 10000 h 10000"/>
                <a:gd name="connsiteX4" fmla="*/ 9 w 9995"/>
                <a:gd name="connsiteY4" fmla="*/ 3117 h 10000"/>
                <a:gd name="connsiteX0" fmla="*/ 9 w 9992"/>
                <a:gd name="connsiteY0" fmla="*/ 2898 h 9781"/>
                <a:gd name="connsiteX1" fmla="*/ 9972 w 9992"/>
                <a:gd name="connsiteY1" fmla="*/ 0 h 9781"/>
                <a:gd name="connsiteX2" fmla="*/ 9982 w 9992"/>
                <a:gd name="connsiteY2" fmla="*/ 7844 h 9781"/>
                <a:gd name="connsiteX3" fmla="*/ 9 w 9992"/>
                <a:gd name="connsiteY3" fmla="*/ 9781 h 9781"/>
                <a:gd name="connsiteX4" fmla="*/ 9 w 9992"/>
                <a:gd name="connsiteY4" fmla="*/ 2898 h 9781"/>
                <a:gd name="connsiteX0" fmla="*/ 9 w 9990"/>
                <a:gd name="connsiteY0" fmla="*/ 3065 h 10102"/>
                <a:gd name="connsiteX1" fmla="*/ 9960 w 9990"/>
                <a:gd name="connsiteY1" fmla="*/ 0 h 10102"/>
                <a:gd name="connsiteX2" fmla="*/ 9990 w 9990"/>
                <a:gd name="connsiteY2" fmla="*/ 8122 h 10102"/>
                <a:gd name="connsiteX3" fmla="*/ 9 w 9990"/>
                <a:gd name="connsiteY3" fmla="*/ 10102 h 10102"/>
                <a:gd name="connsiteX4" fmla="*/ 9 w 9990"/>
                <a:gd name="connsiteY4" fmla="*/ 3065 h 10102"/>
                <a:gd name="connsiteX0" fmla="*/ 9 w 10000"/>
                <a:gd name="connsiteY0" fmla="*/ 3090 h 10000"/>
                <a:gd name="connsiteX1" fmla="*/ 9970 w 10000"/>
                <a:gd name="connsiteY1" fmla="*/ 0 h 10000"/>
                <a:gd name="connsiteX2" fmla="*/ 10000 w 10000"/>
                <a:gd name="connsiteY2" fmla="*/ 8040 h 10000"/>
                <a:gd name="connsiteX3" fmla="*/ 9 w 10000"/>
                <a:gd name="connsiteY3" fmla="*/ 10000 h 10000"/>
                <a:gd name="connsiteX4" fmla="*/ 9 w 10000"/>
                <a:gd name="connsiteY4" fmla="*/ 3090 h 10000"/>
                <a:gd name="connsiteX0" fmla="*/ 9 w 10000"/>
                <a:gd name="connsiteY0" fmla="*/ 3318 h 10228"/>
                <a:gd name="connsiteX1" fmla="*/ 9975 w 10000"/>
                <a:gd name="connsiteY1" fmla="*/ 0 h 10228"/>
                <a:gd name="connsiteX2" fmla="*/ 10000 w 10000"/>
                <a:gd name="connsiteY2" fmla="*/ 8268 h 10228"/>
                <a:gd name="connsiteX3" fmla="*/ 9 w 10000"/>
                <a:gd name="connsiteY3" fmla="*/ 10228 h 10228"/>
                <a:gd name="connsiteX4" fmla="*/ 9 w 10000"/>
                <a:gd name="connsiteY4" fmla="*/ 3318 h 10228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10000 w 10006"/>
                <a:gd name="connsiteY2" fmla="*/ 8324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4590 h 11500"/>
                <a:gd name="connsiteX1" fmla="*/ 9986 w 10006"/>
                <a:gd name="connsiteY1" fmla="*/ 1216 h 11500"/>
                <a:gd name="connsiteX2" fmla="*/ 9975 w 10006"/>
                <a:gd name="connsiteY2" fmla="*/ 7106 h 11500"/>
                <a:gd name="connsiteX3" fmla="*/ 9 w 10006"/>
                <a:gd name="connsiteY3" fmla="*/ 11500 h 11500"/>
                <a:gd name="connsiteX4" fmla="*/ 9 w 10006"/>
                <a:gd name="connsiteY4" fmla="*/ 4590 h 11500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24 w 10021"/>
                <a:gd name="connsiteY0" fmla="*/ 3374 h 9556"/>
                <a:gd name="connsiteX1" fmla="*/ 10001 w 10021"/>
                <a:gd name="connsiteY1" fmla="*/ 0 h 9556"/>
                <a:gd name="connsiteX2" fmla="*/ 9990 w 10021"/>
                <a:gd name="connsiteY2" fmla="*/ 5890 h 9556"/>
                <a:gd name="connsiteX3" fmla="*/ 9 w 10021"/>
                <a:gd name="connsiteY3" fmla="*/ 9556 h 9556"/>
                <a:gd name="connsiteX4" fmla="*/ 24 w 10021"/>
                <a:gd name="connsiteY4" fmla="*/ 3374 h 9556"/>
                <a:gd name="connsiteX0" fmla="*/ 24 w 10000"/>
                <a:gd name="connsiteY0" fmla="*/ 3531 h 9617"/>
                <a:gd name="connsiteX1" fmla="*/ 9980 w 10000"/>
                <a:gd name="connsiteY1" fmla="*/ 0 h 9617"/>
                <a:gd name="connsiteX2" fmla="*/ 9969 w 10000"/>
                <a:gd name="connsiteY2" fmla="*/ 6164 h 9617"/>
                <a:gd name="connsiteX3" fmla="*/ 9 w 10000"/>
                <a:gd name="connsiteY3" fmla="*/ 9617 h 9617"/>
                <a:gd name="connsiteX4" fmla="*/ 24 w 10000"/>
                <a:gd name="connsiteY4" fmla="*/ 3531 h 9617"/>
                <a:gd name="connsiteX0" fmla="*/ 24 w 10000"/>
                <a:gd name="connsiteY0" fmla="*/ 3672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24 w 10000"/>
                <a:gd name="connsiteY4" fmla="*/ 3672 h 10000"/>
                <a:gd name="connsiteX0" fmla="*/ 0 w 10000"/>
                <a:gd name="connsiteY0" fmla="*/ 3218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0 w 10000"/>
                <a:gd name="connsiteY4" fmla="*/ 3218 h 10000"/>
                <a:gd name="connsiteX0" fmla="*/ 9 w 10009"/>
                <a:gd name="connsiteY0" fmla="*/ 3218 h 9601"/>
                <a:gd name="connsiteX1" fmla="*/ 9989 w 10009"/>
                <a:gd name="connsiteY1" fmla="*/ 0 h 9601"/>
                <a:gd name="connsiteX2" fmla="*/ 9978 w 10009"/>
                <a:gd name="connsiteY2" fmla="*/ 6409 h 9601"/>
                <a:gd name="connsiteX3" fmla="*/ 9 w 10009"/>
                <a:gd name="connsiteY3" fmla="*/ 9601 h 9601"/>
                <a:gd name="connsiteX4" fmla="*/ 9 w 10009"/>
                <a:gd name="connsiteY4" fmla="*/ 3218 h 9601"/>
                <a:gd name="connsiteX0" fmla="*/ 55 w 10000"/>
                <a:gd name="connsiteY0" fmla="*/ 3575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5 w 10000"/>
                <a:gd name="connsiteY4" fmla="*/ 3575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72 w 10000"/>
                <a:gd name="connsiteY2" fmla="*/ 6857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14"/>
                <a:gd name="connsiteY0" fmla="*/ 3610 h 10000"/>
                <a:gd name="connsiteX1" fmla="*/ 9980 w 10014"/>
                <a:gd name="connsiteY1" fmla="*/ 0 h 10000"/>
                <a:gd name="connsiteX2" fmla="*/ 9992 w 10014"/>
                <a:gd name="connsiteY2" fmla="*/ 6886 h 10000"/>
                <a:gd name="connsiteX3" fmla="*/ 9 w 10014"/>
                <a:gd name="connsiteY3" fmla="*/ 10000 h 10000"/>
                <a:gd name="connsiteX4" fmla="*/ 5 w 10014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92 w 10000"/>
                <a:gd name="connsiteY2" fmla="*/ 6886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9992"/>
                <a:gd name="connsiteY0" fmla="*/ 3610 h 10000"/>
                <a:gd name="connsiteX1" fmla="*/ 9980 w 9992"/>
                <a:gd name="connsiteY1" fmla="*/ 0 h 10000"/>
                <a:gd name="connsiteX2" fmla="*/ 9992 w 9992"/>
                <a:gd name="connsiteY2" fmla="*/ 6886 h 10000"/>
                <a:gd name="connsiteX3" fmla="*/ 9 w 9992"/>
                <a:gd name="connsiteY3" fmla="*/ 10000 h 10000"/>
                <a:gd name="connsiteX4" fmla="*/ 5 w 9992"/>
                <a:gd name="connsiteY4" fmla="*/ 3610 h 10000"/>
                <a:gd name="connsiteX0" fmla="*/ 14 w 10009"/>
                <a:gd name="connsiteY0" fmla="*/ 3610 h 9557"/>
                <a:gd name="connsiteX1" fmla="*/ 9997 w 10009"/>
                <a:gd name="connsiteY1" fmla="*/ 0 h 9557"/>
                <a:gd name="connsiteX2" fmla="*/ 10009 w 10009"/>
                <a:gd name="connsiteY2" fmla="*/ 6886 h 9557"/>
                <a:gd name="connsiteX3" fmla="*/ 9 w 10009"/>
                <a:gd name="connsiteY3" fmla="*/ 9557 h 9557"/>
                <a:gd name="connsiteX4" fmla="*/ 14 w 10009"/>
                <a:gd name="connsiteY4" fmla="*/ 3610 h 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9557">
                  <a:moveTo>
                    <a:pt x="14" y="3610"/>
                  </a:moveTo>
                  <a:lnTo>
                    <a:pt x="9997" y="0"/>
                  </a:lnTo>
                  <a:cubicBezTo>
                    <a:pt x="10004" y="4235"/>
                    <a:pt x="10001" y="2470"/>
                    <a:pt x="10009" y="6886"/>
                  </a:cubicBezTo>
                  <a:lnTo>
                    <a:pt x="9" y="9557"/>
                  </a:lnTo>
                  <a:cubicBezTo>
                    <a:pt x="0" y="4282"/>
                    <a:pt x="29" y="7136"/>
                    <a:pt x="14" y="3610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 userDrawn="1"/>
        </p:nvGrpSpPr>
        <p:grpSpPr bwMode="auto">
          <a:xfrm>
            <a:off x="6355365" y="6304024"/>
            <a:ext cx="3003995" cy="104775"/>
            <a:chOff x="340" y="3906"/>
            <a:chExt cx="1747" cy="66"/>
          </a:xfrm>
        </p:grpSpPr>
        <p:sp>
          <p:nvSpPr>
            <p:cNvPr id="10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3548275" y="118"/>
            <a:ext cx="6370102" cy="37844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10534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7"/>
              <a:gd name="connsiteY0" fmla="*/ 0 h 13625"/>
              <a:gd name="connsiteX1" fmla="*/ 10001 w 10017"/>
              <a:gd name="connsiteY1" fmla="*/ 0 h 13625"/>
              <a:gd name="connsiteX2" fmla="*/ 10008 w 10017"/>
              <a:gd name="connsiteY2" fmla="*/ 10534 h 13625"/>
              <a:gd name="connsiteX3" fmla="*/ 0 w 10017"/>
              <a:gd name="connsiteY3" fmla="*/ 13625 h 13625"/>
              <a:gd name="connsiteX4" fmla="*/ 0 w 10017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09"/>
              <a:gd name="connsiteX1" fmla="*/ 10017 w 10024"/>
              <a:gd name="connsiteY1" fmla="*/ 0 h 13609"/>
              <a:gd name="connsiteX2" fmla="*/ 10008 w 10024"/>
              <a:gd name="connsiteY2" fmla="*/ 10518 h 13609"/>
              <a:gd name="connsiteX3" fmla="*/ 0 w 10024"/>
              <a:gd name="connsiteY3" fmla="*/ 13609 h 13609"/>
              <a:gd name="connsiteX4" fmla="*/ 0 w 10024"/>
              <a:gd name="connsiteY4" fmla="*/ 0 h 13609"/>
              <a:gd name="connsiteX0" fmla="*/ 0 w 10026"/>
              <a:gd name="connsiteY0" fmla="*/ 0 h 13609"/>
              <a:gd name="connsiteX1" fmla="*/ 10017 w 10026"/>
              <a:gd name="connsiteY1" fmla="*/ 0 h 13609"/>
              <a:gd name="connsiteX2" fmla="*/ 10017 w 10026"/>
              <a:gd name="connsiteY2" fmla="*/ 10518 h 13609"/>
              <a:gd name="connsiteX3" fmla="*/ 0 w 10026"/>
              <a:gd name="connsiteY3" fmla="*/ 13609 h 13609"/>
              <a:gd name="connsiteX4" fmla="*/ 0 w 10026"/>
              <a:gd name="connsiteY4" fmla="*/ 0 h 13609"/>
              <a:gd name="connsiteX0" fmla="*/ 0 w 10039"/>
              <a:gd name="connsiteY0" fmla="*/ 0 h 13609"/>
              <a:gd name="connsiteX1" fmla="*/ 10017 w 10039"/>
              <a:gd name="connsiteY1" fmla="*/ 0 h 13609"/>
              <a:gd name="connsiteX2" fmla="*/ 10017 w 10039"/>
              <a:gd name="connsiteY2" fmla="*/ 10518 h 13609"/>
              <a:gd name="connsiteX3" fmla="*/ 0 w 10039"/>
              <a:gd name="connsiteY3" fmla="*/ 13609 h 13609"/>
              <a:gd name="connsiteX4" fmla="*/ 0 w 10039"/>
              <a:gd name="connsiteY4" fmla="*/ 0 h 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" h="13609">
                <a:moveTo>
                  <a:pt x="0" y="0"/>
                </a:moveTo>
                <a:lnTo>
                  <a:pt x="10017" y="0"/>
                </a:lnTo>
                <a:cubicBezTo>
                  <a:pt x="10039" y="4586"/>
                  <a:pt x="10026" y="3272"/>
                  <a:pt x="10017" y="10518"/>
                </a:cubicBezTo>
                <a:lnTo>
                  <a:pt x="0" y="1360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61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938F3ABC-14FC-4433-9344-82F002DB2894}" type="datetime1">
              <a:rPr lang="fi-FI" smtClean="0"/>
              <a:t>18.1.2018</a:t>
            </a:fld>
            <a:endParaRPr lang="fi-FI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4991E1E-4F00-423D-82C1-FEE322AAA0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84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15"/>
          <p:cNvGrpSpPr>
            <a:grpSpLocks/>
          </p:cNvGrpSpPr>
          <p:nvPr userDrawn="1"/>
        </p:nvGrpSpPr>
        <p:grpSpPr bwMode="auto">
          <a:xfrm>
            <a:off x="6343296" y="196850"/>
            <a:ext cx="3571434" cy="3754438"/>
            <a:chOff x="5856886" y="196270"/>
            <a:chExt cx="3296755" cy="3755374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6980986" y="2017297"/>
              <a:ext cx="2163014" cy="19343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235">
                  <a:moveTo>
                    <a:pt x="21" y="2217"/>
                  </a:moveTo>
                  <a:lnTo>
                    <a:pt x="9961" y="0"/>
                  </a:lnTo>
                  <a:cubicBezTo>
                    <a:pt x="9980" y="2853"/>
                    <a:pt x="9974" y="5156"/>
                    <a:pt x="9962" y="8193"/>
                  </a:cubicBezTo>
                  <a:lnTo>
                    <a:pt x="14" y="9235"/>
                  </a:lnTo>
                  <a:cubicBezTo>
                    <a:pt x="0" y="6718"/>
                    <a:pt x="35" y="4734"/>
                    <a:pt x="21" y="2217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5856886" y="2484053"/>
              <a:ext cx="1132968" cy="92423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4"/>
                <a:gd name="connsiteY0" fmla="*/ 2443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57 w 10004"/>
                <a:gd name="connsiteY4" fmla="*/ 2443 h 10000"/>
                <a:gd name="connsiteX0" fmla="*/ 17 w 10004"/>
                <a:gd name="connsiteY0" fmla="*/ 2548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17 w 10004"/>
                <a:gd name="connsiteY4" fmla="*/ 25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4" h="10000">
                  <a:moveTo>
                    <a:pt x="17" y="2548"/>
                  </a:moveTo>
                  <a:lnTo>
                    <a:pt x="9980" y="0"/>
                  </a:lnTo>
                  <a:cubicBezTo>
                    <a:pt x="10000" y="3475"/>
                    <a:pt x="10004" y="1095"/>
                    <a:pt x="9982" y="8036"/>
                  </a:cubicBezTo>
                  <a:lnTo>
                    <a:pt x="14" y="10000"/>
                  </a:lnTo>
                  <a:cubicBezTo>
                    <a:pt x="0" y="6933"/>
                    <a:pt x="32" y="5614"/>
                    <a:pt x="17" y="2548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8021686" y="196270"/>
              <a:ext cx="1131955" cy="20794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73 w 10045"/>
                <a:gd name="connsiteY0" fmla="*/ 1760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73 w 10045"/>
                <a:gd name="connsiteY4" fmla="*/ 1760 h 10274"/>
                <a:gd name="connsiteX0" fmla="*/ 84 w 10045"/>
                <a:gd name="connsiteY0" fmla="*/ 1778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84 w 10045"/>
                <a:gd name="connsiteY4" fmla="*/ 1778 h 10274"/>
                <a:gd name="connsiteX0" fmla="*/ 84 w 10066"/>
                <a:gd name="connsiteY0" fmla="*/ 1676 h 10172"/>
                <a:gd name="connsiteX1" fmla="*/ 9996 w 10066"/>
                <a:gd name="connsiteY1" fmla="*/ 0 h 10172"/>
                <a:gd name="connsiteX2" fmla="*/ 9975 w 10066"/>
                <a:gd name="connsiteY2" fmla="*/ 8939 h 10172"/>
                <a:gd name="connsiteX3" fmla="*/ 28 w 10066"/>
                <a:gd name="connsiteY3" fmla="*/ 10172 h 10172"/>
                <a:gd name="connsiteX4" fmla="*/ 84 w 10066"/>
                <a:gd name="connsiteY4" fmla="*/ 1676 h 10172"/>
                <a:gd name="connsiteX0" fmla="*/ 84 w 10045"/>
                <a:gd name="connsiteY0" fmla="*/ 1688 h 10184"/>
                <a:gd name="connsiteX1" fmla="*/ 9975 w 10045"/>
                <a:gd name="connsiteY1" fmla="*/ 0 h 10184"/>
                <a:gd name="connsiteX2" fmla="*/ 9975 w 10045"/>
                <a:gd name="connsiteY2" fmla="*/ 8951 h 10184"/>
                <a:gd name="connsiteX3" fmla="*/ 28 w 10045"/>
                <a:gd name="connsiteY3" fmla="*/ 10184 h 10184"/>
                <a:gd name="connsiteX4" fmla="*/ 84 w 10045"/>
                <a:gd name="connsiteY4" fmla="*/ 1688 h 10184"/>
                <a:gd name="connsiteX0" fmla="*/ 109 w 10070"/>
                <a:gd name="connsiteY0" fmla="*/ 1688 h 9498"/>
                <a:gd name="connsiteX1" fmla="*/ 10000 w 10070"/>
                <a:gd name="connsiteY1" fmla="*/ 0 h 9498"/>
                <a:gd name="connsiteX2" fmla="*/ 10000 w 10070"/>
                <a:gd name="connsiteY2" fmla="*/ 8951 h 9498"/>
                <a:gd name="connsiteX3" fmla="*/ 28 w 10070"/>
                <a:gd name="connsiteY3" fmla="*/ 9498 h 9498"/>
                <a:gd name="connsiteX4" fmla="*/ 109 w 10070"/>
                <a:gd name="connsiteY4" fmla="*/ 1688 h 9498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424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500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" h="10717">
                  <a:moveTo>
                    <a:pt x="115" y="1777"/>
                  </a:moveTo>
                  <a:lnTo>
                    <a:pt x="9937" y="0"/>
                  </a:lnTo>
                  <a:cubicBezTo>
                    <a:pt x="10007" y="3351"/>
                    <a:pt x="9958" y="6237"/>
                    <a:pt x="9937" y="9500"/>
                  </a:cubicBezTo>
                  <a:lnTo>
                    <a:pt x="28" y="10717"/>
                  </a:lnTo>
                  <a:cubicBezTo>
                    <a:pt x="0" y="7818"/>
                    <a:pt x="143" y="4678"/>
                    <a:pt x="115" y="1777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9" name="Puolivapaa piirto 8"/>
            <p:cNvSpPr/>
            <p:nvPr userDrawn="1"/>
          </p:nvSpPr>
          <p:spPr>
            <a:xfrm>
              <a:off x="5863616" y="541400"/>
              <a:ext cx="2178159" cy="217179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35 w 10075"/>
                <a:gd name="connsiteY0" fmla="*/ 3023 h 10312"/>
                <a:gd name="connsiteX1" fmla="*/ 10063 w 10075"/>
                <a:gd name="connsiteY1" fmla="*/ 0 h 10312"/>
                <a:gd name="connsiteX2" fmla="*/ 10063 w 10075"/>
                <a:gd name="connsiteY2" fmla="*/ 8225 h 10312"/>
                <a:gd name="connsiteX3" fmla="*/ 14 w 10075"/>
                <a:gd name="connsiteY3" fmla="*/ 10312 h 10312"/>
                <a:gd name="connsiteX4" fmla="*/ 35 w 10075"/>
                <a:gd name="connsiteY4" fmla="*/ 3023 h 10312"/>
                <a:gd name="connsiteX0" fmla="*/ 35 w 10104"/>
                <a:gd name="connsiteY0" fmla="*/ 3032 h 10321"/>
                <a:gd name="connsiteX1" fmla="*/ 10092 w 10104"/>
                <a:gd name="connsiteY1" fmla="*/ 0 h 10321"/>
                <a:gd name="connsiteX2" fmla="*/ 10063 w 10104"/>
                <a:gd name="connsiteY2" fmla="*/ 8234 h 10321"/>
                <a:gd name="connsiteX3" fmla="*/ 14 w 10104"/>
                <a:gd name="connsiteY3" fmla="*/ 10321 h 10321"/>
                <a:gd name="connsiteX4" fmla="*/ 35 w 10104"/>
                <a:gd name="connsiteY4" fmla="*/ 3032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" h="10321">
                  <a:moveTo>
                    <a:pt x="35" y="3032"/>
                  </a:moveTo>
                  <a:lnTo>
                    <a:pt x="10092" y="0"/>
                  </a:lnTo>
                  <a:cubicBezTo>
                    <a:pt x="10104" y="3071"/>
                    <a:pt x="10073" y="5214"/>
                    <a:pt x="10063" y="8234"/>
                  </a:cubicBezTo>
                  <a:lnTo>
                    <a:pt x="14" y="10321"/>
                  </a:lnTo>
                  <a:cubicBezTo>
                    <a:pt x="0" y="7816"/>
                    <a:pt x="49" y="5539"/>
                    <a:pt x="35" y="3032"/>
                  </a:cubicBez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 l="-80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6355371" y="6304036"/>
            <a:ext cx="3003995" cy="104775"/>
            <a:chOff x="340" y="3906"/>
            <a:chExt cx="1747" cy="66"/>
          </a:xfrm>
        </p:grpSpPr>
        <p:sp>
          <p:nvSpPr>
            <p:cNvPr id="1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715 h 728"/>
                <a:gd name="T2" fmla="*/ 988 w 11514"/>
                <a:gd name="T3" fmla="*/ 328 h 728"/>
                <a:gd name="T4" fmla="*/ 2035 w 11514"/>
                <a:gd name="T5" fmla="*/ 15 h 728"/>
                <a:gd name="T6" fmla="*/ 2305 w 11514"/>
                <a:gd name="T7" fmla="*/ 715 h 728"/>
                <a:gd name="T8" fmla="*/ 2998 w 11514"/>
                <a:gd name="T9" fmla="*/ 575 h 728"/>
                <a:gd name="T10" fmla="*/ 2968 w 11514"/>
                <a:gd name="T11" fmla="*/ 715 h 728"/>
                <a:gd name="T12" fmla="*/ 3630 w 11514"/>
                <a:gd name="T13" fmla="*/ 715 h 728"/>
                <a:gd name="T14" fmla="*/ 4594 w 11514"/>
                <a:gd name="T15" fmla="*/ 161 h 728"/>
                <a:gd name="T16" fmla="*/ 4382 w 11514"/>
                <a:gd name="T17" fmla="*/ 8 h 728"/>
                <a:gd name="T18" fmla="*/ 4106 w 11514"/>
                <a:gd name="T19" fmla="*/ 61 h 728"/>
                <a:gd name="T20" fmla="*/ 3977 w 11514"/>
                <a:gd name="T21" fmla="*/ 289 h 728"/>
                <a:gd name="T22" fmla="*/ 4019 w 11514"/>
                <a:gd name="T23" fmla="*/ 568 h 728"/>
                <a:gd name="T24" fmla="*/ 4231 w 11514"/>
                <a:gd name="T25" fmla="*/ 722 h 728"/>
                <a:gd name="T26" fmla="*/ 4507 w 11514"/>
                <a:gd name="T27" fmla="*/ 669 h 728"/>
                <a:gd name="T28" fmla="*/ 4638 w 11514"/>
                <a:gd name="T29" fmla="*/ 441 h 728"/>
                <a:gd name="T30" fmla="*/ 4514 w 11514"/>
                <a:gd name="T31" fmla="*/ 497 h 728"/>
                <a:gd name="T32" fmla="*/ 4381 w 11514"/>
                <a:gd name="T33" fmla="*/ 628 h 728"/>
                <a:gd name="T34" fmla="*/ 4190 w 11514"/>
                <a:gd name="T35" fmla="*/ 608 h 728"/>
                <a:gd name="T36" fmla="*/ 4084 w 11514"/>
                <a:gd name="T37" fmla="*/ 448 h 728"/>
                <a:gd name="T38" fmla="*/ 4099 w 11514"/>
                <a:gd name="T39" fmla="*/ 233 h 728"/>
                <a:gd name="T40" fmla="*/ 4233 w 11514"/>
                <a:gd name="T41" fmla="*/ 102 h 728"/>
                <a:gd name="T42" fmla="*/ 4422 w 11514"/>
                <a:gd name="T43" fmla="*/ 122 h 728"/>
                <a:gd name="T44" fmla="*/ 4528 w 11514"/>
                <a:gd name="T45" fmla="*/ 282 h 728"/>
                <a:gd name="T46" fmla="*/ 4939 w 11514"/>
                <a:gd name="T47" fmla="*/ 715 h 728"/>
                <a:gd name="T48" fmla="*/ 5189 w 11514"/>
                <a:gd name="T49" fmla="*/ 715 h 728"/>
                <a:gd name="T50" fmla="*/ 6393 w 11514"/>
                <a:gd name="T51" fmla="*/ 15 h 728"/>
                <a:gd name="T52" fmla="*/ 6057 w 11514"/>
                <a:gd name="T53" fmla="*/ 153 h 728"/>
                <a:gd name="T54" fmla="*/ 7590 w 11514"/>
                <a:gd name="T55" fmla="*/ 715 h 728"/>
                <a:gd name="T56" fmla="*/ 7148 w 11514"/>
                <a:gd name="T57" fmla="*/ 715 h 728"/>
                <a:gd name="T58" fmla="*/ 8228 w 11514"/>
                <a:gd name="T59" fmla="*/ 15 h 728"/>
                <a:gd name="T60" fmla="*/ 8727 w 11514"/>
                <a:gd name="T61" fmla="*/ 715 h 728"/>
                <a:gd name="T62" fmla="*/ 9110 w 11514"/>
                <a:gd name="T63" fmla="*/ 456 h 728"/>
                <a:gd name="T64" fmla="*/ 9699 w 11514"/>
                <a:gd name="T65" fmla="*/ 15 h 728"/>
                <a:gd name="T66" fmla="*/ 10970 w 11514"/>
                <a:gd name="T67" fmla="*/ 326 h 728"/>
                <a:gd name="T68" fmla="*/ 10862 w 11514"/>
                <a:gd name="T69" fmla="*/ 83 h 728"/>
                <a:gd name="T70" fmla="*/ 10596 w 11514"/>
                <a:gd name="T71" fmla="*/ 3 h 728"/>
                <a:gd name="T72" fmla="*/ 10364 w 11514"/>
                <a:gd name="T73" fmla="*/ 133 h 728"/>
                <a:gd name="T74" fmla="*/ 10301 w 11514"/>
                <a:gd name="T75" fmla="*/ 404 h 728"/>
                <a:gd name="T76" fmla="*/ 10408 w 11514"/>
                <a:gd name="T77" fmla="*/ 647 h 728"/>
                <a:gd name="T78" fmla="*/ 10674 w 11514"/>
                <a:gd name="T79" fmla="*/ 726 h 728"/>
                <a:gd name="T80" fmla="*/ 10906 w 11514"/>
                <a:gd name="T81" fmla="*/ 595 h 728"/>
                <a:gd name="T82" fmla="*/ 10866 w 11514"/>
                <a:gd name="T83" fmla="*/ 365 h 728"/>
                <a:gd name="T84" fmla="*/ 10805 w 11514"/>
                <a:gd name="T85" fmla="*/ 561 h 728"/>
                <a:gd name="T86" fmla="*/ 10635 w 11514"/>
                <a:gd name="T87" fmla="*/ 638 h 728"/>
                <a:gd name="T88" fmla="*/ 10465 w 11514"/>
                <a:gd name="T89" fmla="*/ 561 h 728"/>
                <a:gd name="T90" fmla="*/ 10403 w 11514"/>
                <a:gd name="T91" fmla="*/ 365 h 728"/>
                <a:gd name="T92" fmla="*/ 10465 w 11514"/>
                <a:gd name="T93" fmla="*/ 171 h 728"/>
                <a:gd name="T94" fmla="*/ 10635 w 11514"/>
                <a:gd name="T95" fmla="*/ 92 h 728"/>
                <a:gd name="T96" fmla="*/ 10805 w 11514"/>
                <a:gd name="T97" fmla="*/ 171 h 728"/>
                <a:gd name="T98" fmla="*/ 10866 w 11514"/>
                <a:gd name="T99" fmla="*/ 365 h 728"/>
                <a:gd name="T100" fmla="*/ 11455 w 11514"/>
                <a:gd name="T101" fmla="*/ 377 h 728"/>
                <a:gd name="T102" fmla="*/ 11231 w 11514"/>
                <a:gd name="T103" fmla="*/ 231 h 728"/>
                <a:gd name="T104" fmla="*/ 11230 w 11514"/>
                <a:gd name="T105" fmla="*/ 136 h 728"/>
                <a:gd name="T106" fmla="*/ 11356 w 11514"/>
                <a:gd name="T107" fmla="*/ 92 h 728"/>
                <a:gd name="T108" fmla="*/ 11311 w 11514"/>
                <a:gd name="T109" fmla="*/ 1 h 728"/>
                <a:gd name="T110" fmla="*/ 11148 w 11514"/>
                <a:gd name="T111" fmla="*/ 74 h 728"/>
                <a:gd name="T112" fmla="*/ 11111 w 11514"/>
                <a:gd name="T113" fmla="*/ 227 h 728"/>
                <a:gd name="T114" fmla="*/ 11276 w 11514"/>
                <a:gd name="T115" fmla="*/ 383 h 728"/>
                <a:gd name="T116" fmla="*/ 11409 w 11514"/>
                <a:gd name="T117" fmla="*/ 505 h 728"/>
                <a:gd name="T118" fmla="*/ 11320 w 11514"/>
                <a:gd name="T119" fmla="*/ 631 h 728"/>
                <a:gd name="T120" fmla="*/ 11129 w 11514"/>
                <a:gd name="T121" fmla="*/ 604 h 728"/>
                <a:gd name="T122" fmla="*/ 11308 w 11514"/>
                <a:gd name="T123" fmla="*/ 725 h 728"/>
                <a:gd name="T124" fmla="*/ 11467 w 11514"/>
                <a:gd name="T125" fmla="*/ 653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316 w 7274"/>
                <a:gd name="T1" fmla="*/ 88 h 713"/>
                <a:gd name="T2" fmla="*/ 776 w 7274"/>
                <a:gd name="T3" fmla="*/ 611 h 713"/>
                <a:gd name="T4" fmla="*/ 1763 w 7274"/>
                <a:gd name="T5" fmla="*/ 611 h 713"/>
                <a:gd name="T6" fmla="*/ 1710 w 7274"/>
                <a:gd name="T7" fmla="*/ 594 h 713"/>
                <a:gd name="T8" fmla="*/ 1635 w 7274"/>
                <a:gd name="T9" fmla="*/ 462 h 713"/>
                <a:gd name="T10" fmla="*/ 1600 w 7274"/>
                <a:gd name="T11" fmla="*/ 341 h 713"/>
                <a:gd name="T12" fmla="*/ 1675 w 7274"/>
                <a:gd name="T13" fmla="*/ 277 h 713"/>
                <a:gd name="T14" fmla="*/ 1706 w 7274"/>
                <a:gd name="T15" fmla="*/ 196 h 713"/>
                <a:gd name="T16" fmla="*/ 1695 w 7274"/>
                <a:gd name="T17" fmla="*/ 116 h 713"/>
                <a:gd name="T18" fmla="*/ 1652 w 7274"/>
                <a:gd name="T19" fmla="*/ 56 h 713"/>
                <a:gd name="T20" fmla="*/ 1576 w 7274"/>
                <a:gd name="T21" fmla="*/ 12 h 713"/>
                <a:gd name="T22" fmla="*/ 1257 w 7274"/>
                <a:gd name="T23" fmla="*/ 0 h 713"/>
                <a:gd name="T24" fmla="*/ 1464 w 7274"/>
                <a:gd name="T25" fmla="*/ 396 h 713"/>
                <a:gd name="T26" fmla="*/ 1508 w 7274"/>
                <a:gd name="T27" fmla="*/ 433 h 713"/>
                <a:gd name="T28" fmla="*/ 1618 w 7274"/>
                <a:gd name="T29" fmla="*/ 639 h 713"/>
                <a:gd name="T30" fmla="*/ 1683 w 7274"/>
                <a:gd name="T31" fmla="*/ 690 h 713"/>
                <a:gd name="T32" fmla="*/ 1599 w 7274"/>
                <a:gd name="T33" fmla="*/ 183 h 713"/>
                <a:gd name="T34" fmla="*/ 1570 w 7274"/>
                <a:gd name="T35" fmla="*/ 256 h 713"/>
                <a:gd name="T36" fmla="*/ 1510 w 7274"/>
                <a:gd name="T37" fmla="*/ 298 h 713"/>
                <a:gd name="T38" fmla="*/ 1486 w 7274"/>
                <a:gd name="T39" fmla="*/ 88 h 713"/>
                <a:gd name="T40" fmla="*/ 1568 w 7274"/>
                <a:gd name="T41" fmla="*/ 119 h 713"/>
                <a:gd name="T42" fmla="*/ 1595 w 7274"/>
                <a:gd name="T43" fmla="*/ 161 h 713"/>
                <a:gd name="T44" fmla="*/ 1814 w 7274"/>
                <a:gd name="T45" fmla="*/ 0 h 713"/>
                <a:gd name="T46" fmla="*/ 3000 w 7274"/>
                <a:gd name="T47" fmla="*/ 700 h 713"/>
                <a:gd name="T48" fmla="*/ 3002 w 7274"/>
                <a:gd name="T49" fmla="*/ 88 h 713"/>
                <a:gd name="T50" fmla="*/ 3476 w 7274"/>
                <a:gd name="T51" fmla="*/ 700 h 713"/>
                <a:gd name="T52" fmla="*/ 4434 w 7274"/>
                <a:gd name="T53" fmla="*/ 266 h 713"/>
                <a:gd name="T54" fmla="*/ 4382 w 7274"/>
                <a:gd name="T55" fmla="*/ 145 h 713"/>
                <a:gd name="T56" fmla="*/ 4300 w 7274"/>
                <a:gd name="T57" fmla="*/ 60 h 713"/>
                <a:gd name="T58" fmla="*/ 4178 w 7274"/>
                <a:gd name="T59" fmla="*/ 7 h 713"/>
                <a:gd name="T60" fmla="*/ 4125 w 7274"/>
                <a:gd name="T61" fmla="*/ 700 h 713"/>
                <a:gd name="T62" fmla="*/ 4258 w 7274"/>
                <a:gd name="T63" fmla="*/ 668 h 713"/>
                <a:gd name="T64" fmla="*/ 4363 w 7274"/>
                <a:gd name="T65" fmla="*/ 586 h 713"/>
                <a:gd name="T66" fmla="*/ 4420 w 7274"/>
                <a:gd name="T67" fmla="*/ 488 h 713"/>
                <a:gd name="T68" fmla="*/ 4443 w 7274"/>
                <a:gd name="T69" fmla="*/ 354 h 713"/>
                <a:gd name="T70" fmla="*/ 4328 w 7274"/>
                <a:gd name="T71" fmla="*/ 441 h 713"/>
                <a:gd name="T72" fmla="*/ 4285 w 7274"/>
                <a:gd name="T73" fmla="*/ 525 h 713"/>
                <a:gd name="T74" fmla="*/ 4211 w 7274"/>
                <a:gd name="T75" fmla="*/ 587 h 713"/>
                <a:gd name="T76" fmla="*/ 4119 w 7274"/>
                <a:gd name="T77" fmla="*/ 611 h 713"/>
                <a:gd name="T78" fmla="*/ 4156 w 7274"/>
                <a:gd name="T79" fmla="*/ 94 h 713"/>
                <a:gd name="T80" fmla="*/ 4236 w 7274"/>
                <a:gd name="T81" fmla="*/ 131 h 713"/>
                <a:gd name="T82" fmla="*/ 4298 w 7274"/>
                <a:gd name="T83" fmla="*/ 200 h 713"/>
                <a:gd name="T84" fmla="*/ 4335 w 7274"/>
                <a:gd name="T85" fmla="*/ 290 h 713"/>
                <a:gd name="T86" fmla="*/ 4600 w 7274"/>
                <a:gd name="T87" fmla="*/ 0 h 713"/>
                <a:gd name="T88" fmla="*/ 4702 w 7274"/>
                <a:gd name="T89" fmla="*/ 291 h 713"/>
                <a:gd name="T90" fmla="*/ 5324 w 7274"/>
                <a:gd name="T91" fmla="*/ 0 h 713"/>
                <a:gd name="T92" fmla="*/ 6451 w 7274"/>
                <a:gd name="T93" fmla="*/ 507 h 713"/>
                <a:gd name="T94" fmla="*/ 6343 w 7274"/>
                <a:gd name="T95" fmla="*/ 549 h 713"/>
                <a:gd name="T96" fmla="*/ 6298 w 7274"/>
                <a:gd name="T97" fmla="*/ 608 h 713"/>
                <a:gd name="T98" fmla="*/ 6205 w 7274"/>
                <a:gd name="T99" fmla="*/ 624 h 713"/>
                <a:gd name="T100" fmla="*/ 6185 w 7274"/>
                <a:gd name="T101" fmla="*/ 703 h 713"/>
                <a:gd name="T102" fmla="*/ 6283 w 7274"/>
                <a:gd name="T103" fmla="*/ 712 h 713"/>
                <a:gd name="T104" fmla="*/ 6366 w 7274"/>
                <a:gd name="T105" fmla="*/ 685 h 713"/>
                <a:gd name="T106" fmla="*/ 6419 w 7274"/>
                <a:gd name="T107" fmla="*/ 632 h 713"/>
                <a:gd name="T108" fmla="*/ 6448 w 7274"/>
                <a:gd name="T109" fmla="*/ 550 h 713"/>
                <a:gd name="T110" fmla="*/ 6565 w 7274"/>
                <a:gd name="T111" fmla="*/ 700 h 713"/>
                <a:gd name="T112" fmla="*/ 6919 w 7274"/>
                <a:gd name="T113" fmla="*/ 97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73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1" y="-3940"/>
            <a:ext cx="6362654" cy="3788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55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11"/>
              <a:gd name="connsiteY0" fmla="*/ 0 h 13625"/>
              <a:gd name="connsiteX1" fmla="*/ 10001 w 10011"/>
              <a:gd name="connsiteY1" fmla="*/ 0 h 13625"/>
              <a:gd name="connsiteX2" fmla="*/ 10002 w 10011"/>
              <a:gd name="connsiteY2" fmla="*/ 9777 h 13625"/>
              <a:gd name="connsiteX3" fmla="*/ 0 w 10011"/>
              <a:gd name="connsiteY3" fmla="*/ 13625 h 13625"/>
              <a:gd name="connsiteX4" fmla="*/ 0 w 10011"/>
              <a:gd name="connsiteY4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3625">
                <a:moveTo>
                  <a:pt x="0" y="0"/>
                </a:moveTo>
                <a:lnTo>
                  <a:pt x="10001" y="0"/>
                </a:lnTo>
                <a:cubicBezTo>
                  <a:pt x="10008" y="7808"/>
                  <a:pt x="10011" y="2531"/>
                  <a:pt x="10002" y="9777"/>
                </a:cubicBezTo>
                <a:lnTo>
                  <a:pt x="0" y="136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825565B-1708-4BF7-BA8C-2EB8E705E798}" type="datetime1">
              <a:rPr lang="fi-FI" smtClean="0"/>
              <a:t>18.1.2018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14ECEB9-4214-4C29-95C5-8D5ADAF0632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 smtClean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181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429200" indent="-266400"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9CE62D8-F60E-4B5E-BDE4-37DE72F36C7A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9652ECB-2D7B-4F44-83DB-409A4F35A61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05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25" y="1484313"/>
            <a:ext cx="4367571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865" y="1484313"/>
            <a:ext cx="4369291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FE353FA-5FE8-4FD1-B60B-30F76E69C556}" type="datetime1">
              <a:rPr lang="fi-FI" smtClean="0"/>
              <a:t>18.1.2018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FFEE311-AA01-4EAC-A508-FDFA3AB6B0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3704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4" y="1535113"/>
            <a:ext cx="4376169" cy="639762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4" y="2174880"/>
            <a:ext cx="4376169" cy="370239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307" y="1535113"/>
            <a:ext cx="4377888" cy="639762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307" y="2174880"/>
            <a:ext cx="4377888" cy="370239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7265" y="260380"/>
            <a:ext cx="8889898" cy="10080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9FC82D1-EF91-4D6F-A98D-725A104449BD}" type="datetime1">
              <a:rPr lang="fi-FI" smtClean="0"/>
              <a:t>18.1.2018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1787E45-BC67-40F8-806F-C8F6BFB5803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468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A53E377-7335-46F3-A249-4BE0461D2C61}" type="datetime1">
              <a:rPr lang="fi-FI" smtClean="0"/>
              <a:t>18.1.2018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7F3E4C1-308B-4BB5-9AB0-0E5CA09C2C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945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3193C1F-0FC4-424F-B496-BE31E56FA2C0}" type="datetime1">
              <a:rPr lang="fi-FI" smtClean="0"/>
              <a:t>18.1.2018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74434A91-C343-4564-941E-8E83946E04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52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347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THL_PPT_kansi-2015 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9"/>
          <p:cNvGrpSpPr>
            <a:grpSpLocks/>
          </p:cNvGrpSpPr>
          <p:nvPr userDrawn="1"/>
        </p:nvGrpSpPr>
        <p:grpSpPr bwMode="auto">
          <a:xfrm>
            <a:off x="6355350" y="6303996"/>
            <a:ext cx="3003995" cy="104775"/>
            <a:chOff x="340" y="3906"/>
            <a:chExt cx="1747" cy="66"/>
          </a:xfrm>
        </p:grpSpPr>
        <p:sp>
          <p:nvSpPr>
            <p:cNvPr id="6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8" name="Picture 11" descr="SHORT_THL_LOGO_WEB_186x80px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65073" y="5973763"/>
            <a:ext cx="165073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uora yhdysviiva 8"/>
          <p:cNvCxnSpPr/>
          <p:nvPr userDrawn="1"/>
        </p:nvCxnSpPr>
        <p:spPr>
          <a:xfrm>
            <a:off x="0" y="6551613"/>
            <a:ext cx="990441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7265" y="1009912"/>
            <a:ext cx="5224910" cy="1800200"/>
          </a:xfrm>
        </p:spPr>
        <p:txBody>
          <a:bodyPr/>
          <a:lstStyle>
            <a:lvl1pPr algn="l">
              <a:defRPr sz="3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7265" y="2882120"/>
            <a:ext cx="5224910" cy="1843024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C0185F0-8346-4709-9F74-E9BBA4883673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3CA2D99-75DF-4203-9369-16C0CA8197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978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>
            <a:grpSpLocks/>
          </p:cNvGrpSpPr>
          <p:nvPr userDrawn="1"/>
        </p:nvGrpSpPr>
        <p:grpSpPr bwMode="auto">
          <a:xfrm>
            <a:off x="6355350" y="6303996"/>
            <a:ext cx="3003995" cy="104775"/>
            <a:chOff x="340" y="3906"/>
            <a:chExt cx="1747" cy="66"/>
          </a:xfrm>
        </p:grpSpPr>
        <p:sp>
          <p:nvSpPr>
            <p:cNvPr id="6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4" name="Kuvan paikkamerkki 23"/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9904413" cy="39338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761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761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33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86CC1AE1-1822-4DB4-9BFA-BA753457C87D}" type="datetime1">
              <a:rPr lang="fi-FI" smtClean="0"/>
              <a:t>18.1.2018</a:t>
            </a:fld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BB5F37F-4A09-4034-BD46-5DC58651F7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5251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15"/>
          <p:cNvGrpSpPr>
            <a:grpSpLocks/>
          </p:cNvGrpSpPr>
          <p:nvPr userDrawn="1"/>
        </p:nvGrpSpPr>
        <p:grpSpPr bwMode="auto">
          <a:xfrm>
            <a:off x="6343296" y="196850"/>
            <a:ext cx="3571434" cy="3754438"/>
            <a:chOff x="5856886" y="196270"/>
            <a:chExt cx="3296755" cy="3755374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6980986" y="2017297"/>
              <a:ext cx="2163014" cy="19343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235">
                  <a:moveTo>
                    <a:pt x="21" y="2217"/>
                  </a:moveTo>
                  <a:lnTo>
                    <a:pt x="9961" y="0"/>
                  </a:lnTo>
                  <a:cubicBezTo>
                    <a:pt x="9980" y="2853"/>
                    <a:pt x="9974" y="5156"/>
                    <a:pt x="9962" y="8193"/>
                  </a:cubicBezTo>
                  <a:lnTo>
                    <a:pt x="14" y="9235"/>
                  </a:lnTo>
                  <a:cubicBezTo>
                    <a:pt x="0" y="6718"/>
                    <a:pt x="35" y="4734"/>
                    <a:pt x="21" y="2217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5856886" y="2484053"/>
              <a:ext cx="1132968" cy="92423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4"/>
                <a:gd name="connsiteY0" fmla="*/ 2443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57 w 10004"/>
                <a:gd name="connsiteY4" fmla="*/ 2443 h 10000"/>
                <a:gd name="connsiteX0" fmla="*/ 17 w 10004"/>
                <a:gd name="connsiteY0" fmla="*/ 2548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17 w 10004"/>
                <a:gd name="connsiteY4" fmla="*/ 25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4" h="10000">
                  <a:moveTo>
                    <a:pt x="17" y="2548"/>
                  </a:moveTo>
                  <a:lnTo>
                    <a:pt x="9980" y="0"/>
                  </a:lnTo>
                  <a:cubicBezTo>
                    <a:pt x="10000" y="3475"/>
                    <a:pt x="10004" y="1095"/>
                    <a:pt x="9982" y="8036"/>
                  </a:cubicBezTo>
                  <a:lnTo>
                    <a:pt x="14" y="10000"/>
                  </a:lnTo>
                  <a:cubicBezTo>
                    <a:pt x="0" y="6933"/>
                    <a:pt x="32" y="5614"/>
                    <a:pt x="17" y="2548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8021686" y="196270"/>
              <a:ext cx="1131955" cy="20794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73 w 10045"/>
                <a:gd name="connsiteY0" fmla="*/ 1760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73 w 10045"/>
                <a:gd name="connsiteY4" fmla="*/ 1760 h 10274"/>
                <a:gd name="connsiteX0" fmla="*/ 84 w 10045"/>
                <a:gd name="connsiteY0" fmla="*/ 1778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84 w 10045"/>
                <a:gd name="connsiteY4" fmla="*/ 1778 h 10274"/>
                <a:gd name="connsiteX0" fmla="*/ 84 w 10066"/>
                <a:gd name="connsiteY0" fmla="*/ 1676 h 10172"/>
                <a:gd name="connsiteX1" fmla="*/ 9996 w 10066"/>
                <a:gd name="connsiteY1" fmla="*/ 0 h 10172"/>
                <a:gd name="connsiteX2" fmla="*/ 9975 w 10066"/>
                <a:gd name="connsiteY2" fmla="*/ 8939 h 10172"/>
                <a:gd name="connsiteX3" fmla="*/ 28 w 10066"/>
                <a:gd name="connsiteY3" fmla="*/ 10172 h 10172"/>
                <a:gd name="connsiteX4" fmla="*/ 84 w 10066"/>
                <a:gd name="connsiteY4" fmla="*/ 1676 h 10172"/>
                <a:gd name="connsiteX0" fmla="*/ 84 w 10045"/>
                <a:gd name="connsiteY0" fmla="*/ 1688 h 10184"/>
                <a:gd name="connsiteX1" fmla="*/ 9975 w 10045"/>
                <a:gd name="connsiteY1" fmla="*/ 0 h 10184"/>
                <a:gd name="connsiteX2" fmla="*/ 9975 w 10045"/>
                <a:gd name="connsiteY2" fmla="*/ 8951 h 10184"/>
                <a:gd name="connsiteX3" fmla="*/ 28 w 10045"/>
                <a:gd name="connsiteY3" fmla="*/ 10184 h 10184"/>
                <a:gd name="connsiteX4" fmla="*/ 84 w 10045"/>
                <a:gd name="connsiteY4" fmla="*/ 1688 h 10184"/>
                <a:gd name="connsiteX0" fmla="*/ 109 w 10070"/>
                <a:gd name="connsiteY0" fmla="*/ 1688 h 9498"/>
                <a:gd name="connsiteX1" fmla="*/ 10000 w 10070"/>
                <a:gd name="connsiteY1" fmla="*/ 0 h 9498"/>
                <a:gd name="connsiteX2" fmla="*/ 10000 w 10070"/>
                <a:gd name="connsiteY2" fmla="*/ 8951 h 9498"/>
                <a:gd name="connsiteX3" fmla="*/ 28 w 10070"/>
                <a:gd name="connsiteY3" fmla="*/ 9498 h 9498"/>
                <a:gd name="connsiteX4" fmla="*/ 109 w 10070"/>
                <a:gd name="connsiteY4" fmla="*/ 1688 h 9498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424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500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" h="10717">
                  <a:moveTo>
                    <a:pt x="115" y="1777"/>
                  </a:moveTo>
                  <a:lnTo>
                    <a:pt x="9937" y="0"/>
                  </a:lnTo>
                  <a:cubicBezTo>
                    <a:pt x="10007" y="3351"/>
                    <a:pt x="9958" y="6237"/>
                    <a:pt x="9937" y="9500"/>
                  </a:cubicBezTo>
                  <a:lnTo>
                    <a:pt x="28" y="10717"/>
                  </a:lnTo>
                  <a:cubicBezTo>
                    <a:pt x="0" y="7818"/>
                    <a:pt x="143" y="4678"/>
                    <a:pt x="115" y="1777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9" name="Puolivapaa piirto 8"/>
            <p:cNvSpPr/>
            <p:nvPr userDrawn="1"/>
          </p:nvSpPr>
          <p:spPr>
            <a:xfrm>
              <a:off x="5863616" y="541400"/>
              <a:ext cx="2178159" cy="217179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35 w 10075"/>
                <a:gd name="connsiteY0" fmla="*/ 3023 h 10312"/>
                <a:gd name="connsiteX1" fmla="*/ 10063 w 10075"/>
                <a:gd name="connsiteY1" fmla="*/ 0 h 10312"/>
                <a:gd name="connsiteX2" fmla="*/ 10063 w 10075"/>
                <a:gd name="connsiteY2" fmla="*/ 8225 h 10312"/>
                <a:gd name="connsiteX3" fmla="*/ 14 w 10075"/>
                <a:gd name="connsiteY3" fmla="*/ 10312 h 10312"/>
                <a:gd name="connsiteX4" fmla="*/ 35 w 10075"/>
                <a:gd name="connsiteY4" fmla="*/ 3023 h 10312"/>
                <a:gd name="connsiteX0" fmla="*/ 35 w 10104"/>
                <a:gd name="connsiteY0" fmla="*/ 3032 h 10321"/>
                <a:gd name="connsiteX1" fmla="*/ 10092 w 10104"/>
                <a:gd name="connsiteY1" fmla="*/ 0 h 10321"/>
                <a:gd name="connsiteX2" fmla="*/ 10063 w 10104"/>
                <a:gd name="connsiteY2" fmla="*/ 8234 h 10321"/>
                <a:gd name="connsiteX3" fmla="*/ 14 w 10104"/>
                <a:gd name="connsiteY3" fmla="*/ 10321 h 10321"/>
                <a:gd name="connsiteX4" fmla="*/ 35 w 10104"/>
                <a:gd name="connsiteY4" fmla="*/ 3032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" h="10321">
                  <a:moveTo>
                    <a:pt x="35" y="3032"/>
                  </a:moveTo>
                  <a:lnTo>
                    <a:pt x="10092" y="0"/>
                  </a:lnTo>
                  <a:cubicBezTo>
                    <a:pt x="10104" y="3071"/>
                    <a:pt x="10073" y="5214"/>
                    <a:pt x="10063" y="8234"/>
                  </a:cubicBezTo>
                  <a:lnTo>
                    <a:pt x="14" y="10321"/>
                  </a:lnTo>
                  <a:cubicBezTo>
                    <a:pt x="0" y="7816"/>
                    <a:pt x="49" y="5539"/>
                    <a:pt x="35" y="3032"/>
                  </a:cubicBez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 l="-80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6355350" y="6303996"/>
            <a:ext cx="3003995" cy="104775"/>
            <a:chOff x="340" y="3906"/>
            <a:chExt cx="1747" cy="66"/>
          </a:xfrm>
        </p:grpSpPr>
        <p:sp>
          <p:nvSpPr>
            <p:cNvPr id="1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33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1" y="-3940"/>
            <a:ext cx="6362654" cy="3788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55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11"/>
              <a:gd name="connsiteY0" fmla="*/ 0 h 13625"/>
              <a:gd name="connsiteX1" fmla="*/ 10001 w 10011"/>
              <a:gd name="connsiteY1" fmla="*/ 0 h 13625"/>
              <a:gd name="connsiteX2" fmla="*/ 10002 w 10011"/>
              <a:gd name="connsiteY2" fmla="*/ 9777 h 13625"/>
              <a:gd name="connsiteX3" fmla="*/ 0 w 10011"/>
              <a:gd name="connsiteY3" fmla="*/ 13625 h 13625"/>
              <a:gd name="connsiteX4" fmla="*/ 0 w 10011"/>
              <a:gd name="connsiteY4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3625">
                <a:moveTo>
                  <a:pt x="0" y="0"/>
                </a:moveTo>
                <a:lnTo>
                  <a:pt x="10001" y="0"/>
                </a:lnTo>
                <a:cubicBezTo>
                  <a:pt x="10008" y="7808"/>
                  <a:pt x="10011" y="2531"/>
                  <a:pt x="10002" y="9777"/>
                </a:cubicBezTo>
                <a:lnTo>
                  <a:pt x="0" y="136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6DA1AB5-3E65-43A8-9D69-C2A5678C83FC}" type="datetime1">
              <a:rPr lang="fi-FI" smtClean="0"/>
              <a:t>18.1.2018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8A9FA63-A45C-476A-A4BB-55FBF109E7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1715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6351895" y="196850"/>
            <a:ext cx="3562837" cy="3748088"/>
            <a:chOff x="5863457" y="196270"/>
            <a:chExt cx="3290184" cy="3748094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6987557" y="2010017"/>
              <a:ext cx="2163014" cy="19343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235">
                  <a:moveTo>
                    <a:pt x="21" y="2217"/>
                  </a:moveTo>
                  <a:lnTo>
                    <a:pt x="9961" y="0"/>
                  </a:lnTo>
                  <a:cubicBezTo>
                    <a:pt x="9980" y="2853"/>
                    <a:pt x="9974" y="5156"/>
                    <a:pt x="9962" y="8193"/>
                  </a:cubicBezTo>
                  <a:lnTo>
                    <a:pt x="14" y="9235"/>
                  </a:lnTo>
                  <a:cubicBezTo>
                    <a:pt x="0" y="6718"/>
                    <a:pt x="35" y="4734"/>
                    <a:pt x="21" y="2217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l="-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5863457" y="2477512"/>
              <a:ext cx="1132192" cy="92392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4"/>
                <a:gd name="connsiteY0" fmla="*/ 2443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57 w 10004"/>
                <a:gd name="connsiteY4" fmla="*/ 2443 h 10000"/>
                <a:gd name="connsiteX0" fmla="*/ 17 w 10004"/>
                <a:gd name="connsiteY0" fmla="*/ 2548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17 w 10004"/>
                <a:gd name="connsiteY4" fmla="*/ 25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4" h="10000">
                  <a:moveTo>
                    <a:pt x="17" y="2548"/>
                  </a:moveTo>
                  <a:lnTo>
                    <a:pt x="9980" y="0"/>
                  </a:lnTo>
                  <a:cubicBezTo>
                    <a:pt x="10000" y="3475"/>
                    <a:pt x="10004" y="1095"/>
                    <a:pt x="9982" y="8036"/>
                  </a:cubicBezTo>
                  <a:lnTo>
                    <a:pt x="14" y="10000"/>
                  </a:lnTo>
                  <a:cubicBezTo>
                    <a:pt x="0" y="6933"/>
                    <a:pt x="32" y="5614"/>
                    <a:pt x="17" y="25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8021686" y="196270"/>
              <a:ext cx="1131955" cy="20794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73 w 10045"/>
                <a:gd name="connsiteY0" fmla="*/ 1760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73 w 10045"/>
                <a:gd name="connsiteY4" fmla="*/ 1760 h 10274"/>
                <a:gd name="connsiteX0" fmla="*/ 84 w 10045"/>
                <a:gd name="connsiteY0" fmla="*/ 1778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84 w 10045"/>
                <a:gd name="connsiteY4" fmla="*/ 1778 h 10274"/>
                <a:gd name="connsiteX0" fmla="*/ 84 w 10066"/>
                <a:gd name="connsiteY0" fmla="*/ 1676 h 10172"/>
                <a:gd name="connsiteX1" fmla="*/ 9996 w 10066"/>
                <a:gd name="connsiteY1" fmla="*/ 0 h 10172"/>
                <a:gd name="connsiteX2" fmla="*/ 9975 w 10066"/>
                <a:gd name="connsiteY2" fmla="*/ 8939 h 10172"/>
                <a:gd name="connsiteX3" fmla="*/ 28 w 10066"/>
                <a:gd name="connsiteY3" fmla="*/ 10172 h 10172"/>
                <a:gd name="connsiteX4" fmla="*/ 84 w 10066"/>
                <a:gd name="connsiteY4" fmla="*/ 1676 h 10172"/>
                <a:gd name="connsiteX0" fmla="*/ 84 w 10045"/>
                <a:gd name="connsiteY0" fmla="*/ 1688 h 10184"/>
                <a:gd name="connsiteX1" fmla="*/ 9975 w 10045"/>
                <a:gd name="connsiteY1" fmla="*/ 0 h 10184"/>
                <a:gd name="connsiteX2" fmla="*/ 9975 w 10045"/>
                <a:gd name="connsiteY2" fmla="*/ 8951 h 10184"/>
                <a:gd name="connsiteX3" fmla="*/ 28 w 10045"/>
                <a:gd name="connsiteY3" fmla="*/ 10184 h 10184"/>
                <a:gd name="connsiteX4" fmla="*/ 84 w 10045"/>
                <a:gd name="connsiteY4" fmla="*/ 1688 h 10184"/>
                <a:gd name="connsiteX0" fmla="*/ 109 w 10070"/>
                <a:gd name="connsiteY0" fmla="*/ 1688 h 9498"/>
                <a:gd name="connsiteX1" fmla="*/ 10000 w 10070"/>
                <a:gd name="connsiteY1" fmla="*/ 0 h 9498"/>
                <a:gd name="connsiteX2" fmla="*/ 10000 w 10070"/>
                <a:gd name="connsiteY2" fmla="*/ 8951 h 9498"/>
                <a:gd name="connsiteX3" fmla="*/ 28 w 10070"/>
                <a:gd name="connsiteY3" fmla="*/ 9498 h 9498"/>
                <a:gd name="connsiteX4" fmla="*/ 109 w 10070"/>
                <a:gd name="connsiteY4" fmla="*/ 1688 h 9498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424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500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" h="10717">
                  <a:moveTo>
                    <a:pt x="115" y="1777"/>
                  </a:moveTo>
                  <a:lnTo>
                    <a:pt x="9937" y="0"/>
                  </a:lnTo>
                  <a:cubicBezTo>
                    <a:pt x="10007" y="3351"/>
                    <a:pt x="9958" y="6237"/>
                    <a:pt x="9937" y="9500"/>
                  </a:cubicBezTo>
                  <a:lnTo>
                    <a:pt x="28" y="10717"/>
                  </a:lnTo>
                  <a:cubicBezTo>
                    <a:pt x="0" y="7818"/>
                    <a:pt x="143" y="4678"/>
                    <a:pt x="115" y="1777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9" name="Puolivapaa piirto 8"/>
            <p:cNvSpPr/>
            <p:nvPr userDrawn="1"/>
          </p:nvSpPr>
          <p:spPr>
            <a:xfrm>
              <a:off x="5863616" y="541400"/>
              <a:ext cx="2178159" cy="217179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35 w 10075"/>
                <a:gd name="connsiteY0" fmla="*/ 3023 h 10312"/>
                <a:gd name="connsiteX1" fmla="*/ 10063 w 10075"/>
                <a:gd name="connsiteY1" fmla="*/ 0 h 10312"/>
                <a:gd name="connsiteX2" fmla="*/ 10063 w 10075"/>
                <a:gd name="connsiteY2" fmla="*/ 8225 h 10312"/>
                <a:gd name="connsiteX3" fmla="*/ 14 w 10075"/>
                <a:gd name="connsiteY3" fmla="*/ 10312 h 10312"/>
                <a:gd name="connsiteX4" fmla="*/ 35 w 10075"/>
                <a:gd name="connsiteY4" fmla="*/ 3023 h 10312"/>
                <a:gd name="connsiteX0" fmla="*/ 35 w 10104"/>
                <a:gd name="connsiteY0" fmla="*/ 3032 h 10321"/>
                <a:gd name="connsiteX1" fmla="*/ 10092 w 10104"/>
                <a:gd name="connsiteY1" fmla="*/ 0 h 10321"/>
                <a:gd name="connsiteX2" fmla="*/ 10063 w 10104"/>
                <a:gd name="connsiteY2" fmla="*/ 8234 h 10321"/>
                <a:gd name="connsiteX3" fmla="*/ 14 w 10104"/>
                <a:gd name="connsiteY3" fmla="*/ 10321 h 10321"/>
                <a:gd name="connsiteX4" fmla="*/ 35 w 10104"/>
                <a:gd name="connsiteY4" fmla="*/ 3032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" h="10321">
                  <a:moveTo>
                    <a:pt x="35" y="3032"/>
                  </a:moveTo>
                  <a:lnTo>
                    <a:pt x="10092" y="0"/>
                  </a:lnTo>
                  <a:cubicBezTo>
                    <a:pt x="10104" y="3071"/>
                    <a:pt x="10073" y="5214"/>
                    <a:pt x="10063" y="8234"/>
                  </a:cubicBezTo>
                  <a:lnTo>
                    <a:pt x="14" y="10321"/>
                  </a:lnTo>
                  <a:cubicBezTo>
                    <a:pt x="0" y="7816"/>
                    <a:pt x="49" y="5539"/>
                    <a:pt x="35" y="3032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 l="-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6355350" y="6303996"/>
            <a:ext cx="3003995" cy="104775"/>
            <a:chOff x="340" y="3906"/>
            <a:chExt cx="1747" cy="66"/>
          </a:xfrm>
        </p:grpSpPr>
        <p:sp>
          <p:nvSpPr>
            <p:cNvPr id="1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33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1" y="-3940"/>
            <a:ext cx="6362654" cy="3788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55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11"/>
              <a:gd name="connsiteY0" fmla="*/ 0 h 13625"/>
              <a:gd name="connsiteX1" fmla="*/ 10001 w 10011"/>
              <a:gd name="connsiteY1" fmla="*/ 0 h 13625"/>
              <a:gd name="connsiteX2" fmla="*/ 10002 w 10011"/>
              <a:gd name="connsiteY2" fmla="*/ 9777 h 13625"/>
              <a:gd name="connsiteX3" fmla="*/ 0 w 10011"/>
              <a:gd name="connsiteY3" fmla="*/ 13625 h 13625"/>
              <a:gd name="connsiteX4" fmla="*/ 0 w 10011"/>
              <a:gd name="connsiteY4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3625">
                <a:moveTo>
                  <a:pt x="0" y="0"/>
                </a:moveTo>
                <a:lnTo>
                  <a:pt x="10001" y="0"/>
                </a:lnTo>
                <a:cubicBezTo>
                  <a:pt x="10008" y="7808"/>
                  <a:pt x="10011" y="2531"/>
                  <a:pt x="10002" y="9777"/>
                </a:cubicBezTo>
                <a:lnTo>
                  <a:pt x="0" y="136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862A8E2C-FC4D-440F-B0F5-EE04BC286C20}" type="datetime1">
              <a:rPr lang="fi-FI" smtClean="0"/>
              <a:t>18.1.2018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F393F3E-30F0-4009-B18D-97FB89AB80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08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6351895" y="196850"/>
            <a:ext cx="3562837" cy="3748088"/>
            <a:chOff x="5863457" y="196270"/>
            <a:chExt cx="3290184" cy="3748094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6987557" y="2010017"/>
              <a:ext cx="2163014" cy="19343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235">
                  <a:moveTo>
                    <a:pt x="21" y="2217"/>
                  </a:moveTo>
                  <a:lnTo>
                    <a:pt x="9961" y="0"/>
                  </a:lnTo>
                  <a:cubicBezTo>
                    <a:pt x="9980" y="2853"/>
                    <a:pt x="9974" y="5156"/>
                    <a:pt x="9962" y="8193"/>
                  </a:cubicBezTo>
                  <a:lnTo>
                    <a:pt x="14" y="9235"/>
                  </a:lnTo>
                  <a:cubicBezTo>
                    <a:pt x="0" y="6718"/>
                    <a:pt x="35" y="4734"/>
                    <a:pt x="21" y="2217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l="-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5863457" y="2477512"/>
              <a:ext cx="1132192" cy="92392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4"/>
                <a:gd name="connsiteY0" fmla="*/ 2443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57 w 10004"/>
                <a:gd name="connsiteY4" fmla="*/ 2443 h 10000"/>
                <a:gd name="connsiteX0" fmla="*/ 17 w 10004"/>
                <a:gd name="connsiteY0" fmla="*/ 2548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17 w 10004"/>
                <a:gd name="connsiteY4" fmla="*/ 25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4" h="10000">
                  <a:moveTo>
                    <a:pt x="17" y="2548"/>
                  </a:moveTo>
                  <a:lnTo>
                    <a:pt x="9980" y="0"/>
                  </a:lnTo>
                  <a:cubicBezTo>
                    <a:pt x="10000" y="3475"/>
                    <a:pt x="10004" y="1095"/>
                    <a:pt x="9982" y="8036"/>
                  </a:cubicBezTo>
                  <a:lnTo>
                    <a:pt x="14" y="10000"/>
                  </a:lnTo>
                  <a:cubicBezTo>
                    <a:pt x="0" y="6933"/>
                    <a:pt x="32" y="5614"/>
                    <a:pt x="17" y="25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8021686" y="196270"/>
              <a:ext cx="1131955" cy="20794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73 w 10045"/>
                <a:gd name="connsiteY0" fmla="*/ 1760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73 w 10045"/>
                <a:gd name="connsiteY4" fmla="*/ 1760 h 10274"/>
                <a:gd name="connsiteX0" fmla="*/ 84 w 10045"/>
                <a:gd name="connsiteY0" fmla="*/ 1778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84 w 10045"/>
                <a:gd name="connsiteY4" fmla="*/ 1778 h 10274"/>
                <a:gd name="connsiteX0" fmla="*/ 84 w 10066"/>
                <a:gd name="connsiteY0" fmla="*/ 1676 h 10172"/>
                <a:gd name="connsiteX1" fmla="*/ 9996 w 10066"/>
                <a:gd name="connsiteY1" fmla="*/ 0 h 10172"/>
                <a:gd name="connsiteX2" fmla="*/ 9975 w 10066"/>
                <a:gd name="connsiteY2" fmla="*/ 8939 h 10172"/>
                <a:gd name="connsiteX3" fmla="*/ 28 w 10066"/>
                <a:gd name="connsiteY3" fmla="*/ 10172 h 10172"/>
                <a:gd name="connsiteX4" fmla="*/ 84 w 10066"/>
                <a:gd name="connsiteY4" fmla="*/ 1676 h 10172"/>
                <a:gd name="connsiteX0" fmla="*/ 84 w 10045"/>
                <a:gd name="connsiteY0" fmla="*/ 1688 h 10184"/>
                <a:gd name="connsiteX1" fmla="*/ 9975 w 10045"/>
                <a:gd name="connsiteY1" fmla="*/ 0 h 10184"/>
                <a:gd name="connsiteX2" fmla="*/ 9975 w 10045"/>
                <a:gd name="connsiteY2" fmla="*/ 8951 h 10184"/>
                <a:gd name="connsiteX3" fmla="*/ 28 w 10045"/>
                <a:gd name="connsiteY3" fmla="*/ 10184 h 10184"/>
                <a:gd name="connsiteX4" fmla="*/ 84 w 10045"/>
                <a:gd name="connsiteY4" fmla="*/ 1688 h 10184"/>
                <a:gd name="connsiteX0" fmla="*/ 109 w 10070"/>
                <a:gd name="connsiteY0" fmla="*/ 1688 h 9498"/>
                <a:gd name="connsiteX1" fmla="*/ 10000 w 10070"/>
                <a:gd name="connsiteY1" fmla="*/ 0 h 9498"/>
                <a:gd name="connsiteX2" fmla="*/ 10000 w 10070"/>
                <a:gd name="connsiteY2" fmla="*/ 8951 h 9498"/>
                <a:gd name="connsiteX3" fmla="*/ 28 w 10070"/>
                <a:gd name="connsiteY3" fmla="*/ 9498 h 9498"/>
                <a:gd name="connsiteX4" fmla="*/ 109 w 10070"/>
                <a:gd name="connsiteY4" fmla="*/ 1688 h 9498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424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500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" h="10717">
                  <a:moveTo>
                    <a:pt x="115" y="1777"/>
                  </a:moveTo>
                  <a:lnTo>
                    <a:pt x="9937" y="0"/>
                  </a:lnTo>
                  <a:cubicBezTo>
                    <a:pt x="10007" y="3351"/>
                    <a:pt x="9958" y="6237"/>
                    <a:pt x="9937" y="9500"/>
                  </a:cubicBezTo>
                  <a:lnTo>
                    <a:pt x="28" y="10717"/>
                  </a:lnTo>
                  <a:cubicBezTo>
                    <a:pt x="0" y="7818"/>
                    <a:pt x="143" y="4678"/>
                    <a:pt x="115" y="1777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9" name="Puolivapaa piirto 8"/>
            <p:cNvSpPr/>
            <p:nvPr userDrawn="1"/>
          </p:nvSpPr>
          <p:spPr>
            <a:xfrm>
              <a:off x="5863616" y="541400"/>
              <a:ext cx="2178159" cy="217179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35 w 10075"/>
                <a:gd name="connsiteY0" fmla="*/ 3023 h 10312"/>
                <a:gd name="connsiteX1" fmla="*/ 10063 w 10075"/>
                <a:gd name="connsiteY1" fmla="*/ 0 h 10312"/>
                <a:gd name="connsiteX2" fmla="*/ 10063 w 10075"/>
                <a:gd name="connsiteY2" fmla="*/ 8225 h 10312"/>
                <a:gd name="connsiteX3" fmla="*/ 14 w 10075"/>
                <a:gd name="connsiteY3" fmla="*/ 10312 h 10312"/>
                <a:gd name="connsiteX4" fmla="*/ 35 w 10075"/>
                <a:gd name="connsiteY4" fmla="*/ 3023 h 10312"/>
                <a:gd name="connsiteX0" fmla="*/ 35 w 10104"/>
                <a:gd name="connsiteY0" fmla="*/ 3032 h 10321"/>
                <a:gd name="connsiteX1" fmla="*/ 10092 w 10104"/>
                <a:gd name="connsiteY1" fmla="*/ 0 h 10321"/>
                <a:gd name="connsiteX2" fmla="*/ 10063 w 10104"/>
                <a:gd name="connsiteY2" fmla="*/ 8234 h 10321"/>
                <a:gd name="connsiteX3" fmla="*/ 14 w 10104"/>
                <a:gd name="connsiteY3" fmla="*/ 10321 h 10321"/>
                <a:gd name="connsiteX4" fmla="*/ 35 w 10104"/>
                <a:gd name="connsiteY4" fmla="*/ 3032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" h="10321">
                  <a:moveTo>
                    <a:pt x="35" y="3032"/>
                  </a:moveTo>
                  <a:lnTo>
                    <a:pt x="10092" y="0"/>
                  </a:lnTo>
                  <a:cubicBezTo>
                    <a:pt x="10104" y="3071"/>
                    <a:pt x="10073" y="5214"/>
                    <a:pt x="10063" y="8234"/>
                  </a:cubicBezTo>
                  <a:lnTo>
                    <a:pt x="14" y="10321"/>
                  </a:lnTo>
                  <a:cubicBezTo>
                    <a:pt x="0" y="7816"/>
                    <a:pt x="49" y="5539"/>
                    <a:pt x="35" y="3032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 l="-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6355371" y="6304036"/>
            <a:ext cx="3003995" cy="104775"/>
            <a:chOff x="340" y="3906"/>
            <a:chExt cx="1747" cy="66"/>
          </a:xfrm>
        </p:grpSpPr>
        <p:sp>
          <p:nvSpPr>
            <p:cNvPr id="1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715 h 728"/>
                <a:gd name="T2" fmla="*/ 988 w 11514"/>
                <a:gd name="T3" fmla="*/ 328 h 728"/>
                <a:gd name="T4" fmla="*/ 2035 w 11514"/>
                <a:gd name="T5" fmla="*/ 15 h 728"/>
                <a:gd name="T6" fmla="*/ 2305 w 11514"/>
                <a:gd name="T7" fmla="*/ 715 h 728"/>
                <a:gd name="T8" fmla="*/ 2998 w 11514"/>
                <a:gd name="T9" fmla="*/ 575 h 728"/>
                <a:gd name="T10" fmla="*/ 2968 w 11514"/>
                <a:gd name="T11" fmla="*/ 715 h 728"/>
                <a:gd name="T12" fmla="*/ 3630 w 11514"/>
                <a:gd name="T13" fmla="*/ 715 h 728"/>
                <a:gd name="T14" fmla="*/ 4594 w 11514"/>
                <a:gd name="T15" fmla="*/ 161 h 728"/>
                <a:gd name="T16" fmla="*/ 4382 w 11514"/>
                <a:gd name="T17" fmla="*/ 8 h 728"/>
                <a:gd name="T18" fmla="*/ 4106 w 11514"/>
                <a:gd name="T19" fmla="*/ 61 h 728"/>
                <a:gd name="T20" fmla="*/ 3977 w 11514"/>
                <a:gd name="T21" fmla="*/ 289 h 728"/>
                <a:gd name="T22" fmla="*/ 4019 w 11514"/>
                <a:gd name="T23" fmla="*/ 568 h 728"/>
                <a:gd name="T24" fmla="*/ 4231 w 11514"/>
                <a:gd name="T25" fmla="*/ 722 h 728"/>
                <a:gd name="T26" fmla="*/ 4507 w 11514"/>
                <a:gd name="T27" fmla="*/ 669 h 728"/>
                <a:gd name="T28" fmla="*/ 4638 w 11514"/>
                <a:gd name="T29" fmla="*/ 441 h 728"/>
                <a:gd name="T30" fmla="*/ 4514 w 11514"/>
                <a:gd name="T31" fmla="*/ 497 h 728"/>
                <a:gd name="T32" fmla="*/ 4381 w 11514"/>
                <a:gd name="T33" fmla="*/ 628 h 728"/>
                <a:gd name="T34" fmla="*/ 4190 w 11514"/>
                <a:gd name="T35" fmla="*/ 608 h 728"/>
                <a:gd name="T36" fmla="*/ 4084 w 11514"/>
                <a:gd name="T37" fmla="*/ 448 h 728"/>
                <a:gd name="T38" fmla="*/ 4099 w 11514"/>
                <a:gd name="T39" fmla="*/ 233 h 728"/>
                <a:gd name="T40" fmla="*/ 4233 w 11514"/>
                <a:gd name="T41" fmla="*/ 102 h 728"/>
                <a:gd name="T42" fmla="*/ 4422 w 11514"/>
                <a:gd name="T43" fmla="*/ 122 h 728"/>
                <a:gd name="T44" fmla="*/ 4528 w 11514"/>
                <a:gd name="T45" fmla="*/ 282 h 728"/>
                <a:gd name="T46" fmla="*/ 4939 w 11514"/>
                <a:gd name="T47" fmla="*/ 715 h 728"/>
                <a:gd name="T48" fmla="*/ 5189 w 11514"/>
                <a:gd name="T49" fmla="*/ 715 h 728"/>
                <a:gd name="T50" fmla="*/ 6393 w 11514"/>
                <a:gd name="T51" fmla="*/ 15 h 728"/>
                <a:gd name="T52" fmla="*/ 6057 w 11514"/>
                <a:gd name="T53" fmla="*/ 153 h 728"/>
                <a:gd name="T54" fmla="*/ 7590 w 11514"/>
                <a:gd name="T55" fmla="*/ 715 h 728"/>
                <a:gd name="T56" fmla="*/ 7148 w 11514"/>
                <a:gd name="T57" fmla="*/ 715 h 728"/>
                <a:gd name="T58" fmla="*/ 8228 w 11514"/>
                <a:gd name="T59" fmla="*/ 15 h 728"/>
                <a:gd name="T60" fmla="*/ 8727 w 11514"/>
                <a:gd name="T61" fmla="*/ 715 h 728"/>
                <a:gd name="T62" fmla="*/ 9110 w 11514"/>
                <a:gd name="T63" fmla="*/ 456 h 728"/>
                <a:gd name="T64" fmla="*/ 9699 w 11514"/>
                <a:gd name="T65" fmla="*/ 15 h 728"/>
                <a:gd name="T66" fmla="*/ 10970 w 11514"/>
                <a:gd name="T67" fmla="*/ 326 h 728"/>
                <a:gd name="T68" fmla="*/ 10862 w 11514"/>
                <a:gd name="T69" fmla="*/ 83 h 728"/>
                <a:gd name="T70" fmla="*/ 10596 w 11514"/>
                <a:gd name="T71" fmla="*/ 3 h 728"/>
                <a:gd name="T72" fmla="*/ 10364 w 11514"/>
                <a:gd name="T73" fmla="*/ 133 h 728"/>
                <a:gd name="T74" fmla="*/ 10301 w 11514"/>
                <a:gd name="T75" fmla="*/ 404 h 728"/>
                <a:gd name="T76" fmla="*/ 10408 w 11514"/>
                <a:gd name="T77" fmla="*/ 647 h 728"/>
                <a:gd name="T78" fmla="*/ 10674 w 11514"/>
                <a:gd name="T79" fmla="*/ 726 h 728"/>
                <a:gd name="T80" fmla="*/ 10906 w 11514"/>
                <a:gd name="T81" fmla="*/ 595 h 728"/>
                <a:gd name="T82" fmla="*/ 10866 w 11514"/>
                <a:gd name="T83" fmla="*/ 365 h 728"/>
                <a:gd name="T84" fmla="*/ 10805 w 11514"/>
                <a:gd name="T85" fmla="*/ 561 h 728"/>
                <a:gd name="T86" fmla="*/ 10635 w 11514"/>
                <a:gd name="T87" fmla="*/ 638 h 728"/>
                <a:gd name="T88" fmla="*/ 10465 w 11514"/>
                <a:gd name="T89" fmla="*/ 561 h 728"/>
                <a:gd name="T90" fmla="*/ 10403 w 11514"/>
                <a:gd name="T91" fmla="*/ 365 h 728"/>
                <a:gd name="T92" fmla="*/ 10465 w 11514"/>
                <a:gd name="T93" fmla="*/ 171 h 728"/>
                <a:gd name="T94" fmla="*/ 10635 w 11514"/>
                <a:gd name="T95" fmla="*/ 92 h 728"/>
                <a:gd name="T96" fmla="*/ 10805 w 11514"/>
                <a:gd name="T97" fmla="*/ 171 h 728"/>
                <a:gd name="T98" fmla="*/ 10866 w 11514"/>
                <a:gd name="T99" fmla="*/ 365 h 728"/>
                <a:gd name="T100" fmla="*/ 11455 w 11514"/>
                <a:gd name="T101" fmla="*/ 377 h 728"/>
                <a:gd name="T102" fmla="*/ 11231 w 11514"/>
                <a:gd name="T103" fmla="*/ 231 h 728"/>
                <a:gd name="T104" fmla="*/ 11230 w 11514"/>
                <a:gd name="T105" fmla="*/ 136 h 728"/>
                <a:gd name="T106" fmla="*/ 11356 w 11514"/>
                <a:gd name="T107" fmla="*/ 92 h 728"/>
                <a:gd name="T108" fmla="*/ 11311 w 11514"/>
                <a:gd name="T109" fmla="*/ 1 h 728"/>
                <a:gd name="T110" fmla="*/ 11148 w 11514"/>
                <a:gd name="T111" fmla="*/ 74 h 728"/>
                <a:gd name="T112" fmla="*/ 11111 w 11514"/>
                <a:gd name="T113" fmla="*/ 227 h 728"/>
                <a:gd name="T114" fmla="*/ 11276 w 11514"/>
                <a:gd name="T115" fmla="*/ 383 h 728"/>
                <a:gd name="T116" fmla="*/ 11409 w 11514"/>
                <a:gd name="T117" fmla="*/ 505 h 728"/>
                <a:gd name="T118" fmla="*/ 11320 w 11514"/>
                <a:gd name="T119" fmla="*/ 631 h 728"/>
                <a:gd name="T120" fmla="*/ 11129 w 11514"/>
                <a:gd name="T121" fmla="*/ 604 h 728"/>
                <a:gd name="T122" fmla="*/ 11308 w 11514"/>
                <a:gd name="T123" fmla="*/ 725 h 728"/>
                <a:gd name="T124" fmla="*/ 11467 w 11514"/>
                <a:gd name="T125" fmla="*/ 653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316 w 7274"/>
                <a:gd name="T1" fmla="*/ 88 h 713"/>
                <a:gd name="T2" fmla="*/ 776 w 7274"/>
                <a:gd name="T3" fmla="*/ 611 h 713"/>
                <a:gd name="T4" fmla="*/ 1763 w 7274"/>
                <a:gd name="T5" fmla="*/ 611 h 713"/>
                <a:gd name="T6" fmla="*/ 1710 w 7274"/>
                <a:gd name="T7" fmla="*/ 594 h 713"/>
                <a:gd name="T8" fmla="*/ 1635 w 7274"/>
                <a:gd name="T9" fmla="*/ 462 h 713"/>
                <a:gd name="T10" fmla="*/ 1600 w 7274"/>
                <a:gd name="T11" fmla="*/ 341 h 713"/>
                <a:gd name="T12" fmla="*/ 1675 w 7274"/>
                <a:gd name="T13" fmla="*/ 277 h 713"/>
                <a:gd name="T14" fmla="*/ 1706 w 7274"/>
                <a:gd name="T15" fmla="*/ 196 h 713"/>
                <a:gd name="T16" fmla="*/ 1695 w 7274"/>
                <a:gd name="T17" fmla="*/ 116 h 713"/>
                <a:gd name="T18" fmla="*/ 1652 w 7274"/>
                <a:gd name="T19" fmla="*/ 56 h 713"/>
                <a:gd name="T20" fmla="*/ 1576 w 7274"/>
                <a:gd name="T21" fmla="*/ 12 h 713"/>
                <a:gd name="T22" fmla="*/ 1257 w 7274"/>
                <a:gd name="T23" fmla="*/ 0 h 713"/>
                <a:gd name="T24" fmla="*/ 1464 w 7274"/>
                <a:gd name="T25" fmla="*/ 396 h 713"/>
                <a:gd name="T26" fmla="*/ 1508 w 7274"/>
                <a:gd name="T27" fmla="*/ 433 h 713"/>
                <a:gd name="T28" fmla="*/ 1618 w 7274"/>
                <a:gd name="T29" fmla="*/ 639 h 713"/>
                <a:gd name="T30" fmla="*/ 1683 w 7274"/>
                <a:gd name="T31" fmla="*/ 690 h 713"/>
                <a:gd name="T32" fmla="*/ 1599 w 7274"/>
                <a:gd name="T33" fmla="*/ 183 h 713"/>
                <a:gd name="T34" fmla="*/ 1570 w 7274"/>
                <a:gd name="T35" fmla="*/ 256 h 713"/>
                <a:gd name="T36" fmla="*/ 1510 w 7274"/>
                <a:gd name="T37" fmla="*/ 298 h 713"/>
                <a:gd name="T38" fmla="*/ 1486 w 7274"/>
                <a:gd name="T39" fmla="*/ 88 h 713"/>
                <a:gd name="T40" fmla="*/ 1568 w 7274"/>
                <a:gd name="T41" fmla="*/ 119 h 713"/>
                <a:gd name="T42" fmla="*/ 1595 w 7274"/>
                <a:gd name="T43" fmla="*/ 161 h 713"/>
                <a:gd name="T44" fmla="*/ 1814 w 7274"/>
                <a:gd name="T45" fmla="*/ 0 h 713"/>
                <a:gd name="T46" fmla="*/ 3000 w 7274"/>
                <a:gd name="T47" fmla="*/ 700 h 713"/>
                <a:gd name="T48" fmla="*/ 3002 w 7274"/>
                <a:gd name="T49" fmla="*/ 88 h 713"/>
                <a:gd name="T50" fmla="*/ 3476 w 7274"/>
                <a:gd name="T51" fmla="*/ 700 h 713"/>
                <a:gd name="T52" fmla="*/ 4434 w 7274"/>
                <a:gd name="T53" fmla="*/ 266 h 713"/>
                <a:gd name="T54" fmla="*/ 4382 w 7274"/>
                <a:gd name="T55" fmla="*/ 145 h 713"/>
                <a:gd name="T56" fmla="*/ 4300 w 7274"/>
                <a:gd name="T57" fmla="*/ 60 h 713"/>
                <a:gd name="T58" fmla="*/ 4178 w 7274"/>
                <a:gd name="T59" fmla="*/ 7 h 713"/>
                <a:gd name="T60" fmla="*/ 4125 w 7274"/>
                <a:gd name="T61" fmla="*/ 700 h 713"/>
                <a:gd name="T62" fmla="*/ 4258 w 7274"/>
                <a:gd name="T63" fmla="*/ 668 h 713"/>
                <a:gd name="T64" fmla="*/ 4363 w 7274"/>
                <a:gd name="T65" fmla="*/ 586 h 713"/>
                <a:gd name="T66" fmla="*/ 4420 w 7274"/>
                <a:gd name="T67" fmla="*/ 488 h 713"/>
                <a:gd name="T68" fmla="*/ 4443 w 7274"/>
                <a:gd name="T69" fmla="*/ 354 h 713"/>
                <a:gd name="T70" fmla="*/ 4328 w 7274"/>
                <a:gd name="T71" fmla="*/ 441 h 713"/>
                <a:gd name="T72" fmla="*/ 4285 w 7274"/>
                <a:gd name="T73" fmla="*/ 525 h 713"/>
                <a:gd name="T74" fmla="*/ 4211 w 7274"/>
                <a:gd name="T75" fmla="*/ 587 h 713"/>
                <a:gd name="T76" fmla="*/ 4119 w 7274"/>
                <a:gd name="T77" fmla="*/ 611 h 713"/>
                <a:gd name="T78" fmla="*/ 4156 w 7274"/>
                <a:gd name="T79" fmla="*/ 94 h 713"/>
                <a:gd name="T80" fmla="*/ 4236 w 7274"/>
                <a:gd name="T81" fmla="*/ 131 h 713"/>
                <a:gd name="T82" fmla="*/ 4298 w 7274"/>
                <a:gd name="T83" fmla="*/ 200 h 713"/>
                <a:gd name="T84" fmla="*/ 4335 w 7274"/>
                <a:gd name="T85" fmla="*/ 290 h 713"/>
                <a:gd name="T86" fmla="*/ 4600 w 7274"/>
                <a:gd name="T87" fmla="*/ 0 h 713"/>
                <a:gd name="T88" fmla="*/ 4702 w 7274"/>
                <a:gd name="T89" fmla="*/ 291 h 713"/>
                <a:gd name="T90" fmla="*/ 5324 w 7274"/>
                <a:gd name="T91" fmla="*/ 0 h 713"/>
                <a:gd name="T92" fmla="*/ 6451 w 7274"/>
                <a:gd name="T93" fmla="*/ 507 h 713"/>
                <a:gd name="T94" fmla="*/ 6343 w 7274"/>
                <a:gd name="T95" fmla="*/ 549 h 713"/>
                <a:gd name="T96" fmla="*/ 6298 w 7274"/>
                <a:gd name="T97" fmla="*/ 608 h 713"/>
                <a:gd name="T98" fmla="*/ 6205 w 7274"/>
                <a:gd name="T99" fmla="*/ 624 h 713"/>
                <a:gd name="T100" fmla="*/ 6185 w 7274"/>
                <a:gd name="T101" fmla="*/ 703 h 713"/>
                <a:gd name="T102" fmla="*/ 6283 w 7274"/>
                <a:gd name="T103" fmla="*/ 712 h 713"/>
                <a:gd name="T104" fmla="*/ 6366 w 7274"/>
                <a:gd name="T105" fmla="*/ 685 h 713"/>
                <a:gd name="T106" fmla="*/ 6419 w 7274"/>
                <a:gd name="T107" fmla="*/ 632 h 713"/>
                <a:gd name="T108" fmla="*/ 6448 w 7274"/>
                <a:gd name="T109" fmla="*/ 550 h 713"/>
                <a:gd name="T110" fmla="*/ 6565 w 7274"/>
                <a:gd name="T111" fmla="*/ 700 h 713"/>
                <a:gd name="T112" fmla="*/ 6919 w 7274"/>
                <a:gd name="T113" fmla="*/ 97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73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1" y="-3940"/>
            <a:ext cx="6362654" cy="3788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55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11"/>
              <a:gd name="connsiteY0" fmla="*/ 0 h 13625"/>
              <a:gd name="connsiteX1" fmla="*/ 10001 w 10011"/>
              <a:gd name="connsiteY1" fmla="*/ 0 h 13625"/>
              <a:gd name="connsiteX2" fmla="*/ 10002 w 10011"/>
              <a:gd name="connsiteY2" fmla="*/ 9777 h 13625"/>
              <a:gd name="connsiteX3" fmla="*/ 0 w 10011"/>
              <a:gd name="connsiteY3" fmla="*/ 13625 h 13625"/>
              <a:gd name="connsiteX4" fmla="*/ 0 w 10011"/>
              <a:gd name="connsiteY4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3625">
                <a:moveTo>
                  <a:pt x="0" y="0"/>
                </a:moveTo>
                <a:lnTo>
                  <a:pt x="10001" y="0"/>
                </a:lnTo>
                <a:cubicBezTo>
                  <a:pt x="10008" y="7808"/>
                  <a:pt x="10011" y="2531"/>
                  <a:pt x="10002" y="9777"/>
                </a:cubicBezTo>
                <a:lnTo>
                  <a:pt x="0" y="136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9671861-5E4E-43FD-85CA-5FBA012F579D}" type="datetime1">
              <a:rPr lang="fi-FI" smtClean="0"/>
              <a:t>18.1.2018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63E2B11-3732-4AD4-854B-DFC1BEA4E2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 smtClean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5273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-6878" y="-4763"/>
            <a:ext cx="3564558" cy="3386138"/>
            <a:chOff x="-5831" y="-5009"/>
            <a:chExt cx="3290727" cy="3386161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1979776" y="-5009"/>
              <a:ext cx="1305120" cy="213737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51 w 10072"/>
                <a:gd name="connsiteY0" fmla="*/ 1760 h 10216"/>
                <a:gd name="connsiteX1" fmla="*/ 9953 w 10072"/>
                <a:gd name="connsiteY1" fmla="*/ 0 h 10216"/>
                <a:gd name="connsiteX2" fmla="*/ 10051 w 10072"/>
                <a:gd name="connsiteY2" fmla="*/ 8810 h 10216"/>
                <a:gd name="connsiteX3" fmla="*/ 28 w 10072"/>
                <a:gd name="connsiteY3" fmla="*/ 10216 h 10216"/>
                <a:gd name="connsiteX4" fmla="*/ 51 w 10072"/>
                <a:gd name="connsiteY4" fmla="*/ 1760 h 10216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306"/>
                <a:gd name="connsiteX1" fmla="*/ 9979 w 10098"/>
                <a:gd name="connsiteY1" fmla="*/ 0 h 10306"/>
                <a:gd name="connsiteX2" fmla="*/ 10077 w 10098"/>
                <a:gd name="connsiteY2" fmla="*/ 8810 h 10306"/>
                <a:gd name="connsiteX3" fmla="*/ 28 w 10098"/>
                <a:gd name="connsiteY3" fmla="*/ 10306 h 10306"/>
                <a:gd name="connsiteX4" fmla="*/ 77 w 10098"/>
                <a:gd name="connsiteY4" fmla="*/ 1760 h 10306"/>
                <a:gd name="connsiteX0" fmla="*/ 37 w 10058"/>
                <a:gd name="connsiteY0" fmla="*/ 1760 h 10328"/>
                <a:gd name="connsiteX1" fmla="*/ 9939 w 10058"/>
                <a:gd name="connsiteY1" fmla="*/ 0 h 10328"/>
                <a:gd name="connsiteX2" fmla="*/ 10037 w 10058"/>
                <a:gd name="connsiteY2" fmla="*/ 8810 h 10328"/>
                <a:gd name="connsiteX3" fmla="*/ 28 w 10058"/>
                <a:gd name="connsiteY3" fmla="*/ 10328 h 10328"/>
                <a:gd name="connsiteX4" fmla="*/ 37 w 10058"/>
                <a:gd name="connsiteY4" fmla="*/ 1760 h 10328"/>
                <a:gd name="connsiteX0" fmla="*/ 37 w 10107"/>
                <a:gd name="connsiteY0" fmla="*/ 1742 h 10310"/>
                <a:gd name="connsiteX1" fmla="*/ 10037 w 10107"/>
                <a:gd name="connsiteY1" fmla="*/ 0 h 10310"/>
                <a:gd name="connsiteX2" fmla="*/ 10037 w 10107"/>
                <a:gd name="connsiteY2" fmla="*/ 8792 h 10310"/>
                <a:gd name="connsiteX3" fmla="*/ 28 w 10107"/>
                <a:gd name="connsiteY3" fmla="*/ 10310 h 10310"/>
                <a:gd name="connsiteX4" fmla="*/ 37 w 10107"/>
                <a:gd name="connsiteY4" fmla="*/ 1742 h 10310"/>
                <a:gd name="connsiteX0" fmla="*/ 0 w 10119"/>
                <a:gd name="connsiteY0" fmla="*/ 1952 h 10310"/>
                <a:gd name="connsiteX1" fmla="*/ 10049 w 10119"/>
                <a:gd name="connsiteY1" fmla="*/ 0 h 10310"/>
                <a:gd name="connsiteX2" fmla="*/ 10049 w 10119"/>
                <a:gd name="connsiteY2" fmla="*/ 8792 h 10310"/>
                <a:gd name="connsiteX3" fmla="*/ 40 w 10119"/>
                <a:gd name="connsiteY3" fmla="*/ 10310 h 10310"/>
                <a:gd name="connsiteX4" fmla="*/ 0 w 10119"/>
                <a:gd name="connsiteY4" fmla="*/ 1952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9" h="10310">
                  <a:moveTo>
                    <a:pt x="0" y="1952"/>
                  </a:moveTo>
                  <a:lnTo>
                    <a:pt x="10049" y="0"/>
                  </a:lnTo>
                  <a:cubicBezTo>
                    <a:pt x="10119" y="3183"/>
                    <a:pt x="10070" y="5693"/>
                    <a:pt x="10049" y="8792"/>
                  </a:cubicBezTo>
                  <a:lnTo>
                    <a:pt x="40" y="10310"/>
                  </a:lnTo>
                  <a:cubicBezTo>
                    <a:pt x="12" y="7557"/>
                    <a:pt x="28" y="4707"/>
                    <a:pt x="0" y="1952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l="-80000" r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-5831" y="399807"/>
              <a:ext cx="1993802" cy="224950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0 w 10067"/>
                <a:gd name="connsiteY0" fmla="*/ 2645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0 w 10067"/>
                <a:gd name="connsiteY4" fmla="*/ 2645 h 10319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55 w 10112"/>
                <a:gd name="connsiteY2" fmla="*/ 8226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22 w 10112"/>
                <a:gd name="connsiteY2" fmla="*/ 8274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62 w 10126"/>
                <a:gd name="connsiteY2" fmla="*/ 8295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072"/>
                <a:gd name="connsiteY0" fmla="*/ 246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465 h 10453"/>
                <a:gd name="connsiteX0" fmla="*/ 14 w 10072"/>
                <a:gd name="connsiteY0" fmla="*/ 303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3035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0 w 10058"/>
                <a:gd name="connsiteY0" fmla="*/ 2697 h 10496"/>
                <a:gd name="connsiteX1" fmla="*/ 10022 w 10058"/>
                <a:gd name="connsiteY1" fmla="*/ 0 h 10496"/>
                <a:gd name="connsiteX2" fmla="*/ 10048 w 10058"/>
                <a:gd name="connsiteY2" fmla="*/ 8114 h 10496"/>
                <a:gd name="connsiteX3" fmla="*/ 32 w 10058"/>
                <a:gd name="connsiteY3" fmla="*/ 10496 h 10496"/>
                <a:gd name="connsiteX4" fmla="*/ 0 w 10058"/>
                <a:gd name="connsiteY4" fmla="*/ 2697 h 10496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3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30 w 10088"/>
                <a:gd name="connsiteY4" fmla="*/ 2697 h 10525"/>
                <a:gd name="connsiteX0" fmla="*/ 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0 w 10088"/>
                <a:gd name="connsiteY4" fmla="*/ 2697 h 10525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3035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3035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2" h="10538">
                  <a:moveTo>
                    <a:pt x="14" y="3035"/>
                  </a:moveTo>
                  <a:lnTo>
                    <a:pt x="10066" y="0"/>
                  </a:lnTo>
                  <a:cubicBezTo>
                    <a:pt x="10078" y="3071"/>
                    <a:pt x="10102" y="5094"/>
                    <a:pt x="10092" y="8114"/>
                  </a:cubicBezTo>
                  <a:lnTo>
                    <a:pt x="14" y="10538"/>
                  </a:lnTo>
                  <a:cubicBezTo>
                    <a:pt x="0" y="8033"/>
                    <a:pt x="14" y="5747"/>
                    <a:pt x="14" y="303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968846" y="1796816"/>
              <a:ext cx="2312875" cy="15843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0 w 10000"/>
                <a:gd name="connsiteY0" fmla="*/ 2965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2965 h 10000"/>
                <a:gd name="connsiteX0" fmla="*/ 0 w 10000"/>
                <a:gd name="connsiteY0" fmla="*/ 3032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32 h 10000"/>
                <a:gd name="connsiteX0" fmla="*/ 0 w 10000"/>
                <a:gd name="connsiteY0" fmla="*/ 3069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69 h 10000"/>
                <a:gd name="connsiteX0" fmla="*/ 0 w 10046"/>
                <a:gd name="connsiteY0" fmla="*/ 3106 h 10000"/>
                <a:gd name="connsiteX1" fmla="*/ 10026 w 10046"/>
                <a:gd name="connsiteY1" fmla="*/ 0 h 10000"/>
                <a:gd name="connsiteX2" fmla="*/ 10028 w 10046"/>
                <a:gd name="connsiteY2" fmla="*/ 8036 h 10000"/>
                <a:gd name="connsiteX3" fmla="*/ 60 w 10046"/>
                <a:gd name="connsiteY3" fmla="*/ 10000 h 10000"/>
                <a:gd name="connsiteX4" fmla="*/ 0 w 10046"/>
                <a:gd name="connsiteY4" fmla="*/ 3106 h 10000"/>
                <a:gd name="connsiteX0" fmla="*/ 14 w 10060"/>
                <a:gd name="connsiteY0" fmla="*/ 3106 h 9966"/>
                <a:gd name="connsiteX1" fmla="*/ 10040 w 10060"/>
                <a:gd name="connsiteY1" fmla="*/ 0 h 9966"/>
                <a:gd name="connsiteX2" fmla="*/ 10042 w 10060"/>
                <a:gd name="connsiteY2" fmla="*/ 8036 h 9966"/>
                <a:gd name="connsiteX3" fmla="*/ 14 w 10060"/>
                <a:gd name="connsiteY3" fmla="*/ 9966 h 9966"/>
                <a:gd name="connsiteX4" fmla="*/ 14 w 10060"/>
                <a:gd name="connsiteY4" fmla="*/ 3106 h 9966"/>
                <a:gd name="connsiteX0" fmla="*/ 9 w 9995"/>
                <a:gd name="connsiteY0" fmla="*/ 3117 h 10000"/>
                <a:gd name="connsiteX1" fmla="*/ 9975 w 9995"/>
                <a:gd name="connsiteY1" fmla="*/ 0 h 10000"/>
                <a:gd name="connsiteX2" fmla="*/ 9977 w 9995"/>
                <a:gd name="connsiteY2" fmla="*/ 8063 h 10000"/>
                <a:gd name="connsiteX3" fmla="*/ 9 w 9995"/>
                <a:gd name="connsiteY3" fmla="*/ 10000 h 10000"/>
                <a:gd name="connsiteX4" fmla="*/ 9 w 9995"/>
                <a:gd name="connsiteY4" fmla="*/ 3117 h 10000"/>
                <a:gd name="connsiteX0" fmla="*/ 9 w 9992"/>
                <a:gd name="connsiteY0" fmla="*/ 2898 h 9781"/>
                <a:gd name="connsiteX1" fmla="*/ 9972 w 9992"/>
                <a:gd name="connsiteY1" fmla="*/ 0 h 9781"/>
                <a:gd name="connsiteX2" fmla="*/ 9982 w 9992"/>
                <a:gd name="connsiteY2" fmla="*/ 7844 h 9781"/>
                <a:gd name="connsiteX3" fmla="*/ 9 w 9992"/>
                <a:gd name="connsiteY3" fmla="*/ 9781 h 9781"/>
                <a:gd name="connsiteX4" fmla="*/ 9 w 9992"/>
                <a:gd name="connsiteY4" fmla="*/ 2898 h 9781"/>
                <a:gd name="connsiteX0" fmla="*/ 9 w 9990"/>
                <a:gd name="connsiteY0" fmla="*/ 3065 h 10102"/>
                <a:gd name="connsiteX1" fmla="*/ 9960 w 9990"/>
                <a:gd name="connsiteY1" fmla="*/ 0 h 10102"/>
                <a:gd name="connsiteX2" fmla="*/ 9990 w 9990"/>
                <a:gd name="connsiteY2" fmla="*/ 8122 h 10102"/>
                <a:gd name="connsiteX3" fmla="*/ 9 w 9990"/>
                <a:gd name="connsiteY3" fmla="*/ 10102 h 10102"/>
                <a:gd name="connsiteX4" fmla="*/ 9 w 9990"/>
                <a:gd name="connsiteY4" fmla="*/ 3065 h 10102"/>
                <a:gd name="connsiteX0" fmla="*/ 9 w 10000"/>
                <a:gd name="connsiteY0" fmla="*/ 3090 h 10000"/>
                <a:gd name="connsiteX1" fmla="*/ 9970 w 10000"/>
                <a:gd name="connsiteY1" fmla="*/ 0 h 10000"/>
                <a:gd name="connsiteX2" fmla="*/ 10000 w 10000"/>
                <a:gd name="connsiteY2" fmla="*/ 8040 h 10000"/>
                <a:gd name="connsiteX3" fmla="*/ 9 w 10000"/>
                <a:gd name="connsiteY3" fmla="*/ 10000 h 10000"/>
                <a:gd name="connsiteX4" fmla="*/ 9 w 10000"/>
                <a:gd name="connsiteY4" fmla="*/ 3090 h 10000"/>
                <a:gd name="connsiteX0" fmla="*/ 9 w 10000"/>
                <a:gd name="connsiteY0" fmla="*/ 3318 h 10228"/>
                <a:gd name="connsiteX1" fmla="*/ 9975 w 10000"/>
                <a:gd name="connsiteY1" fmla="*/ 0 h 10228"/>
                <a:gd name="connsiteX2" fmla="*/ 10000 w 10000"/>
                <a:gd name="connsiteY2" fmla="*/ 8268 h 10228"/>
                <a:gd name="connsiteX3" fmla="*/ 9 w 10000"/>
                <a:gd name="connsiteY3" fmla="*/ 10228 h 10228"/>
                <a:gd name="connsiteX4" fmla="*/ 9 w 10000"/>
                <a:gd name="connsiteY4" fmla="*/ 3318 h 10228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10000 w 10006"/>
                <a:gd name="connsiteY2" fmla="*/ 8324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4590 h 11500"/>
                <a:gd name="connsiteX1" fmla="*/ 9986 w 10006"/>
                <a:gd name="connsiteY1" fmla="*/ 1216 h 11500"/>
                <a:gd name="connsiteX2" fmla="*/ 9975 w 10006"/>
                <a:gd name="connsiteY2" fmla="*/ 7106 h 11500"/>
                <a:gd name="connsiteX3" fmla="*/ 9 w 10006"/>
                <a:gd name="connsiteY3" fmla="*/ 11500 h 11500"/>
                <a:gd name="connsiteX4" fmla="*/ 9 w 10006"/>
                <a:gd name="connsiteY4" fmla="*/ 4590 h 11500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24 w 10021"/>
                <a:gd name="connsiteY0" fmla="*/ 3374 h 9556"/>
                <a:gd name="connsiteX1" fmla="*/ 10001 w 10021"/>
                <a:gd name="connsiteY1" fmla="*/ 0 h 9556"/>
                <a:gd name="connsiteX2" fmla="*/ 9990 w 10021"/>
                <a:gd name="connsiteY2" fmla="*/ 5890 h 9556"/>
                <a:gd name="connsiteX3" fmla="*/ 9 w 10021"/>
                <a:gd name="connsiteY3" fmla="*/ 9556 h 9556"/>
                <a:gd name="connsiteX4" fmla="*/ 24 w 10021"/>
                <a:gd name="connsiteY4" fmla="*/ 3374 h 9556"/>
                <a:gd name="connsiteX0" fmla="*/ 24 w 10000"/>
                <a:gd name="connsiteY0" fmla="*/ 3531 h 9617"/>
                <a:gd name="connsiteX1" fmla="*/ 9980 w 10000"/>
                <a:gd name="connsiteY1" fmla="*/ 0 h 9617"/>
                <a:gd name="connsiteX2" fmla="*/ 9969 w 10000"/>
                <a:gd name="connsiteY2" fmla="*/ 6164 h 9617"/>
                <a:gd name="connsiteX3" fmla="*/ 9 w 10000"/>
                <a:gd name="connsiteY3" fmla="*/ 9617 h 9617"/>
                <a:gd name="connsiteX4" fmla="*/ 24 w 10000"/>
                <a:gd name="connsiteY4" fmla="*/ 3531 h 9617"/>
                <a:gd name="connsiteX0" fmla="*/ 24 w 10000"/>
                <a:gd name="connsiteY0" fmla="*/ 3672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24 w 10000"/>
                <a:gd name="connsiteY4" fmla="*/ 3672 h 10000"/>
                <a:gd name="connsiteX0" fmla="*/ 0 w 10000"/>
                <a:gd name="connsiteY0" fmla="*/ 3218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0 w 10000"/>
                <a:gd name="connsiteY4" fmla="*/ 3218 h 10000"/>
                <a:gd name="connsiteX0" fmla="*/ 9 w 10009"/>
                <a:gd name="connsiteY0" fmla="*/ 3218 h 9601"/>
                <a:gd name="connsiteX1" fmla="*/ 9989 w 10009"/>
                <a:gd name="connsiteY1" fmla="*/ 0 h 9601"/>
                <a:gd name="connsiteX2" fmla="*/ 9978 w 10009"/>
                <a:gd name="connsiteY2" fmla="*/ 6409 h 9601"/>
                <a:gd name="connsiteX3" fmla="*/ 9 w 10009"/>
                <a:gd name="connsiteY3" fmla="*/ 9601 h 9601"/>
                <a:gd name="connsiteX4" fmla="*/ 9 w 10009"/>
                <a:gd name="connsiteY4" fmla="*/ 3218 h 9601"/>
                <a:gd name="connsiteX0" fmla="*/ 55 w 10000"/>
                <a:gd name="connsiteY0" fmla="*/ 3575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5 w 10000"/>
                <a:gd name="connsiteY4" fmla="*/ 3575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72 w 10000"/>
                <a:gd name="connsiteY2" fmla="*/ 6857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14"/>
                <a:gd name="connsiteY0" fmla="*/ 3610 h 10000"/>
                <a:gd name="connsiteX1" fmla="*/ 9980 w 10014"/>
                <a:gd name="connsiteY1" fmla="*/ 0 h 10000"/>
                <a:gd name="connsiteX2" fmla="*/ 9992 w 10014"/>
                <a:gd name="connsiteY2" fmla="*/ 6886 h 10000"/>
                <a:gd name="connsiteX3" fmla="*/ 9 w 10014"/>
                <a:gd name="connsiteY3" fmla="*/ 10000 h 10000"/>
                <a:gd name="connsiteX4" fmla="*/ 5 w 10014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92 w 10000"/>
                <a:gd name="connsiteY2" fmla="*/ 6886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9992"/>
                <a:gd name="connsiteY0" fmla="*/ 3610 h 10000"/>
                <a:gd name="connsiteX1" fmla="*/ 9980 w 9992"/>
                <a:gd name="connsiteY1" fmla="*/ 0 h 10000"/>
                <a:gd name="connsiteX2" fmla="*/ 9992 w 9992"/>
                <a:gd name="connsiteY2" fmla="*/ 6886 h 10000"/>
                <a:gd name="connsiteX3" fmla="*/ 9 w 9992"/>
                <a:gd name="connsiteY3" fmla="*/ 10000 h 10000"/>
                <a:gd name="connsiteX4" fmla="*/ 5 w 9992"/>
                <a:gd name="connsiteY4" fmla="*/ 3610 h 10000"/>
                <a:gd name="connsiteX0" fmla="*/ 14 w 10009"/>
                <a:gd name="connsiteY0" fmla="*/ 3610 h 9557"/>
                <a:gd name="connsiteX1" fmla="*/ 9997 w 10009"/>
                <a:gd name="connsiteY1" fmla="*/ 0 h 9557"/>
                <a:gd name="connsiteX2" fmla="*/ 10009 w 10009"/>
                <a:gd name="connsiteY2" fmla="*/ 6886 h 9557"/>
                <a:gd name="connsiteX3" fmla="*/ 9 w 10009"/>
                <a:gd name="connsiteY3" fmla="*/ 9557 h 9557"/>
                <a:gd name="connsiteX4" fmla="*/ 14 w 10009"/>
                <a:gd name="connsiteY4" fmla="*/ 3610 h 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9557">
                  <a:moveTo>
                    <a:pt x="14" y="3610"/>
                  </a:moveTo>
                  <a:lnTo>
                    <a:pt x="9997" y="0"/>
                  </a:lnTo>
                  <a:cubicBezTo>
                    <a:pt x="10004" y="4235"/>
                    <a:pt x="10001" y="2470"/>
                    <a:pt x="10009" y="6886"/>
                  </a:cubicBezTo>
                  <a:lnTo>
                    <a:pt x="9" y="9557"/>
                  </a:lnTo>
                  <a:cubicBezTo>
                    <a:pt x="0" y="4282"/>
                    <a:pt x="29" y="7136"/>
                    <a:pt x="14" y="3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 userDrawn="1"/>
        </p:nvGrpSpPr>
        <p:grpSpPr bwMode="auto">
          <a:xfrm>
            <a:off x="6355350" y="6303996"/>
            <a:ext cx="3003995" cy="104775"/>
            <a:chOff x="340" y="3906"/>
            <a:chExt cx="1747" cy="66"/>
          </a:xfrm>
        </p:grpSpPr>
        <p:sp>
          <p:nvSpPr>
            <p:cNvPr id="10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3548275" y="118"/>
            <a:ext cx="6370102" cy="37844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10534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7"/>
              <a:gd name="connsiteY0" fmla="*/ 0 h 13625"/>
              <a:gd name="connsiteX1" fmla="*/ 10001 w 10017"/>
              <a:gd name="connsiteY1" fmla="*/ 0 h 13625"/>
              <a:gd name="connsiteX2" fmla="*/ 10008 w 10017"/>
              <a:gd name="connsiteY2" fmla="*/ 10534 h 13625"/>
              <a:gd name="connsiteX3" fmla="*/ 0 w 10017"/>
              <a:gd name="connsiteY3" fmla="*/ 13625 h 13625"/>
              <a:gd name="connsiteX4" fmla="*/ 0 w 10017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09"/>
              <a:gd name="connsiteX1" fmla="*/ 10017 w 10024"/>
              <a:gd name="connsiteY1" fmla="*/ 0 h 13609"/>
              <a:gd name="connsiteX2" fmla="*/ 10008 w 10024"/>
              <a:gd name="connsiteY2" fmla="*/ 10518 h 13609"/>
              <a:gd name="connsiteX3" fmla="*/ 0 w 10024"/>
              <a:gd name="connsiteY3" fmla="*/ 13609 h 13609"/>
              <a:gd name="connsiteX4" fmla="*/ 0 w 10024"/>
              <a:gd name="connsiteY4" fmla="*/ 0 h 13609"/>
              <a:gd name="connsiteX0" fmla="*/ 0 w 10026"/>
              <a:gd name="connsiteY0" fmla="*/ 0 h 13609"/>
              <a:gd name="connsiteX1" fmla="*/ 10017 w 10026"/>
              <a:gd name="connsiteY1" fmla="*/ 0 h 13609"/>
              <a:gd name="connsiteX2" fmla="*/ 10017 w 10026"/>
              <a:gd name="connsiteY2" fmla="*/ 10518 h 13609"/>
              <a:gd name="connsiteX3" fmla="*/ 0 w 10026"/>
              <a:gd name="connsiteY3" fmla="*/ 13609 h 13609"/>
              <a:gd name="connsiteX4" fmla="*/ 0 w 10026"/>
              <a:gd name="connsiteY4" fmla="*/ 0 h 13609"/>
              <a:gd name="connsiteX0" fmla="*/ 0 w 10039"/>
              <a:gd name="connsiteY0" fmla="*/ 0 h 13609"/>
              <a:gd name="connsiteX1" fmla="*/ 10017 w 10039"/>
              <a:gd name="connsiteY1" fmla="*/ 0 h 13609"/>
              <a:gd name="connsiteX2" fmla="*/ 10017 w 10039"/>
              <a:gd name="connsiteY2" fmla="*/ 10518 h 13609"/>
              <a:gd name="connsiteX3" fmla="*/ 0 w 10039"/>
              <a:gd name="connsiteY3" fmla="*/ 13609 h 13609"/>
              <a:gd name="connsiteX4" fmla="*/ 0 w 10039"/>
              <a:gd name="connsiteY4" fmla="*/ 0 h 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" h="13609">
                <a:moveTo>
                  <a:pt x="0" y="0"/>
                </a:moveTo>
                <a:lnTo>
                  <a:pt x="10017" y="0"/>
                </a:lnTo>
                <a:cubicBezTo>
                  <a:pt x="10039" y="4586"/>
                  <a:pt x="10026" y="3272"/>
                  <a:pt x="10017" y="10518"/>
                </a:cubicBezTo>
                <a:lnTo>
                  <a:pt x="0" y="1360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33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ABD58FF-3DF6-41AC-B491-25F80CED21D8}" type="datetime1">
              <a:rPr lang="fi-FI" smtClean="0"/>
              <a:t>18.1.2018</a:t>
            </a:fld>
            <a:endParaRPr lang="fi-FI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84FAA174-3E9D-46AA-AC39-2515A575D7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7601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12"/>
          <p:cNvGrpSpPr>
            <a:grpSpLocks/>
          </p:cNvGrpSpPr>
          <p:nvPr userDrawn="1"/>
        </p:nvGrpSpPr>
        <p:grpSpPr bwMode="auto">
          <a:xfrm>
            <a:off x="-6878" y="-4763"/>
            <a:ext cx="3564558" cy="3386138"/>
            <a:chOff x="-5831" y="-5009"/>
            <a:chExt cx="3290727" cy="3386161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1980035" y="-5009"/>
              <a:ext cx="1304861" cy="21367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51 w 10072"/>
                <a:gd name="connsiteY0" fmla="*/ 1760 h 10216"/>
                <a:gd name="connsiteX1" fmla="*/ 9953 w 10072"/>
                <a:gd name="connsiteY1" fmla="*/ 0 h 10216"/>
                <a:gd name="connsiteX2" fmla="*/ 10051 w 10072"/>
                <a:gd name="connsiteY2" fmla="*/ 8810 h 10216"/>
                <a:gd name="connsiteX3" fmla="*/ 28 w 10072"/>
                <a:gd name="connsiteY3" fmla="*/ 10216 h 10216"/>
                <a:gd name="connsiteX4" fmla="*/ 51 w 10072"/>
                <a:gd name="connsiteY4" fmla="*/ 1760 h 10216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306"/>
                <a:gd name="connsiteX1" fmla="*/ 9979 w 10098"/>
                <a:gd name="connsiteY1" fmla="*/ 0 h 10306"/>
                <a:gd name="connsiteX2" fmla="*/ 10077 w 10098"/>
                <a:gd name="connsiteY2" fmla="*/ 8810 h 10306"/>
                <a:gd name="connsiteX3" fmla="*/ 28 w 10098"/>
                <a:gd name="connsiteY3" fmla="*/ 10306 h 10306"/>
                <a:gd name="connsiteX4" fmla="*/ 77 w 10098"/>
                <a:gd name="connsiteY4" fmla="*/ 1760 h 10306"/>
                <a:gd name="connsiteX0" fmla="*/ 37 w 10058"/>
                <a:gd name="connsiteY0" fmla="*/ 1760 h 10328"/>
                <a:gd name="connsiteX1" fmla="*/ 9939 w 10058"/>
                <a:gd name="connsiteY1" fmla="*/ 0 h 10328"/>
                <a:gd name="connsiteX2" fmla="*/ 10037 w 10058"/>
                <a:gd name="connsiteY2" fmla="*/ 8810 h 10328"/>
                <a:gd name="connsiteX3" fmla="*/ 28 w 10058"/>
                <a:gd name="connsiteY3" fmla="*/ 10328 h 10328"/>
                <a:gd name="connsiteX4" fmla="*/ 37 w 10058"/>
                <a:gd name="connsiteY4" fmla="*/ 1760 h 10328"/>
                <a:gd name="connsiteX0" fmla="*/ 37 w 10107"/>
                <a:gd name="connsiteY0" fmla="*/ 1742 h 10310"/>
                <a:gd name="connsiteX1" fmla="*/ 10037 w 10107"/>
                <a:gd name="connsiteY1" fmla="*/ 0 h 10310"/>
                <a:gd name="connsiteX2" fmla="*/ 10037 w 10107"/>
                <a:gd name="connsiteY2" fmla="*/ 8792 h 10310"/>
                <a:gd name="connsiteX3" fmla="*/ 28 w 10107"/>
                <a:gd name="connsiteY3" fmla="*/ 10310 h 10310"/>
                <a:gd name="connsiteX4" fmla="*/ 37 w 10107"/>
                <a:gd name="connsiteY4" fmla="*/ 1742 h 10310"/>
                <a:gd name="connsiteX0" fmla="*/ 0 w 10119"/>
                <a:gd name="connsiteY0" fmla="*/ 1952 h 10310"/>
                <a:gd name="connsiteX1" fmla="*/ 10049 w 10119"/>
                <a:gd name="connsiteY1" fmla="*/ 0 h 10310"/>
                <a:gd name="connsiteX2" fmla="*/ 10049 w 10119"/>
                <a:gd name="connsiteY2" fmla="*/ 8792 h 10310"/>
                <a:gd name="connsiteX3" fmla="*/ 40 w 10119"/>
                <a:gd name="connsiteY3" fmla="*/ 10310 h 10310"/>
                <a:gd name="connsiteX4" fmla="*/ 0 w 10119"/>
                <a:gd name="connsiteY4" fmla="*/ 1952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9" h="10310">
                  <a:moveTo>
                    <a:pt x="0" y="1952"/>
                  </a:moveTo>
                  <a:lnTo>
                    <a:pt x="10049" y="0"/>
                  </a:lnTo>
                  <a:cubicBezTo>
                    <a:pt x="10119" y="3183"/>
                    <a:pt x="10070" y="5693"/>
                    <a:pt x="10049" y="8792"/>
                  </a:cubicBezTo>
                  <a:lnTo>
                    <a:pt x="40" y="10310"/>
                  </a:lnTo>
                  <a:cubicBezTo>
                    <a:pt x="12" y="7557"/>
                    <a:pt x="28" y="4707"/>
                    <a:pt x="0" y="19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-5831" y="399807"/>
              <a:ext cx="1993802" cy="224950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0 w 10067"/>
                <a:gd name="connsiteY0" fmla="*/ 2645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0 w 10067"/>
                <a:gd name="connsiteY4" fmla="*/ 2645 h 10319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55 w 10112"/>
                <a:gd name="connsiteY2" fmla="*/ 8226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22 w 10112"/>
                <a:gd name="connsiteY2" fmla="*/ 8274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62 w 10126"/>
                <a:gd name="connsiteY2" fmla="*/ 8295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072"/>
                <a:gd name="connsiteY0" fmla="*/ 246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465 h 10453"/>
                <a:gd name="connsiteX0" fmla="*/ 14 w 10072"/>
                <a:gd name="connsiteY0" fmla="*/ 303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3035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0 w 10058"/>
                <a:gd name="connsiteY0" fmla="*/ 2697 h 10496"/>
                <a:gd name="connsiteX1" fmla="*/ 10022 w 10058"/>
                <a:gd name="connsiteY1" fmla="*/ 0 h 10496"/>
                <a:gd name="connsiteX2" fmla="*/ 10048 w 10058"/>
                <a:gd name="connsiteY2" fmla="*/ 8114 h 10496"/>
                <a:gd name="connsiteX3" fmla="*/ 32 w 10058"/>
                <a:gd name="connsiteY3" fmla="*/ 10496 h 10496"/>
                <a:gd name="connsiteX4" fmla="*/ 0 w 10058"/>
                <a:gd name="connsiteY4" fmla="*/ 2697 h 10496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3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30 w 10088"/>
                <a:gd name="connsiteY4" fmla="*/ 2697 h 10525"/>
                <a:gd name="connsiteX0" fmla="*/ 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0 w 10088"/>
                <a:gd name="connsiteY4" fmla="*/ 2697 h 10525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3035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3035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2" h="10538">
                  <a:moveTo>
                    <a:pt x="14" y="3035"/>
                  </a:moveTo>
                  <a:lnTo>
                    <a:pt x="10066" y="0"/>
                  </a:lnTo>
                  <a:cubicBezTo>
                    <a:pt x="10078" y="3071"/>
                    <a:pt x="10102" y="5094"/>
                    <a:pt x="10092" y="8114"/>
                  </a:cubicBezTo>
                  <a:lnTo>
                    <a:pt x="14" y="10538"/>
                  </a:lnTo>
                  <a:cubicBezTo>
                    <a:pt x="0" y="8033"/>
                    <a:pt x="14" y="5747"/>
                    <a:pt x="14" y="303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968846" y="1796816"/>
              <a:ext cx="2312875" cy="15843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0 w 10000"/>
                <a:gd name="connsiteY0" fmla="*/ 2965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2965 h 10000"/>
                <a:gd name="connsiteX0" fmla="*/ 0 w 10000"/>
                <a:gd name="connsiteY0" fmla="*/ 3032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32 h 10000"/>
                <a:gd name="connsiteX0" fmla="*/ 0 w 10000"/>
                <a:gd name="connsiteY0" fmla="*/ 3069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69 h 10000"/>
                <a:gd name="connsiteX0" fmla="*/ 0 w 10046"/>
                <a:gd name="connsiteY0" fmla="*/ 3106 h 10000"/>
                <a:gd name="connsiteX1" fmla="*/ 10026 w 10046"/>
                <a:gd name="connsiteY1" fmla="*/ 0 h 10000"/>
                <a:gd name="connsiteX2" fmla="*/ 10028 w 10046"/>
                <a:gd name="connsiteY2" fmla="*/ 8036 h 10000"/>
                <a:gd name="connsiteX3" fmla="*/ 60 w 10046"/>
                <a:gd name="connsiteY3" fmla="*/ 10000 h 10000"/>
                <a:gd name="connsiteX4" fmla="*/ 0 w 10046"/>
                <a:gd name="connsiteY4" fmla="*/ 3106 h 10000"/>
                <a:gd name="connsiteX0" fmla="*/ 14 w 10060"/>
                <a:gd name="connsiteY0" fmla="*/ 3106 h 9966"/>
                <a:gd name="connsiteX1" fmla="*/ 10040 w 10060"/>
                <a:gd name="connsiteY1" fmla="*/ 0 h 9966"/>
                <a:gd name="connsiteX2" fmla="*/ 10042 w 10060"/>
                <a:gd name="connsiteY2" fmla="*/ 8036 h 9966"/>
                <a:gd name="connsiteX3" fmla="*/ 14 w 10060"/>
                <a:gd name="connsiteY3" fmla="*/ 9966 h 9966"/>
                <a:gd name="connsiteX4" fmla="*/ 14 w 10060"/>
                <a:gd name="connsiteY4" fmla="*/ 3106 h 9966"/>
                <a:gd name="connsiteX0" fmla="*/ 9 w 9995"/>
                <a:gd name="connsiteY0" fmla="*/ 3117 h 10000"/>
                <a:gd name="connsiteX1" fmla="*/ 9975 w 9995"/>
                <a:gd name="connsiteY1" fmla="*/ 0 h 10000"/>
                <a:gd name="connsiteX2" fmla="*/ 9977 w 9995"/>
                <a:gd name="connsiteY2" fmla="*/ 8063 h 10000"/>
                <a:gd name="connsiteX3" fmla="*/ 9 w 9995"/>
                <a:gd name="connsiteY3" fmla="*/ 10000 h 10000"/>
                <a:gd name="connsiteX4" fmla="*/ 9 w 9995"/>
                <a:gd name="connsiteY4" fmla="*/ 3117 h 10000"/>
                <a:gd name="connsiteX0" fmla="*/ 9 w 9992"/>
                <a:gd name="connsiteY0" fmla="*/ 2898 h 9781"/>
                <a:gd name="connsiteX1" fmla="*/ 9972 w 9992"/>
                <a:gd name="connsiteY1" fmla="*/ 0 h 9781"/>
                <a:gd name="connsiteX2" fmla="*/ 9982 w 9992"/>
                <a:gd name="connsiteY2" fmla="*/ 7844 h 9781"/>
                <a:gd name="connsiteX3" fmla="*/ 9 w 9992"/>
                <a:gd name="connsiteY3" fmla="*/ 9781 h 9781"/>
                <a:gd name="connsiteX4" fmla="*/ 9 w 9992"/>
                <a:gd name="connsiteY4" fmla="*/ 2898 h 9781"/>
                <a:gd name="connsiteX0" fmla="*/ 9 w 9990"/>
                <a:gd name="connsiteY0" fmla="*/ 3065 h 10102"/>
                <a:gd name="connsiteX1" fmla="*/ 9960 w 9990"/>
                <a:gd name="connsiteY1" fmla="*/ 0 h 10102"/>
                <a:gd name="connsiteX2" fmla="*/ 9990 w 9990"/>
                <a:gd name="connsiteY2" fmla="*/ 8122 h 10102"/>
                <a:gd name="connsiteX3" fmla="*/ 9 w 9990"/>
                <a:gd name="connsiteY3" fmla="*/ 10102 h 10102"/>
                <a:gd name="connsiteX4" fmla="*/ 9 w 9990"/>
                <a:gd name="connsiteY4" fmla="*/ 3065 h 10102"/>
                <a:gd name="connsiteX0" fmla="*/ 9 w 10000"/>
                <a:gd name="connsiteY0" fmla="*/ 3090 h 10000"/>
                <a:gd name="connsiteX1" fmla="*/ 9970 w 10000"/>
                <a:gd name="connsiteY1" fmla="*/ 0 h 10000"/>
                <a:gd name="connsiteX2" fmla="*/ 10000 w 10000"/>
                <a:gd name="connsiteY2" fmla="*/ 8040 h 10000"/>
                <a:gd name="connsiteX3" fmla="*/ 9 w 10000"/>
                <a:gd name="connsiteY3" fmla="*/ 10000 h 10000"/>
                <a:gd name="connsiteX4" fmla="*/ 9 w 10000"/>
                <a:gd name="connsiteY4" fmla="*/ 3090 h 10000"/>
                <a:gd name="connsiteX0" fmla="*/ 9 w 10000"/>
                <a:gd name="connsiteY0" fmla="*/ 3318 h 10228"/>
                <a:gd name="connsiteX1" fmla="*/ 9975 w 10000"/>
                <a:gd name="connsiteY1" fmla="*/ 0 h 10228"/>
                <a:gd name="connsiteX2" fmla="*/ 10000 w 10000"/>
                <a:gd name="connsiteY2" fmla="*/ 8268 h 10228"/>
                <a:gd name="connsiteX3" fmla="*/ 9 w 10000"/>
                <a:gd name="connsiteY3" fmla="*/ 10228 h 10228"/>
                <a:gd name="connsiteX4" fmla="*/ 9 w 10000"/>
                <a:gd name="connsiteY4" fmla="*/ 3318 h 10228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10000 w 10006"/>
                <a:gd name="connsiteY2" fmla="*/ 8324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4590 h 11500"/>
                <a:gd name="connsiteX1" fmla="*/ 9986 w 10006"/>
                <a:gd name="connsiteY1" fmla="*/ 1216 h 11500"/>
                <a:gd name="connsiteX2" fmla="*/ 9975 w 10006"/>
                <a:gd name="connsiteY2" fmla="*/ 7106 h 11500"/>
                <a:gd name="connsiteX3" fmla="*/ 9 w 10006"/>
                <a:gd name="connsiteY3" fmla="*/ 11500 h 11500"/>
                <a:gd name="connsiteX4" fmla="*/ 9 w 10006"/>
                <a:gd name="connsiteY4" fmla="*/ 4590 h 11500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24 w 10021"/>
                <a:gd name="connsiteY0" fmla="*/ 3374 h 9556"/>
                <a:gd name="connsiteX1" fmla="*/ 10001 w 10021"/>
                <a:gd name="connsiteY1" fmla="*/ 0 h 9556"/>
                <a:gd name="connsiteX2" fmla="*/ 9990 w 10021"/>
                <a:gd name="connsiteY2" fmla="*/ 5890 h 9556"/>
                <a:gd name="connsiteX3" fmla="*/ 9 w 10021"/>
                <a:gd name="connsiteY3" fmla="*/ 9556 h 9556"/>
                <a:gd name="connsiteX4" fmla="*/ 24 w 10021"/>
                <a:gd name="connsiteY4" fmla="*/ 3374 h 9556"/>
                <a:gd name="connsiteX0" fmla="*/ 24 w 10000"/>
                <a:gd name="connsiteY0" fmla="*/ 3531 h 9617"/>
                <a:gd name="connsiteX1" fmla="*/ 9980 w 10000"/>
                <a:gd name="connsiteY1" fmla="*/ 0 h 9617"/>
                <a:gd name="connsiteX2" fmla="*/ 9969 w 10000"/>
                <a:gd name="connsiteY2" fmla="*/ 6164 h 9617"/>
                <a:gd name="connsiteX3" fmla="*/ 9 w 10000"/>
                <a:gd name="connsiteY3" fmla="*/ 9617 h 9617"/>
                <a:gd name="connsiteX4" fmla="*/ 24 w 10000"/>
                <a:gd name="connsiteY4" fmla="*/ 3531 h 9617"/>
                <a:gd name="connsiteX0" fmla="*/ 24 w 10000"/>
                <a:gd name="connsiteY0" fmla="*/ 3672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24 w 10000"/>
                <a:gd name="connsiteY4" fmla="*/ 3672 h 10000"/>
                <a:gd name="connsiteX0" fmla="*/ 0 w 10000"/>
                <a:gd name="connsiteY0" fmla="*/ 3218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0 w 10000"/>
                <a:gd name="connsiteY4" fmla="*/ 3218 h 10000"/>
                <a:gd name="connsiteX0" fmla="*/ 9 w 10009"/>
                <a:gd name="connsiteY0" fmla="*/ 3218 h 9601"/>
                <a:gd name="connsiteX1" fmla="*/ 9989 w 10009"/>
                <a:gd name="connsiteY1" fmla="*/ 0 h 9601"/>
                <a:gd name="connsiteX2" fmla="*/ 9978 w 10009"/>
                <a:gd name="connsiteY2" fmla="*/ 6409 h 9601"/>
                <a:gd name="connsiteX3" fmla="*/ 9 w 10009"/>
                <a:gd name="connsiteY3" fmla="*/ 9601 h 9601"/>
                <a:gd name="connsiteX4" fmla="*/ 9 w 10009"/>
                <a:gd name="connsiteY4" fmla="*/ 3218 h 9601"/>
                <a:gd name="connsiteX0" fmla="*/ 55 w 10000"/>
                <a:gd name="connsiteY0" fmla="*/ 3575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5 w 10000"/>
                <a:gd name="connsiteY4" fmla="*/ 3575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72 w 10000"/>
                <a:gd name="connsiteY2" fmla="*/ 6857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14"/>
                <a:gd name="connsiteY0" fmla="*/ 3610 h 10000"/>
                <a:gd name="connsiteX1" fmla="*/ 9980 w 10014"/>
                <a:gd name="connsiteY1" fmla="*/ 0 h 10000"/>
                <a:gd name="connsiteX2" fmla="*/ 9992 w 10014"/>
                <a:gd name="connsiteY2" fmla="*/ 6886 h 10000"/>
                <a:gd name="connsiteX3" fmla="*/ 9 w 10014"/>
                <a:gd name="connsiteY3" fmla="*/ 10000 h 10000"/>
                <a:gd name="connsiteX4" fmla="*/ 5 w 10014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92 w 10000"/>
                <a:gd name="connsiteY2" fmla="*/ 6886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9992"/>
                <a:gd name="connsiteY0" fmla="*/ 3610 h 10000"/>
                <a:gd name="connsiteX1" fmla="*/ 9980 w 9992"/>
                <a:gd name="connsiteY1" fmla="*/ 0 h 10000"/>
                <a:gd name="connsiteX2" fmla="*/ 9992 w 9992"/>
                <a:gd name="connsiteY2" fmla="*/ 6886 h 10000"/>
                <a:gd name="connsiteX3" fmla="*/ 9 w 9992"/>
                <a:gd name="connsiteY3" fmla="*/ 10000 h 10000"/>
                <a:gd name="connsiteX4" fmla="*/ 5 w 9992"/>
                <a:gd name="connsiteY4" fmla="*/ 3610 h 10000"/>
                <a:gd name="connsiteX0" fmla="*/ 14 w 10009"/>
                <a:gd name="connsiteY0" fmla="*/ 3610 h 9557"/>
                <a:gd name="connsiteX1" fmla="*/ 9997 w 10009"/>
                <a:gd name="connsiteY1" fmla="*/ 0 h 9557"/>
                <a:gd name="connsiteX2" fmla="*/ 10009 w 10009"/>
                <a:gd name="connsiteY2" fmla="*/ 6886 h 9557"/>
                <a:gd name="connsiteX3" fmla="*/ 9 w 10009"/>
                <a:gd name="connsiteY3" fmla="*/ 9557 h 9557"/>
                <a:gd name="connsiteX4" fmla="*/ 14 w 10009"/>
                <a:gd name="connsiteY4" fmla="*/ 3610 h 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9557">
                  <a:moveTo>
                    <a:pt x="14" y="3610"/>
                  </a:moveTo>
                  <a:lnTo>
                    <a:pt x="9997" y="0"/>
                  </a:lnTo>
                  <a:cubicBezTo>
                    <a:pt x="10004" y="4235"/>
                    <a:pt x="10001" y="2470"/>
                    <a:pt x="10009" y="6886"/>
                  </a:cubicBezTo>
                  <a:lnTo>
                    <a:pt x="9" y="9557"/>
                  </a:lnTo>
                  <a:cubicBezTo>
                    <a:pt x="0" y="4282"/>
                    <a:pt x="29" y="7136"/>
                    <a:pt x="14" y="3610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 userDrawn="1"/>
        </p:nvGrpSpPr>
        <p:grpSpPr bwMode="auto">
          <a:xfrm>
            <a:off x="6355350" y="6303996"/>
            <a:ext cx="3003995" cy="104775"/>
            <a:chOff x="340" y="3906"/>
            <a:chExt cx="1747" cy="66"/>
          </a:xfrm>
        </p:grpSpPr>
        <p:sp>
          <p:nvSpPr>
            <p:cNvPr id="10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3548275" y="118"/>
            <a:ext cx="6370102" cy="37844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10534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7"/>
              <a:gd name="connsiteY0" fmla="*/ 0 h 13625"/>
              <a:gd name="connsiteX1" fmla="*/ 10001 w 10017"/>
              <a:gd name="connsiteY1" fmla="*/ 0 h 13625"/>
              <a:gd name="connsiteX2" fmla="*/ 10008 w 10017"/>
              <a:gd name="connsiteY2" fmla="*/ 10534 h 13625"/>
              <a:gd name="connsiteX3" fmla="*/ 0 w 10017"/>
              <a:gd name="connsiteY3" fmla="*/ 13625 h 13625"/>
              <a:gd name="connsiteX4" fmla="*/ 0 w 10017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09"/>
              <a:gd name="connsiteX1" fmla="*/ 10017 w 10024"/>
              <a:gd name="connsiteY1" fmla="*/ 0 h 13609"/>
              <a:gd name="connsiteX2" fmla="*/ 10008 w 10024"/>
              <a:gd name="connsiteY2" fmla="*/ 10518 h 13609"/>
              <a:gd name="connsiteX3" fmla="*/ 0 w 10024"/>
              <a:gd name="connsiteY3" fmla="*/ 13609 h 13609"/>
              <a:gd name="connsiteX4" fmla="*/ 0 w 10024"/>
              <a:gd name="connsiteY4" fmla="*/ 0 h 13609"/>
              <a:gd name="connsiteX0" fmla="*/ 0 w 10026"/>
              <a:gd name="connsiteY0" fmla="*/ 0 h 13609"/>
              <a:gd name="connsiteX1" fmla="*/ 10017 w 10026"/>
              <a:gd name="connsiteY1" fmla="*/ 0 h 13609"/>
              <a:gd name="connsiteX2" fmla="*/ 10017 w 10026"/>
              <a:gd name="connsiteY2" fmla="*/ 10518 h 13609"/>
              <a:gd name="connsiteX3" fmla="*/ 0 w 10026"/>
              <a:gd name="connsiteY3" fmla="*/ 13609 h 13609"/>
              <a:gd name="connsiteX4" fmla="*/ 0 w 10026"/>
              <a:gd name="connsiteY4" fmla="*/ 0 h 13609"/>
              <a:gd name="connsiteX0" fmla="*/ 0 w 10039"/>
              <a:gd name="connsiteY0" fmla="*/ 0 h 13609"/>
              <a:gd name="connsiteX1" fmla="*/ 10017 w 10039"/>
              <a:gd name="connsiteY1" fmla="*/ 0 h 13609"/>
              <a:gd name="connsiteX2" fmla="*/ 10017 w 10039"/>
              <a:gd name="connsiteY2" fmla="*/ 10518 h 13609"/>
              <a:gd name="connsiteX3" fmla="*/ 0 w 10039"/>
              <a:gd name="connsiteY3" fmla="*/ 13609 h 13609"/>
              <a:gd name="connsiteX4" fmla="*/ 0 w 10039"/>
              <a:gd name="connsiteY4" fmla="*/ 0 h 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" h="13609">
                <a:moveTo>
                  <a:pt x="0" y="0"/>
                </a:moveTo>
                <a:lnTo>
                  <a:pt x="10017" y="0"/>
                </a:lnTo>
                <a:cubicBezTo>
                  <a:pt x="10039" y="4586"/>
                  <a:pt x="10026" y="3272"/>
                  <a:pt x="10017" y="10518"/>
                </a:cubicBezTo>
                <a:lnTo>
                  <a:pt x="0" y="1360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33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067F097-3B8A-4E9F-87B6-02CB0AE99F5D}" type="datetime1">
              <a:rPr lang="fi-FI" smtClean="0"/>
              <a:t>18.1.2018</a:t>
            </a:fld>
            <a:endParaRPr lang="fi-FI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5CBA2CD-97D3-44D4-8F3C-BF31FFC728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0819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429200" indent="-266400"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8ACCD7FD-BA37-4294-91C0-5E90E61FCF6F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EF02D9F-DD90-49D8-A32E-B89835B18C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31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25" y="1484313"/>
            <a:ext cx="4367571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865" y="1484313"/>
            <a:ext cx="4369291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8B251B5D-A2AE-4BAD-A6E3-5B801AB36184}" type="datetime1">
              <a:rPr lang="fi-FI" smtClean="0"/>
              <a:t>18.1.2018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0741B22-95E7-4804-896C-46206D73D2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768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4" y="1535113"/>
            <a:ext cx="4376169" cy="639762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4" y="2174880"/>
            <a:ext cx="4376169" cy="370239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307" y="1535113"/>
            <a:ext cx="4377888" cy="639762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307" y="2174880"/>
            <a:ext cx="4377888" cy="370239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7265" y="260375"/>
            <a:ext cx="8889898" cy="10080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9D8F34FA-2491-4049-BEC7-5029AB674084}" type="datetime1">
              <a:rPr lang="fi-FI" smtClean="0"/>
              <a:t>18.1.2018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7E883DA1-2E93-4ABB-A21F-C0BFF30D55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1873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26D5943-5E55-4024-B9E9-AA4D93321AB4}" type="datetime1">
              <a:rPr lang="fi-FI" smtClean="0"/>
              <a:t>18.1.2018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36FDE69-2CF6-47F2-BEDC-310E891CAF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121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C4BFF3F-0625-470F-9679-1388BD9817E1}" type="datetime1">
              <a:rPr lang="fi-FI" smtClean="0"/>
              <a:t>18.1.2018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7FA58FDC-CAC2-4FBE-B2A4-A2AEAA2DED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88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268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THL_PPT_kansi-2015 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9"/>
          <p:cNvGrpSpPr>
            <a:grpSpLocks/>
          </p:cNvGrpSpPr>
          <p:nvPr userDrawn="1"/>
        </p:nvGrpSpPr>
        <p:grpSpPr bwMode="auto">
          <a:xfrm>
            <a:off x="6355362" y="6304018"/>
            <a:ext cx="3003995" cy="104775"/>
            <a:chOff x="340" y="3906"/>
            <a:chExt cx="1747" cy="66"/>
          </a:xfrm>
        </p:grpSpPr>
        <p:sp>
          <p:nvSpPr>
            <p:cNvPr id="6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8" name="Picture 11" descr="SHORT_THL_LOGO_WEB_186x80px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65073" y="5973763"/>
            <a:ext cx="165073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uora yhdysviiva 8"/>
          <p:cNvCxnSpPr/>
          <p:nvPr userDrawn="1"/>
        </p:nvCxnSpPr>
        <p:spPr>
          <a:xfrm>
            <a:off x="0" y="6551613"/>
            <a:ext cx="990441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7265" y="1009912"/>
            <a:ext cx="5224910" cy="1800200"/>
          </a:xfrm>
        </p:spPr>
        <p:txBody>
          <a:bodyPr/>
          <a:lstStyle>
            <a:lvl1pPr algn="l">
              <a:defRPr sz="3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7265" y="2882120"/>
            <a:ext cx="5224910" cy="1843024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A082126-7324-4A4E-8075-2CF44F213F6F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96CC4729-67B3-4EA5-8178-14CBF1E6B9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60606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630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>
            <a:grpSpLocks/>
          </p:cNvGrpSpPr>
          <p:nvPr userDrawn="1"/>
        </p:nvGrpSpPr>
        <p:grpSpPr bwMode="auto">
          <a:xfrm>
            <a:off x="6355362" y="6304018"/>
            <a:ext cx="3003995" cy="104775"/>
            <a:chOff x="340" y="3906"/>
            <a:chExt cx="1747" cy="66"/>
          </a:xfrm>
        </p:grpSpPr>
        <p:sp>
          <p:nvSpPr>
            <p:cNvPr id="6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4" name="Kuvan paikkamerkki 23"/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9904413" cy="39338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761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761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55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8D37C60-48FF-4620-A8BA-DC6F2FFA78F2}" type="datetime1">
              <a:rPr lang="fi-FI" smtClean="0"/>
              <a:t>18.1.2018</a:t>
            </a:fld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6E03E4B-63D4-4D0E-A291-5849BD094F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081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-6878" y="-4763"/>
            <a:ext cx="3564558" cy="3386138"/>
            <a:chOff x="-5831" y="-5009"/>
            <a:chExt cx="3290727" cy="3386161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1979776" y="-5009"/>
              <a:ext cx="1305120" cy="213737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51 w 10072"/>
                <a:gd name="connsiteY0" fmla="*/ 1760 h 10216"/>
                <a:gd name="connsiteX1" fmla="*/ 9953 w 10072"/>
                <a:gd name="connsiteY1" fmla="*/ 0 h 10216"/>
                <a:gd name="connsiteX2" fmla="*/ 10051 w 10072"/>
                <a:gd name="connsiteY2" fmla="*/ 8810 h 10216"/>
                <a:gd name="connsiteX3" fmla="*/ 28 w 10072"/>
                <a:gd name="connsiteY3" fmla="*/ 10216 h 10216"/>
                <a:gd name="connsiteX4" fmla="*/ 51 w 10072"/>
                <a:gd name="connsiteY4" fmla="*/ 1760 h 10216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306"/>
                <a:gd name="connsiteX1" fmla="*/ 9979 w 10098"/>
                <a:gd name="connsiteY1" fmla="*/ 0 h 10306"/>
                <a:gd name="connsiteX2" fmla="*/ 10077 w 10098"/>
                <a:gd name="connsiteY2" fmla="*/ 8810 h 10306"/>
                <a:gd name="connsiteX3" fmla="*/ 28 w 10098"/>
                <a:gd name="connsiteY3" fmla="*/ 10306 h 10306"/>
                <a:gd name="connsiteX4" fmla="*/ 77 w 10098"/>
                <a:gd name="connsiteY4" fmla="*/ 1760 h 10306"/>
                <a:gd name="connsiteX0" fmla="*/ 37 w 10058"/>
                <a:gd name="connsiteY0" fmla="*/ 1760 h 10328"/>
                <a:gd name="connsiteX1" fmla="*/ 9939 w 10058"/>
                <a:gd name="connsiteY1" fmla="*/ 0 h 10328"/>
                <a:gd name="connsiteX2" fmla="*/ 10037 w 10058"/>
                <a:gd name="connsiteY2" fmla="*/ 8810 h 10328"/>
                <a:gd name="connsiteX3" fmla="*/ 28 w 10058"/>
                <a:gd name="connsiteY3" fmla="*/ 10328 h 10328"/>
                <a:gd name="connsiteX4" fmla="*/ 37 w 10058"/>
                <a:gd name="connsiteY4" fmla="*/ 1760 h 10328"/>
                <a:gd name="connsiteX0" fmla="*/ 37 w 10107"/>
                <a:gd name="connsiteY0" fmla="*/ 1742 h 10310"/>
                <a:gd name="connsiteX1" fmla="*/ 10037 w 10107"/>
                <a:gd name="connsiteY1" fmla="*/ 0 h 10310"/>
                <a:gd name="connsiteX2" fmla="*/ 10037 w 10107"/>
                <a:gd name="connsiteY2" fmla="*/ 8792 h 10310"/>
                <a:gd name="connsiteX3" fmla="*/ 28 w 10107"/>
                <a:gd name="connsiteY3" fmla="*/ 10310 h 10310"/>
                <a:gd name="connsiteX4" fmla="*/ 37 w 10107"/>
                <a:gd name="connsiteY4" fmla="*/ 1742 h 10310"/>
                <a:gd name="connsiteX0" fmla="*/ 0 w 10119"/>
                <a:gd name="connsiteY0" fmla="*/ 1952 h 10310"/>
                <a:gd name="connsiteX1" fmla="*/ 10049 w 10119"/>
                <a:gd name="connsiteY1" fmla="*/ 0 h 10310"/>
                <a:gd name="connsiteX2" fmla="*/ 10049 w 10119"/>
                <a:gd name="connsiteY2" fmla="*/ 8792 h 10310"/>
                <a:gd name="connsiteX3" fmla="*/ 40 w 10119"/>
                <a:gd name="connsiteY3" fmla="*/ 10310 h 10310"/>
                <a:gd name="connsiteX4" fmla="*/ 0 w 10119"/>
                <a:gd name="connsiteY4" fmla="*/ 1952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9" h="10310">
                  <a:moveTo>
                    <a:pt x="0" y="1952"/>
                  </a:moveTo>
                  <a:lnTo>
                    <a:pt x="10049" y="0"/>
                  </a:lnTo>
                  <a:cubicBezTo>
                    <a:pt x="10119" y="3183"/>
                    <a:pt x="10070" y="5693"/>
                    <a:pt x="10049" y="8792"/>
                  </a:cubicBezTo>
                  <a:lnTo>
                    <a:pt x="40" y="10310"/>
                  </a:lnTo>
                  <a:cubicBezTo>
                    <a:pt x="12" y="7557"/>
                    <a:pt x="28" y="4707"/>
                    <a:pt x="0" y="1952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l="-80000" r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-5831" y="399807"/>
              <a:ext cx="1993802" cy="224950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0 w 10067"/>
                <a:gd name="connsiteY0" fmla="*/ 2645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0 w 10067"/>
                <a:gd name="connsiteY4" fmla="*/ 2645 h 10319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55 w 10112"/>
                <a:gd name="connsiteY2" fmla="*/ 8226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22 w 10112"/>
                <a:gd name="connsiteY2" fmla="*/ 8274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62 w 10126"/>
                <a:gd name="connsiteY2" fmla="*/ 8295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072"/>
                <a:gd name="connsiteY0" fmla="*/ 246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465 h 10453"/>
                <a:gd name="connsiteX0" fmla="*/ 14 w 10072"/>
                <a:gd name="connsiteY0" fmla="*/ 303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3035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0 w 10058"/>
                <a:gd name="connsiteY0" fmla="*/ 2697 h 10496"/>
                <a:gd name="connsiteX1" fmla="*/ 10022 w 10058"/>
                <a:gd name="connsiteY1" fmla="*/ 0 h 10496"/>
                <a:gd name="connsiteX2" fmla="*/ 10048 w 10058"/>
                <a:gd name="connsiteY2" fmla="*/ 8114 h 10496"/>
                <a:gd name="connsiteX3" fmla="*/ 32 w 10058"/>
                <a:gd name="connsiteY3" fmla="*/ 10496 h 10496"/>
                <a:gd name="connsiteX4" fmla="*/ 0 w 10058"/>
                <a:gd name="connsiteY4" fmla="*/ 2697 h 10496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3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30 w 10088"/>
                <a:gd name="connsiteY4" fmla="*/ 2697 h 10525"/>
                <a:gd name="connsiteX0" fmla="*/ 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0 w 10088"/>
                <a:gd name="connsiteY4" fmla="*/ 2697 h 10525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3035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3035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2" h="10538">
                  <a:moveTo>
                    <a:pt x="14" y="3035"/>
                  </a:moveTo>
                  <a:lnTo>
                    <a:pt x="10066" y="0"/>
                  </a:lnTo>
                  <a:cubicBezTo>
                    <a:pt x="10078" y="3071"/>
                    <a:pt x="10102" y="5094"/>
                    <a:pt x="10092" y="8114"/>
                  </a:cubicBezTo>
                  <a:lnTo>
                    <a:pt x="14" y="10538"/>
                  </a:lnTo>
                  <a:cubicBezTo>
                    <a:pt x="0" y="8033"/>
                    <a:pt x="14" y="5747"/>
                    <a:pt x="14" y="303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968846" y="1796816"/>
              <a:ext cx="2312875" cy="15843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0 w 10000"/>
                <a:gd name="connsiteY0" fmla="*/ 2965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2965 h 10000"/>
                <a:gd name="connsiteX0" fmla="*/ 0 w 10000"/>
                <a:gd name="connsiteY0" fmla="*/ 3032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32 h 10000"/>
                <a:gd name="connsiteX0" fmla="*/ 0 w 10000"/>
                <a:gd name="connsiteY0" fmla="*/ 3069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69 h 10000"/>
                <a:gd name="connsiteX0" fmla="*/ 0 w 10046"/>
                <a:gd name="connsiteY0" fmla="*/ 3106 h 10000"/>
                <a:gd name="connsiteX1" fmla="*/ 10026 w 10046"/>
                <a:gd name="connsiteY1" fmla="*/ 0 h 10000"/>
                <a:gd name="connsiteX2" fmla="*/ 10028 w 10046"/>
                <a:gd name="connsiteY2" fmla="*/ 8036 h 10000"/>
                <a:gd name="connsiteX3" fmla="*/ 60 w 10046"/>
                <a:gd name="connsiteY3" fmla="*/ 10000 h 10000"/>
                <a:gd name="connsiteX4" fmla="*/ 0 w 10046"/>
                <a:gd name="connsiteY4" fmla="*/ 3106 h 10000"/>
                <a:gd name="connsiteX0" fmla="*/ 14 w 10060"/>
                <a:gd name="connsiteY0" fmla="*/ 3106 h 9966"/>
                <a:gd name="connsiteX1" fmla="*/ 10040 w 10060"/>
                <a:gd name="connsiteY1" fmla="*/ 0 h 9966"/>
                <a:gd name="connsiteX2" fmla="*/ 10042 w 10060"/>
                <a:gd name="connsiteY2" fmla="*/ 8036 h 9966"/>
                <a:gd name="connsiteX3" fmla="*/ 14 w 10060"/>
                <a:gd name="connsiteY3" fmla="*/ 9966 h 9966"/>
                <a:gd name="connsiteX4" fmla="*/ 14 w 10060"/>
                <a:gd name="connsiteY4" fmla="*/ 3106 h 9966"/>
                <a:gd name="connsiteX0" fmla="*/ 9 w 9995"/>
                <a:gd name="connsiteY0" fmla="*/ 3117 h 10000"/>
                <a:gd name="connsiteX1" fmla="*/ 9975 w 9995"/>
                <a:gd name="connsiteY1" fmla="*/ 0 h 10000"/>
                <a:gd name="connsiteX2" fmla="*/ 9977 w 9995"/>
                <a:gd name="connsiteY2" fmla="*/ 8063 h 10000"/>
                <a:gd name="connsiteX3" fmla="*/ 9 w 9995"/>
                <a:gd name="connsiteY3" fmla="*/ 10000 h 10000"/>
                <a:gd name="connsiteX4" fmla="*/ 9 w 9995"/>
                <a:gd name="connsiteY4" fmla="*/ 3117 h 10000"/>
                <a:gd name="connsiteX0" fmla="*/ 9 w 9992"/>
                <a:gd name="connsiteY0" fmla="*/ 2898 h 9781"/>
                <a:gd name="connsiteX1" fmla="*/ 9972 w 9992"/>
                <a:gd name="connsiteY1" fmla="*/ 0 h 9781"/>
                <a:gd name="connsiteX2" fmla="*/ 9982 w 9992"/>
                <a:gd name="connsiteY2" fmla="*/ 7844 h 9781"/>
                <a:gd name="connsiteX3" fmla="*/ 9 w 9992"/>
                <a:gd name="connsiteY3" fmla="*/ 9781 h 9781"/>
                <a:gd name="connsiteX4" fmla="*/ 9 w 9992"/>
                <a:gd name="connsiteY4" fmla="*/ 2898 h 9781"/>
                <a:gd name="connsiteX0" fmla="*/ 9 w 9990"/>
                <a:gd name="connsiteY0" fmla="*/ 3065 h 10102"/>
                <a:gd name="connsiteX1" fmla="*/ 9960 w 9990"/>
                <a:gd name="connsiteY1" fmla="*/ 0 h 10102"/>
                <a:gd name="connsiteX2" fmla="*/ 9990 w 9990"/>
                <a:gd name="connsiteY2" fmla="*/ 8122 h 10102"/>
                <a:gd name="connsiteX3" fmla="*/ 9 w 9990"/>
                <a:gd name="connsiteY3" fmla="*/ 10102 h 10102"/>
                <a:gd name="connsiteX4" fmla="*/ 9 w 9990"/>
                <a:gd name="connsiteY4" fmla="*/ 3065 h 10102"/>
                <a:gd name="connsiteX0" fmla="*/ 9 w 10000"/>
                <a:gd name="connsiteY0" fmla="*/ 3090 h 10000"/>
                <a:gd name="connsiteX1" fmla="*/ 9970 w 10000"/>
                <a:gd name="connsiteY1" fmla="*/ 0 h 10000"/>
                <a:gd name="connsiteX2" fmla="*/ 10000 w 10000"/>
                <a:gd name="connsiteY2" fmla="*/ 8040 h 10000"/>
                <a:gd name="connsiteX3" fmla="*/ 9 w 10000"/>
                <a:gd name="connsiteY3" fmla="*/ 10000 h 10000"/>
                <a:gd name="connsiteX4" fmla="*/ 9 w 10000"/>
                <a:gd name="connsiteY4" fmla="*/ 3090 h 10000"/>
                <a:gd name="connsiteX0" fmla="*/ 9 w 10000"/>
                <a:gd name="connsiteY0" fmla="*/ 3318 h 10228"/>
                <a:gd name="connsiteX1" fmla="*/ 9975 w 10000"/>
                <a:gd name="connsiteY1" fmla="*/ 0 h 10228"/>
                <a:gd name="connsiteX2" fmla="*/ 10000 w 10000"/>
                <a:gd name="connsiteY2" fmla="*/ 8268 h 10228"/>
                <a:gd name="connsiteX3" fmla="*/ 9 w 10000"/>
                <a:gd name="connsiteY3" fmla="*/ 10228 h 10228"/>
                <a:gd name="connsiteX4" fmla="*/ 9 w 10000"/>
                <a:gd name="connsiteY4" fmla="*/ 3318 h 10228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10000 w 10006"/>
                <a:gd name="connsiteY2" fmla="*/ 8324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4590 h 11500"/>
                <a:gd name="connsiteX1" fmla="*/ 9986 w 10006"/>
                <a:gd name="connsiteY1" fmla="*/ 1216 h 11500"/>
                <a:gd name="connsiteX2" fmla="*/ 9975 w 10006"/>
                <a:gd name="connsiteY2" fmla="*/ 7106 h 11500"/>
                <a:gd name="connsiteX3" fmla="*/ 9 w 10006"/>
                <a:gd name="connsiteY3" fmla="*/ 11500 h 11500"/>
                <a:gd name="connsiteX4" fmla="*/ 9 w 10006"/>
                <a:gd name="connsiteY4" fmla="*/ 4590 h 11500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24 w 10021"/>
                <a:gd name="connsiteY0" fmla="*/ 3374 h 9556"/>
                <a:gd name="connsiteX1" fmla="*/ 10001 w 10021"/>
                <a:gd name="connsiteY1" fmla="*/ 0 h 9556"/>
                <a:gd name="connsiteX2" fmla="*/ 9990 w 10021"/>
                <a:gd name="connsiteY2" fmla="*/ 5890 h 9556"/>
                <a:gd name="connsiteX3" fmla="*/ 9 w 10021"/>
                <a:gd name="connsiteY3" fmla="*/ 9556 h 9556"/>
                <a:gd name="connsiteX4" fmla="*/ 24 w 10021"/>
                <a:gd name="connsiteY4" fmla="*/ 3374 h 9556"/>
                <a:gd name="connsiteX0" fmla="*/ 24 w 10000"/>
                <a:gd name="connsiteY0" fmla="*/ 3531 h 9617"/>
                <a:gd name="connsiteX1" fmla="*/ 9980 w 10000"/>
                <a:gd name="connsiteY1" fmla="*/ 0 h 9617"/>
                <a:gd name="connsiteX2" fmla="*/ 9969 w 10000"/>
                <a:gd name="connsiteY2" fmla="*/ 6164 h 9617"/>
                <a:gd name="connsiteX3" fmla="*/ 9 w 10000"/>
                <a:gd name="connsiteY3" fmla="*/ 9617 h 9617"/>
                <a:gd name="connsiteX4" fmla="*/ 24 w 10000"/>
                <a:gd name="connsiteY4" fmla="*/ 3531 h 9617"/>
                <a:gd name="connsiteX0" fmla="*/ 24 w 10000"/>
                <a:gd name="connsiteY0" fmla="*/ 3672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24 w 10000"/>
                <a:gd name="connsiteY4" fmla="*/ 3672 h 10000"/>
                <a:gd name="connsiteX0" fmla="*/ 0 w 10000"/>
                <a:gd name="connsiteY0" fmla="*/ 3218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0 w 10000"/>
                <a:gd name="connsiteY4" fmla="*/ 3218 h 10000"/>
                <a:gd name="connsiteX0" fmla="*/ 9 w 10009"/>
                <a:gd name="connsiteY0" fmla="*/ 3218 h 9601"/>
                <a:gd name="connsiteX1" fmla="*/ 9989 w 10009"/>
                <a:gd name="connsiteY1" fmla="*/ 0 h 9601"/>
                <a:gd name="connsiteX2" fmla="*/ 9978 w 10009"/>
                <a:gd name="connsiteY2" fmla="*/ 6409 h 9601"/>
                <a:gd name="connsiteX3" fmla="*/ 9 w 10009"/>
                <a:gd name="connsiteY3" fmla="*/ 9601 h 9601"/>
                <a:gd name="connsiteX4" fmla="*/ 9 w 10009"/>
                <a:gd name="connsiteY4" fmla="*/ 3218 h 9601"/>
                <a:gd name="connsiteX0" fmla="*/ 55 w 10000"/>
                <a:gd name="connsiteY0" fmla="*/ 3575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5 w 10000"/>
                <a:gd name="connsiteY4" fmla="*/ 3575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72 w 10000"/>
                <a:gd name="connsiteY2" fmla="*/ 6857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14"/>
                <a:gd name="connsiteY0" fmla="*/ 3610 h 10000"/>
                <a:gd name="connsiteX1" fmla="*/ 9980 w 10014"/>
                <a:gd name="connsiteY1" fmla="*/ 0 h 10000"/>
                <a:gd name="connsiteX2" fmla="*/ 9992 w 10014"/>
                <a:gd name="connsiteY2" fmla="*/ 6886 h 10000"/>
                <a:gd name="connsiteX3" fmla="*/ 9 w 10014"/>
                <a:gd name="connsiteY3" fmla="*/ 10000 h 10000"/>
                <a:gd name="connsiteX4" fmla="*/ 5 w 10014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92 w 10000"/>
                <a:gd name="connsiteY2" fmla="*/ 6886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9992"/>
                <a:gd name="connsiteY0" fmla="*/ 3610 h 10000"/>
                <a:gd name="connsiteX1" fmla="*/ 9980 w 9992"/>
                <a:gd name="connsiteY1" fmla="*/ 0 h 10000"/>
                <a:gd name="connsiteX2" fmla="*/ 9992 w 9992"/>
                <a:gd name="connsiteY2" fmla="*/ 6886 h 10000"/>
                <a:gd name="connsiteX3" fmla="*/ 9 w 9992"/>
                <a:gd name="connsiteY3" fmla="*/ 10000 h 10000"/>
                <a:gd name="connsiteX4" fmla="*/ 5 w 9992"/>
                <a:gd name="connsiteY4" fmla="*/ 3610 h 10000"/>
                <a:gd name="connsiteX0" fmla="*/ 14 w 10009"/>
                <a:gd name="connsiteY0" fmla="*/ 3610 h 9557"/>
                <a:gd name="connsiteX1" fmla="*/ 9997 w 10009"/>
                <a:gd name="connsiteY1" fmla="*/ 0 h 9557"/>
                <a:gd name="connsiteX2" fmla="*/ 10009 w 10009"/>
                <a:gd name="connsiteY2" fmla="*/ 6886 h 9557"/>
                <a:gd name="connsiteX3" fmla="*/ 9 w 10009"/>
                <a:gd name="connsiteY3" fmla="*/ 9557 h 9557"/>
                <a:gd name="connsiteX4" fmla="*/ 14 w 10009"/>
                <a:gd name="connsiteY4" fmla="*/ 3610 h 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9557">
                  <a:moveTo>
                    <a:pt x="14" y="3610"/>
                  </a:moveTo>
                  <a:lnTo>
                    <a:pt x="9997" y="0"/>
                  </a:lnTo>
                  <a:cubicBezTo>
                    <a:pt x="10004" y="4235"/>
                    <a:pt x="10001" y="2470"/>
                    <a:pt x="10009" y="6886"/>
                  </a:cubicBezTo>
                  <a:lnTo>
                    <a:pt x="9" y="9557"/>
                  </a:lnTo>
                  <a:cubicBezTo>
                    <a:pt x="0" y="4282"/>
                    <a:pt x="29" y="7136"/>
                    <a:pt x="14" y="3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 userDrawn="1"/>
        </p:nvGrpSpPr>
        <p:grpSpPr bwMode="auto">
          <a:xfrm>
            <a:off x="6355371" y="6304036"/>
            <a:ext cx="3003995" cy="104775"/>
            <a:chOff x="340" y="3906"/>
            <a:chExt cx="1747" cy="66"/>
          </a:xfrm>
        </p:grpSpPr>
        <p:sp>
          <p:nvSpPr>
            <p:cNvPr id="10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715 h 728"/>
                <a:gd name="T2" fmla="*/ 988 w 11514"/>
                <a:gd name="T3" fmla="*/ 328 h 728"/>
                <a:gd name="T4" fmla="*/ 2035 w 11514"/>
                <a:gd name="T5" fmla="*/ 15 h 728"/>
                <a:gd name="T6" fmla="*/ 2305 w 11514"/>
                <a:gd name="T7" fmla="*/ 715 h 728"/>
                <a:gd name="T8" fmla="*/ 2998 w 11514"/>
                <a:gd name="T9" fmla="*/ 575 h 728"/>
                <a:gd name="T10" fmla="*/ 2968 w 11514"/>
                <a:gd name="T11" fmla="*/ 715 h 728"/>
                <a:gd name="T12" fmla="*/ 3630 w 11514"/>
                <a:gd name="T13" fmla="*/ 715 h 728"/>
                <a:gd name="T14" fmla="*/ 4594 w 11514"/>
                <a:gd name="T15" fmla="*/ 161 h 728"/>
                <a:gd name="T16" fmla="*/ 4382 w 11514"/>
                <a:gd name="T17" fmla="*/ 8 h 728"/>
                <a:gd name="T18" fmla="*/ 4106 w 11514"/>
                <a:gd name="T19" fmla="*/ 61 h 728"/>
                <a:gd name="T20" fmla="*/ 3977 w 11514"/>
                <a:gd name="T21" fmla="*/ 289 h 728"/>
                <a:gd name="T22" fmla="*/ 4019 w 11514"/>
                <a:gd name="T23" fmla="*/ 568 h 728"/>
                <a:gd name="T24" fmla="*/ 4231 w 11514"/>
                <a:gd name="T25" fmla="*/ 722 h 728"/>
                <a:gd name="T26" fmla="*/ 4507 w 11514"/>
                <a:gd name="T27" fmla="*/ 669 h 728"/>
                <a:gd name="T28" fmla="*/ 4638 w 11514"/>
                <a:gd name="T29" fmla="*/ 441 h 728"/>
                <a:gd name="T30" fmla="*/ 4514 w 11514"/>
                <a:gd name="T31" fmla="*/ 497 h 728"/>
                <a:gd name="T32" fmla="*/ 4381 w 11514"/>
                <a:gd name="T33" fmla="*/ 628 h 728"/>
                <a:gd name="T34" fmla="*/ 4190 w 11514"/>
                <a:gd name="T35" fmla="*/ 608 h 728"/>
                <a:gd name="T36" fmla="*/ 4084 w 11514"/>
                <a:gd name="T37" fmla="*/ 448 h 728"/>
                <a:gd name="T38" fmla="*/ 4099 w 11514"/>
                <a:gd name="T39" fmla="*/ 233 h 728"/>
                <a:gd name="T40" fmla="*/ 4233 w 11514"/>
                <a:gd name="T41" fmla="*/ 102 h 728"/>
                <a:gd name="T42" fmla="*/ 4422 w 11514"/>
                <a:gd name="T43" fmla="*/ 122 h 728"/>
                <a:gd name="T44" fmla="*/ 4528 w 11514"/>
                <a:gd name="T45" fmla="*/ 282 h 728"/>
                <a:gd name="T46" fmla="*/ 4939 w 11514"/>
                <a:gd name="T47" fmla="*/ 715 h 728"/>
                <a:gd name="T48" fmla="*/ 5189 w 11514"/>
                <a:gd name="T49" fmla="*/ 715 h 728"/>
                <a:gd name="T50" fmla="*/ 6393 w 11514"/>
                <a:gd name="T51" fmla="*/ 15 h 728"/>
                <a:gd name="T52" fmla="*/ 6057 w 11514"/>
                <a:gd name="T53" fmla="*/ 153 h 728"/>
                <a:gd name="T54" fmla="*/ 7590 w 11514"/>
                <a:gd name="T55" fmla="*/ 715 h 728"/>
                <a:gd name="T56" fmla="*/ 7148 w 11514"/>
                <a:gd name="T57" fmla="*/ 715 h 728"/>
                <a:gd name="T58" fmla="*/ 8228 w 11514"/>
                <a:gd name="T59" fmla="*/ 15 h 728"/>
                <a:gd name="T60" fmla="*/ 8727 w 11514"/>
                <a:gd name="T61" fmla="*/ 715 h 728"/>
                <a:gd name="T62" fmla="*/ 9110 w 11514"/>
                <a:gd name="T63" fmla="*/ 456 h 728"/>
                <a:gd name="T64" fmla="*/ 9699 w 11514"/>
                <a:gd name="T65" fmla="*/ 15 h 728"/>
                <a:gd name="T66" fmla="*/ 10970 w 11514"/>
                <a:gd name="T67" fmla="*/ 326 h 728"/>
                <a:gd name="T68" fmla="*/ 10862 w 11514"/>
                <a:gd name="T69" fmla="*/ 83 h 728"/>
                <a:gd name="T70" fmla="*/ 10596 w 11514"/>
                <a:gd name="T71" fmla="*/ 3 h 728"/>
                <a:gd name="T72" fmla="*/ 10364 w 11514"/>
                <a:gd name="T73" fmla="*/ 133 h 728"/>
                <a:gd name="T74" fmla="*/ 10301 w 11514"/>
                <a:gd name="T75" fmla="*/ 404 h 728"/>
                <a:gd name="T76" fmla="*/ 10408 w 11514"/>
                <a:gd name="T77" fmla="*/ 647 h 728"/>
                <a:gd name="T78" fmla="*/ 10674 w 11514"/>
                <a:gd name="T79" fmla="*/ 726 h 728"/>
                <a:gd name="T80" fmla="*/ 10906 w 11514"/>
                <a:gd name="T81" fmla="*/ 595 h 728"/>
                <a:gd name="T82" fmla="*/ 10866 w 11514"/>
                <a:gd name="T83" fmla="*/ 365 h 728"/>
                <a:gd name="T84" fmla="*/ 10805 w 11514"/>
                <a:gd name="T85" fmla="*/ 561 h 728"/>
                <a:gd name="T86" fmla="*/ 10635 w 11514"/>
                <a:gd name="T87" fmla="*/ 638 h 728"/>
                <a:gd name="T88" fmla="*/ 10465 w 11514"/>
                <a:gd name="T89" fmla="*/ 561 h 728"/>
                <a:gd name="T90" fmla="*/ 10403 w 11514"/>
                <a:gd name="T91" fmla="*/ 365 h 728"/>
                <a:gd name="T92" fmla="*/ 10465 w 11514"/>
                <a:gd name="T93" fmla="*/ 171 h 728"/>
                <a:gd name="T94" fmla="*/ 10635 w 11514"/>
                <a:gd name="T95" fmla="*/ 92 h 728"/>
                <a:gd name="T96" fmla="*/ 10805 w 11514"/>
                <a:gd name="T97" fmla="*/ 171 h 728"/>
                <a:gd name="T98" fmla="*/ 10866 w 11514"/>
                <a:gd name="T99" fmla="*/ 365 h 728"/>
                <a:gd name="T100" fmla="*/ 11455 w 11514"/>
                <a:gd name="T101" fmla="*/ 377 h 728"/>
                <a:gd name="T102" fmla="*/ 11231 w 11514"/>
                <a:gd name="T103" fmla="*/ 231 h 728"/>
                <a:gd name="T104" fmla="*/ 11230 w 11514"/>
                <a:gd name="T105" fmla="*/ 136 h 728"/>
                <a:gd name="T106" fmla="*/ 11356 w 11514"/>
                <a:gd name="T107" fmla="*/ 92 h 728"/>
                <a:gd name="T108" fmla="*/ 11311 w 11514"/>
                <a:gd name="T109" fmla="*/ 1 h 728"/>
                <a:gd name="T110" fmla="*/ 11148 w 11514"/>
                <a:gd name="T111" fmla="*/ 74 h 728"/>
                <a:gd name="T112" fmla="*/ 11111 w 11514"/>
                <a:gd name="T113" fmla="*/ 227 h 728"/>
                <a:gd name="T114" fmla="*/ 11276 w 11514"/>
                <a:gd name="T115" fmla="*/ 383 h 728"/>
                <a:gd name="T116" fmla="*/ 11409 w 11514"/>
                <a:gd name="T117" fmla="*/ 505 h 728"/>
                <a:gd name="T118" fmla="*/ 11320 w 11514"/>
                <a:gd name="T119" fmla="*/ 631 h 728"/>
                <a:gd name="T120" fmla="*/ 11129 w 11514"/>
                <a:gd name="T121" fmla="*/ 604 h 728"/>
                <a:gd name="T122" fmla="*/ 11308 w 11514"/>
                <a:gd name="T123" fmla="*/ 725 h 728"/>
                <a:gd name="T124" fmla="*/ 11467 w 11514"/>
                <a:gd name="T125" fmla="*/ 653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316 w 7274"/>
                <a:gd name="T1" fmla="*/ 88 h 713"/>
                <a:gd name="T2" fmla="*/ 776 w 7274"/>
                <a:gd name="T3" fmla="*/ 611 h 713"/>
                <a:gd name="T4" fmla="*/ 1763 w 7274"/>
                <a:gd name="T5" fmla="*/ 611 h 713"/>
                <a:gd name="T6" fmla="*/ 1710 w 7274"/>
                <a:gd name="T7" fmla="*/ 594 h 713"/>
                <a:gd name="T8" fmla="*/ 1635 w 7274"/>
                <a:gd name="T9" fmla="*/ 462 h 713"/>
                <a:gd name="T10" fmla="*/ 1600 w 7274"/>
                <a:gd name="T11" fmla="*/ 341 h 713"/>
                <a:gd name="T12" fmla="*/ 1675 w 7274"/>
                <a:gd name="T13" fmla="*/ 277 h 713"/>
                <a:gd name="T14" fmla="*/ 1706 w 7274"/>
                <a:gd name="T15" fmla="*/ 196 h 713"/>
                <a:gd name="T16" fmla="*/ 1695 w 7274"/>
                <a:gd name="T17" fmla="*/ 116 h 713"/>
                <a:gd name="T18" fmla="*/ 1652 w 7274"/>
                <a:gd name="T19" fmla="*/ 56 h 713"/>
                <a:gd name="T20" fmla="*/ 1576 w 7274"/>
                <a:gd name="T21" fmla="*/ 12 h 713"/>
                <a:gd name="T22" fmla="*/ 1257 w 7274"/>
                <a:gd name="T23" fmla="*/ 0 h 713"/>
                <a:gd name="T24" fmla="*/ 1464 w 7274"/>
                <a:gd name="T25" fmla="*/ 396 h 713"/>
                <a:gd name="T26" fmla="*/ 1508 w 7274"/>
                <a:gd name="T27" fmla="*/ 433 h 713"/>
                <a:gd name="T28" fmla="*/ 1618 w 7274"/>
                <a:gd name="T29" fmla="*/ 639 h 713"/>
                <a:gd name="T30" fmla="*/ 1683 w 7274"/>
                <a:gd name="T31" fmla="*/ 690 h 713"/>
                <a:gd name="T32" fmla="*/ 1599 w 7274"/>
                <a:gd name="T33" fmla="*/ 183 h 713"/>
                <a:gd name="T34" fmla="*/ 1570 w 7274"/>
                <a:gd name="T35" fmla="*/ 256 h 713"/>
                <a:gd name="T36" fmla="*/ 1510 w 7274"/>
                <a:gd name="T37" fmla="*/ 298 h 713"/>
                <a:gd name="T38" fmla="*/ 1486 w 7274"/>
                <a:gd name="T39" fmla="*/ 88 h 713"/>
                <a:gd name="T40" fmla="*/ 1568 w 7274"/>
                <a:gd name="T41" fmla="*/ 119 h 713"/>
                <a:gd name="T42" fmla="*/ 1595 w 7274"/>
                <a:gd name="T43" fmla="*/ 161 h 713"/>
                <a:gd name="T44" fmla="*/ 1814 w 7274"/>
                <a:gd name="T45" fmla="*/ 0 h 713"/>
                <a:gd name="T46" fmla="*/ 3000 w 7274"/>
                <a:gd name="T47" fmla="*/ 700 h 713"/>
                <a:gd name="T48" fmla="*/ 3002 w 7274"/>
                <a:gd name="T49" fmla="*/ 88 h 713"/>
                <a:gd name="T50" fmla="*/ 3476 w 7274"/>
                <a:gd name="T51" fmla="*/ 700 h 713"/>
                <a:gd name="T52" fmla="*/ 4434 w 7274"/>
                <a:gd name="T53" fmla="*/ 266 h 713"/>
                <a:gd name="T54" fmla="*/ 4382 w 7274"/>
                <a:gd name="T55" fmla="*/ 145 h 713"/>
                <a:gd name="T56" fmla="*/ 4300 w 7274"/>
                <a:gd name="T57" fmla="*/ 60 h 713"/>
                <a:gd name="T58" fmla="*/ 4178 w 7274"/>
                <a:gd name="T59" fmla="*/ 7 h 713"/>
                <a:gd name="T60" fmla="*/ 4125 w 7274"/>
                <a:gd name="T61" fmla="*/ 700 h 713"/>
                <a:gd name="T62" fmla="*/ 4258 w 7274"/>
                <a:gd name="T63" fmla="*/ 668 h 713"/>
                <a:gd name="T64" fmla="*/ 4363 w 7274"/>
                <a:gd name="T65" fmla="*/ 586 h 713"/>
                <a:gd name="T66" fmla="*/ 4420 w 7274"/>
                <a:gd name="T67" fmla="*/ 488 h 713"/>
                <a:gd name="T68" fmla="*/ 4443 w 7274"/>
                <a:gd name="T69" fmla="*/ 354 h 713"/>
                <a:gd name="T70" fmla="*/ 4328 w 7274"/>
                <a:gd name="T71" fmla="*/ 441 h 713"/>
                <a:gd name="T72" fmla="*/ 4285 w 7274"/>
                <a:gd name="T73" fmla="*/ 525 h 713"/>
                <a:gd name="T74" fmla="*/ 4211 w 7274"/>
                <a:gd name="T75" fmla="*/ 587 h 713"/>
                <a:gd name="T76" fmla="*/ 4119 w 7274"/>
                <a:gd name="T77" fmla="*/ 611 h 713"/>
                <a:gd name="T78" fmla="*/ 4156 w 7274"/>
                <a:gd name="T79" fmla="*/ 94 h 713"/>
                <a:gd name="T80" fmla="*/ 4236 w 7274"/>
                <a:gd name="T81" fmla="*/ 131 h 713"/>
                <a:gd name="T82" fmla="*/ 4298 w 7274"/>
                <a:gd name="T83" fmla="*/ 200 h 713"/>
                <a:gd name="T84" fmla="*/ 4335 w 7274"/>
                <a:gd name="T85" fmla="*/ 290 h 713"/>
                <a:gd name="T86" fmla="*/ 4600 w 7274"/>
                <a:gd name="T87" fmla="*/ 0 h 713"/>
                <a:gd name="T88" fmla="*/ 4702 w 7274"/>
                <a:gd name="T89" fmla="*/ 291 h 713"/>
                <a:gd name="T90" fmla="*/ 5324 w 7274"/>
                <a:gd name="T91" fmla="*/ 0 h 713"/>
                <a:gd name="T92" fmla="*/ 6451 w 7274"/>
                <a:gd name="T93" fmla="*/ 507 h 713"/>
                <a:gd name="T94" fmla="*/ 6343 w 7274"/>
                <a:gd name="T95" fmla="*/ 549 h 713"/>
                <a:gd name="T96" fmla="*/ 6298 w 7274"/>
                <a:gd name="T97" fmla="*/ 608 h 713"/>
                <a:gd name="T98" fmla="*/ 6205 w 7274"/>
                <a:gd name="T99" fmla="*/ 624 h 713"/>
                <a:gd name="T100" fmla="*/ 6185 w 7274"/>
                <a:gd name="T101" fmla="*/ 703 h 713"/>
                <a:gd name="T102" fmla="*/ 6283 w 7274"/>
                <a:gd name="T103" fmla="*/ 712 h 713"/>
                <a:gd name="T104" fmla="*/ 6366 w 7274"/>
                <a:gd name="T105" fmla="*/ 685 h 713"/>
                <a:gd name="T106" fmla="*/ 6419 w 7274"/>
                <a:gd name="T107" fmla="*/ 632 h 713"/>
                <a:gd name="T108" fmla="*/ 6448 w 7274"/>
                <a:gd name="T109" fmla="*/ 550 h 713"/>
                <a:gd name="T110" fmla="*/ 6565 w 7274"/>
                <a:gd name="T111" fmla="*/ 700 h 713"/>
                <a:gd name="T112" fmla="*/ 6919 w 7274"/>
                <a:gd name="T113" fmla="*/ 97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3548275" y="118"/>
            <a:ext cx="6370102" cy="37844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10534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7"/>
              <a:gd name="connsiteY0" fmla="*/ 0 h 13625"/>
              <a:gd name="connsiteX1" fmla="*/ 10001 w 10017"/>
              <a:gd name="connsiteY1" fmla="*/ 0 h 13625"/>
              <a:gd name="connsiteX2" fmla="*/ 10008 w 10017"/>
              <a:gd name="connsiteY2" fmla="*/ 10534 h 13625"/>
              <a:gd name="connsiteX3" fmla="*/ 0 w 10017"/>
              <a:gd name="connsiteY3" fmla="*/ 13625 h 13625"/>
              <a:gd name="connsiteX4" fmla="*/ 0 w 10017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09"/>
              <a:gd name="connsiteX1" fmla="*/ 10017 w 10024"/>
              <a:gd name="connsiteY1" fmla="*/ 0 h 13609"/>
              <a:gd name="connsiteX2" fmla="*/ 10008 w 10024"/>
              <a:gd name="connsiteY2" fmla="*/ 10518 h 13609"/>
              <a:gd name="connsiteX3" fmla="*/ 0 w 10024"/>
              <a:gd name="connsiteY3" fmla="*/ 13609 h 13609"/>
              <a:gd name="connsiteX4" fmla="*/ 0 w 10024"/>
              <a:gd name="connsiteY4" fmla="*/ 0 h 13609"/>
              <a:gd name="connsiteX0" fmla="*/ 0 w 10026"/>
              <a:gd name="connsiteY0" fmla="*/ 0 h 13609"/>
              <a:gd name="connsiteX1" fmla="*/ 10017 w 10026"/>
              <a:gd name="connsiteY1" fmla="*/ 0 h 13609"/>
              <a:gd name="connsiteX2" fmla="*/ 10017 w 10026"/>
              <a:gd name="connsiteY2" fmla="*/ 10518 h 13609"/>
              <a:gd name="connsiteX3" fmla="*/ 0 w 10026"/>
              <a:gd name="connsiteY3" fmla="*/ 13609 h 13609"/>
              <a:gd name="connsiteX4" fmla="*/ 0 w 10026"/>
              <a:gd name="connsiteY4" fmla="*/ 0 h 13609"/>
              <a:gd name="connsiteX0" fmla="*/ 0 w 10039"/>
              <a:gd name="connsiteY0" fmla="*/ 0 h 13609"/>
              <a:gd name="connsiteX1" fmla="*/ 10017 w 10039"/>
              <a:gd name="connsiteY1" fmla="*/ 0 h 13609"/>
              <a:gd name="connsiteX2" fmla="*/ 10017 w 10039"/>
              <a:gd name="connsiteY2" fmla="*/ 10518 h 13609"/>
              <a:gd name="connsiteX3" fmla="*/ 0 w 10039"/>
              <a:gd name="connsiteY3" fmla="*/ 13609 h 13609"/>
              <a:gd name="connsiteX4" fmla="*/ 0 w 10039"/>
              <a:gd name="connsiteY4" fmla="*/ 0 h 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" h="13609">
                <a:moveTo>
                  <a:pt x="0" y="0"/>
                </a:moveTo>
                <a:lnTo>
                  <a:pt x="10017" y="0"/>
                </a:lnTo>
                <a:cubicBezTo>
                  <a:pt x="10039" y="4586"/>
                  <a:pt x="10026" y="3272"/>
                  <a:pt x="10017" y="10518"/>
                </a:cubicBezTo>
                <a:lnTo>
                  <a:pt x="0" y="1360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73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F8D1D2A-8CAC-4AE0-A0E7-ACFB85BD0BBD}" type="datetime1">
              <a:rPr lang="fi-FI" smtClean="0"/>
              <a:t>18.1.2018</a:t>
            </a:fld>
            <a:endParaRPr lang="fi-FI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5F6EB66-2070-48E2-8A89-FD885F127A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 smtClean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2127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15"/>
          <p:cNvGrpSpPr>
            <a:grpSpLocks/>
          </p:cNvGrpSpPr>
          <p:nvPr userDrawn="1"/>
        </p:nvGrpSpPr>
        <p:grpSpPr bwMode="auto">
          <a:xfrm>
            <a:off x="6343296" y="196850"/>
            <a:ext cx="3571434" cy="3754438"/>
            <a:chOff x="5856886" y="196270"/>
            <a:chExt cx="3296755" cy="3755374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6980986" y="2017297"/>
              <a:ext cx="2163014" cy="19343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235">
                  <a:moveTo>
                    <a:pt x="21" y="2217"/>
                  </a:moveTo>
                  <a:lnTo>
                    <a:pt x="9961" y="0"/>
                  </a:lnTo>
                  <a:cubicBezTo>
                    <a:pt x="9980" y="2853"/>
                    <a:pt x="9974" y="5156"/>
                    <a:pt x="9962" y="8193"/>
                  </a:cubicBezTo>
                  <a:lnTo>
                    <a:pt x="14" y="9235"/>
                  </a:lnTo>
                  <a:cubicBezTo>
                    <a:pt x="0" y="6718"/>
                    <a:pt x="35" y="4734"/>
                    <a:pt x="21" y="2217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5856886" y="2484053"/>
              <a:ext cx="1132968" cy="92423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4"/>
                <a:gd name="connsiteY0" fmla="*/ 2443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57 w 10004"/>
                <a:gd name="connsiteY4" fmla="*/ 2443 h 10000"/>
                <a:gd name="connsiteX0" fmla="*/ 17 w 10004"/>
                <a:gd name="connsiteY0" fmla="*/ 2548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17 w 10004"/>
                <a:gd name="connsiteY4" fmla="*/ 25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4" h="10000">
                  <a:moveTo>
                    <a:pt x="17" y="2548"/>
                  </a:moveTo>
                  <a:lnTo>
                    <a:pt x="9980" y="0"/>
                  </a:lnTo>
                  <a:cubicBezTo>
                    <a:pt x="10000" y="3475"/>
                    <a:pt x="10004" y="1095"/>
                    <a:pt x="9982" y="8036"/>
                  </a:cubicBezTo>
                  <a:lnTo>
                    <a:pt x="14" y="10000"/>
                  </a:lnTo>
                  <a:cubicBezTo>
                    <a:pt x="0" y="6933"/>
                    <a:pt x="32" y="5614"/>
                    <a:pt x="17" y="2548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8021686" y="196270"/>
              <a:ext cx="1131955" cy="20794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73 w 10045"/>
                <a:gd name="connsiteY0" fmla="*/ 1760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73 w 10045"/>
                <a:gd name="connsiteY4" fmla="*/ 1760 h 10274"/>
                <a:gd name="connsiteX0" fmla="*/ 84 w 10045"/>
                <a:gd name="connsiteY0" fmla="*/ 1778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84 w 10045"/>
                <a:gd name="connsiteY4" fmla="*/ 1778 h 10274"/>
                <a:gd name="connsiteX0" fmla="*/ 84 w 10066"/>
                <a:gd name="connsiteY0" fmla="*/ 1676 h 10172"/>
                <a:gd name="connsiteX1" fmla="*/ 9996 w 10066"/>
                <a:gd name="connsiteY1" fmla="*/ 0 h 10172"/>
                <a:gd name="connsiteX2" fmla="*/ 9975 w 10066"/>
                <a:gd name="connsiteY2" fmla="*/ 8939 h 10172"/>
                <a:gd name="connsiteX3" fmla="*/ 28 w 10066"/>
                <a:gd name="connsiteY3" fmla="*/ 10172 h 10172"/>
                <a:gd name="connsiteX4" fmla="*/ 84 w 10066"/>
                <a:gd name="connsiteY4" fmla="*/ 1676 h 10172"/>
                <a:gd name="connsiteX0" fmla="*/ 84 w 10045"/>
                <a:gd name="connsiteY0" fmla="*/ 1688 h 10184"/>
                <a:gd name="connsiteX1" fmla="*/ 9975 w 10045"/>
                <a:gd name="connsiteY1" fmla="*/ 0 h 10184"/>
                <a:gd name="connsiteX2" fmla="*/ 9975 w 10045"/>
                <a:gd name="connsiteY2" fmla="*/ 8951 h 10184"/>
                <a:gd name="connsiteX3" fmla="*/ 28 w 10045"/>
                <a:gd name="connsiteY3" fmla="*/ 10184 h 10184"/>
                <a:gd name="connsiteX4" fmla="*/ 84 w 10045"/>
                <a:gd name="connsiteY4" fmla="*/ 1688 h 10184"/>
                <a:gd name="connsiteX0" fmla="*/ 109 w 10070"/>
                <a:gd name="connsiteY0" fmla="*/ 1688 h 9498"/>
                <a:gd name="connsiteX1" fmla="*/ 10000 w 10070"/>
                <a:gd name="connsiteY1" fmla="*/ 0 h 9498"/>
                <a:gd name="connsiteX2" fmla="*/ 10000 w 10070"/>
                <a:gd name="connsiteY2" fmla="*/ 8951 h 9498"/>
                <a:gd name="connsiteX3" fmla="*/ 28 w 10070"/>
                <a:gd name="connsiteY3" fmla="*/ 9498 h 9498"/>
                <a:gd name="connsiteX4" fmla="*/ 109 w 10070"/>
                <a:gd name="connsiteY4" fmla="*/ 1688 h 9498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424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500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" h="10717">
                  <a:moveTo>
                    <a:pt x="115" y="1777"/>
                  </a:moveTo>
                  <a:lnTo>
                    <a:pt x="9937" y="0"/>
                  </a:lnTo>
                  <a:cubicBezTo>
                    <a:pt x="10007" y="3351"/>
                    <a:pt x="9958" y="6237"/>
                    <a:pt x="9937" y="9500"/>
                  </a:cubicBezTo>
                  <a:lnTo>
                    <a:pt x="28" y="10717"/>
                  </a:lnTo>
                  <a:cubicBezTo>
                    <a:pt x="0" y="7818"/>
                    <a:pt x="143" y="4678"/>
                    <a:pt x="115" y="1777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9" name="Puolivapaa piirto 8"/>
            <p:cNvSpPr/>
            <p:nvPr userDrawn="1"/>
          </p:nvSpPr>
          <p:spPr>
            <a:xfrm>
              <a:off x="5863616" y="541400"/>
              <a:ext cx="2178159" cy="217179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35 w 10075"/>
                <a:gd name="connsiteY0" fmla="*/ 3023 h 10312"/>
                <a:gd name="connsiteX1" fmla="*/ 10063 w 10075"/>
                <a:gd name="connsiteY1" fmla="*/ 0 h 10312"/>
                <a:gd name="connsiteX2" fmla="*/ 10063 w 10075"/>
                <a:gd name="connsiteY2" fmla="*/ 8225 h 10312"/>
                <a:gd name="connsiteX3" fmla="*/ 14 w 10075"/>
                <a:gd name="connsiteY3" fmla="*/ 10312 h 10312"/>
                <a:gd name="connsiteX4" fmla="*/ 35 w 10075"/>
                <a:gd name="connsiteY4" fmla="*/ 3023 h 10312"/>
                <a:gd name="connsiteX0" fmla="*/ 35 w 10104"/>
                <a:gd name="connsiteY0" fmla="*/ 3032 h 10321"/>
                <a:gd name="connsiteX1" fmla="*/ 10092 w 10104"/>
                <a:gd name="connsiteY1" fmla="*/ 0 h 10321"/>
                <a:gd name="connsiteX2" fmla="*/ 10063 w 10104"/>
                <a:gd name="connsiteY2" fmla="*/ 8234 h 10321"/>
                <a:gd name="connsiteX3" fmla="*/ 14 w 10104"/>
                <a:gd name="connsiteY3" fmla="*/ 10321 h 10321"/>
                <a:gd name="connsiteX4" fmla="*/ 35 w 10104"/>
                <a:gd name="connsiteY4" fmla="*/ 3032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" h="10321">
                  <a:moveTo>
                    <a:pt x="35" y="3032"/>
                  </a:moveTo>
                  <a:lnTo>
                    <a:pt x="10092" y="0"/>
                  </a:lnTo>
                  <a:cubicBezTo>
                    <a:pt x="10104" y="3071"/>
                    <a:pt x="10073" y="5214"/>
                    <a:pt x="10063" y="8234"/>
                  </a:cubicBezTo>
                  <a:lnTo>
                    <a:pt x="14" y="10321"/>
                  </a:lnTo>
                  <a:cubicBezTo>
                    <a:pt x="0" y="7816"/>
                    <a:pt x="49" y="5539"/>
                    <a:pt x="35" y="3032"/>
                  </a:cubicBez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 l="-80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6355362" y="6304018"/>
            <a:ext cx="3003995" cy="104775"/>
            <a:chOff x="340" y="3906"/>
            <a:chExt cx="1747" cy="66"/>
          </a:xfrm>
        </p:grpSpPr>
        <p:sp>
          <p:nvSpPr>
            <p:cNvPr id="1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55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1" y="-3940"/>
            <a:ext cx="6362654" cy="3788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55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11"/>
              <a:gd name="connsiteY0" fmla="*/ 0 h 13625"/>
              <a:gd name="connsiteX1" fmla="*/ 10001 w 10011"/>
              <a:gd name="connsiteY1" fmla="*/ 0 h 13625"/>
              <a:gd name="connsiteX2" fmla="*/ 10002 w 10011"/>
              <a:gd name="connsiteY2" fmla="*/ 9777 h 13625"/>
              <a:gd name="connsiteX3" fmla="*/ 0 w 10011"/>
              <a:gd name="connsiteY3" fmla="*/ 13625 h 13625"/>
              <a:gd name="connsiteX4" fmla="*/ 0 w 10011"/>
              <a:gd name="connsiteY4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3625">
                <a:moveTo>
                  <a:pt x="0" y="0"/>
                </a:moveTo>
                <a:lnTo>
                  <a:pt x="10001" y="0"/>
                </a:lnTo>
                <a:cubicBezTo>
                  <a:pt x="10008" y="7808"/>
                  <a:pt x="10011" y="2531"/>
                  <a:pt x="10002" y="9777"/>
                </a:cubicBezTo>
                <a:lnTo>
                  <a:pt x="0" y="136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765AF889-A7EE-4900-8AB2-4E6EBCBE673E}" type="datetime1">
              <a:rPr lang="fi-FI" smtClean="0"/>
              <a:t>18.1.2018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9DF5521-8B9B-49D2-9D44-14E2823F49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1696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6351895" y="196850"/>
            <a:ext cx="3562837" cy="3748088"/>
            <a:chOff x="5863457" y="196270"/>
            <a:chExt cx="3290184" cy="3748094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6987557" y="2010017"/>
              <a:ext cx="2163014" cy="19343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235">
                  <a:moveTo>
                    <a:pt x="21" y="2217"/>
                  </a:moveTo>
                  <a:lnTo>
                    <a:pt x="9961" y="0"/>
                  </a:lnTo>
                  <a:cubicBezTo>
                    <a:pt x="9980" y="2853"/>
                    <a:pt x="9974" y="5156"/>
                    <a:pt x="9962" y="8193"/>
                  </a:cubicBezTo>
                  <a:lnTo>
                    <a:pt x="14" y="9235"/>
                  </a:lnTo>
                  <a:cubicBezTo>
                    <a:pt x="0" y="6718"/>
                    <a:pt x="35" y="4734"/>
                    <a:pt x="21" y="2217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l="-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5863457" y="2477512"/>
              <a:ext cx="1132192" cy="92392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4"/>
                <a:gd name="connsiteY0" fmla="*/ 2443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57 w 10004"/>
                <a:gd name="connsiteY4" fmla="*/ 2443 h 10000"/>
                <a:gd name="connsiteX0" fmla="*/ 17 w 10004"/>
                <a:gd name="connsiteY0" fmla="*/ 2548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17 w 10004"/>
                <a:gd name="connsiteY4" fmla="*/ 25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4" h="10000">
                  <a:moveTo>
                    <a:pt x="17" y="2548"/>
                  </a:moveTo>
                  <a:lnTo>
                    <a:pt x="9980" y="0"/>
                  </a:lnTo>
                  <a:cubicBezTo>
                    <a:pt x="10000" y="3475"/>
                    <a:pt x="10004" y="1095"/>
                    <a:pt x="9982" y="8036"/>
                  </a:cubicBezTo>
                  <a:lnTo>
                    <a:pt x="14" y="10000"/>
                  </a:lnTo>
                  <a:cubicBezTo>
                    <a:pt x="0" y="6933"/>
                    <a:pt x="32" y="5614"/>
                    <a:pt x="17" y="25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8021686" y="196270"/>
              <a:ext cx="1131955" cy="20794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73 w 10045"/>
                <a:gd name="connsiteY0" fmla="*/ 1760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73 w 10045"/>
                <a:gd name="connsiteY4" fmla="*/ 1760 h 10274"/>
                <a:gd name="connsiteX0" fmla="*/ 84 w 10045"/>
                <a:gd name="connsiteY0" fmla="*/ 1778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84 w 10045"/>
                <a:gd name="connsiteY4" fmla="*/ 1778 h 10274"/>
                <a:gd name="connsiteX0" fmla="*/ 84 w 10066"/>
                <a:gd name="connsiteY0" fmla="*/ 1676 h 10172"/>
                <a:gd name="connsiteX1" fmla="*/ 9996 w 10066"/>
                <a:gd name="connsiteY1" fmla="*/ 0 h 10172"/>
                <a:gd name="connsiteX2" fmla="*/ 9975 w 10066"/>
                <a:gd name="connsiteY2" fmla="*/ 8939 h 10172"/>
                <a:gd name="connsiteX3" fmla="*/ 28 w 10066"/>
                <a:gd name="connsiteY3" fmla="*/ 10172 h 10172"/>
                <a:gd name="connsiteX4" fmla="*/ 84 w 10066"/>
                <a:gd name="connsiteY4" fmla="*/ 1676 h 10172"/>
                <a:gd name="connsiteX0" fmla="*/ 84 w 10045"/>
                <a:gd name="connsiteY0" fmla="*/ 1688 h 10184"/>
                <a:gd name="connsiteX1" fmla="*/ 9975 w 10045"/>
                <a:gd name="connsiteY1" fmla="*/ 0 h 10184"/>
                <a:gd name="connsiteX2" fmla="*/ 9975 w 10045"/>
                <a:gd name="connsiteY2" fmla="*/ 8951 h 10184"/>
                <a:gd name="connsiteX3" fmla="*/ 28 w 10045"/>
                <a:gd name="connsiteY3" fmla="*/ 10184 h 10184"/>
                <a:gd name="connsiteX4" fmla="*/ 84 w 10045"/>
                <a:gd name="connsiteY4" fmla="*/ 1688 h 10184"/>
                <a:gd name="connsiteX0" fmla="*/ 109 w 10070"/>
                <a:gd name="connsiteY0" fmla="*/ 1688 h 9498"/>
                <a:gd name="connsiteX1" fmla="*/ 10000 w 10070"/>
                <a:gd name="connsiteY1" fmla="*/ 0 h 9498"/>
                <a:gd name="connsiteX2" fmla="*/ 10000 w 10070"/>
                <a:gd name="connsiteY2" fmla="*/ 8951 h 9498"/>
                <a:gd name="connsiteX3" fmla="*/ 28 w 10070"/>
                <a:gd name="connsiteY3" fmla="*/ 9498 h 9498"/>
                <a:gd name="connsiteX4" fmla="*/ 109 w 10070"/>
                <a:gd name="connsiteY4" fmla="*/ 1688 h 9498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424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500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" h="10717">
                  <a:moveTo>
                    <a:pt x="115" y="1777"/>
                  </a:moveTo>
                  <a:lnTo>
                    <a:pt x="9937" y="0"/>
                  </a:lnTo>
                  <a:cubicBezTo>
                    <a:pt x="10007" y="3351"/>
                    <a:pt x="9958" y="6237"/>
                    <a:pt x="9937" y="9500"/>
                  </a:cubicBezTo>
                  <a:lnTo>
                    <a:pt x="28" y="10717"/>
                  </a:lnTo>
                  <a:cubicBezTo>
                    <a:pt x="0" y="7818"/>
                    <a:pt x="143" y="4678"/>
                    <a:pt x="115" y="1777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9" name="Puolivapaa piirto 8"/>
            <p:cNvSpPr/>
            <p:nvPr userDrawn="1"/>
          </p:nvSpPr>
          <p:spPr>
            <a:xfrm>
              <a:off x="5863616" y="541400"/>
              <a:ext cx="2178159" cy="217179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35 w 10075"/>
                <a:gd name="connsiteY0" fmla="*/ 3023 h 10312"/>
                <a:gd name="connsiteX1" fmla="*/ 10063 w 10075"/>
                <a:gd name="connsiteY1" fmla="*/ 0 h 10312"/>
                <a:gd name="connsiteX2" fmla="*/ 10063 w 10075"/>
                <a:gd name="connsiteY2" fmla="*/ 8225 h 10312"/>
                <a:gd name="connsiteX3" fmla="*/ 14 w 10075"/>
                <a:gd name="connsiteY3" fmla="*/ 10312 h 10312"/>
                <a:gd name="connsiteX4" fmla="*/ 35 w 10075"/>
                <a:gd name="connsiteY4" fmla="*/ 3023 h 10312"/>
                <a:gd name="connsiteX0" fmla="*/ 35 w 10104"/>
                <a:gd name="connsiteY0" fmla="*/ 3032 h 10321"/>
                <a:gd name="connsiteX1" fmla="*/ 10092 w 10104"/>
                <a:gd name="connsiteY1" fmla="*/ 0 h 10321"/>
                <a:gd name="connsiteX2" fmla="*/ 10063 w 10104"/>
                <a:gd name="connsiteY2" fmla="*/ 8234 h 10321"/>
                <a:gd name="connsiteX3" fmla="*/ 14 w 10104"/>
                <a:gd name="connsiteY3" fmla="*/ 10321 h 10321"/>
                <a:gd name="connsiteX4" fmla="*/ 35 w 10104"/>
                <a:gd name="connsiteY4" fmla="*/ 3032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" h="10321">
                  <a:moveTo>
                    <a:pt x="35" y="3032"/>
                  </a:moveTo>
                  <a:lnTo>
                    <a:pt x="10092" y="0"/>
                  </a:lnTo>
                  <a:cubicBezTo>
                    <a:pt x="10104" y="3071"/>
                    <a:pt x="10073" y="5214"/>
                    <a:pt x="10063" y="8234"/>
                  </a:cubicBezTo>
                  <a:lnTo>
                    <a:pt x="14" y="10321"/>
                  </a:lnTo>
                  <a:cubicBezTo>
                    <a:pt x="0" y="7816"/>
                    <a:pt x="49" y="5539"/>
                    <a:pt x="35" y="3032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 l="-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6355362" y="6304018"/>
            <a:ext cx="3003995" cy="104775"/>
            <a:chOff x="340" y="3906"/>
            <a:chExt cx="1747" cy="66"/>
          </a:xfrm>
        </p:grpSpPr>
        <p:sp>
          <p:nvSpPr>
            <p:cNvPr id="1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55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1" y="-3940"/>
            <a:ext cx="6362654" cy="3788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55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11"/>
              <a:gd name="connsiteY0" fmla="*/ 0 h 13625"/>
              <a:gd name="connsiteX1" fmla="*/ 10001 w 10011"/>
              <a:gd name="connsiteY1" fmla="*/ 0 h 13625"/>
              <a:gd name="connsiteX2" fmla="*/ 10002 w 10011"/>
              <a:gd name="connsiteY2" fmla="*/ 9777 h 13625"/>
              <a:gd name="connsiteX3" fmla="*/ 0 w 10011"/>
              <a:gd name="connsiteY3" fmla="*/ 13625 h 13625"/>
              <a:gd name="connsiteX4" fmla="*/ 0 w 10011"/>
              <a:gd name="connsiteY4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3625">
                <a:moveTo>
                  <a:pt x="0" y="0"/>
                </a:moveTo>
                <a:lnTo>
                  <a:pt x="10001" y="0"/>
                </a:lnTo>
                <a:cubicBezTo>
                  <a:pt x="10008" y="7808"/>
                  <a:pt x="10011" y="2531"/>
                  <a:pt x="10002" y="9777"/>
                </a:cubicBezTo>
                <a:lnTo>
                  <a:pt x="0" y="136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1981C44-0802-4349-B2C0-E6A1963F4C82}" type="datetime1">
              <a:rPr lang="fi-FI" smtClean="0"/>
              <a:t>18.1.2018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CF729CA-C3F0-4FD4-A26D-4696508C85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172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8"/>
          <p:cNvGrpSpPr>
            <a:grpSpLocks/>
          </p:cNvGrpSpPr>
          <p:nvPr userDrawn="1"/>
        </p:nvGrpSpPr>
        <p:grpSpPr bwMode="auto">
          <a:xfrm>
            <a:off x="-6878" y="-4763"/>
            <a:ext cx="3564558" cy="3386138"/>
            <a:chOff x="-5831" y="-5009"/>
            <a:chExt cx="3290727" cy="3386161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1979776" y="-5009"/>
              <a:ext cx="1305120" cy="213737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51 w 10072"/>
                <a:gd name="connsiteY0" fmla="*/ 1760 h 10216"/>
                <a:gd name="connsiteX1" fmla="*/ 9953 w 10072"/>
                <a:gd name="connsiteY1" fmla="*/ 0 h 10216"/>
                <a:gd name="connsiteX2" fmla="*/ 10051 w 10072"/>
                <a:gd name="connsiteY2" fmla="*/ 8810 h 10216"/>
                <a:gd name="connsiteX3" fmla="*/ 28 w 10072"/>
                <a:gd name="connsiteY3" fmla="*/ 10216 h 10216"/>
                <a:gd name="connsiteX4" fmla="*/ 51 w 10072"/>
                <a:gd name="connsiteY4" fmla="*/ 1760 h 10216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306"/>
                <a:gd name="connsiteX1" fmla="*/ 9979 w 10098"/>
                <a:gd name="connsiteY1" fmla="*/ 0 h 10306"/>
                <a:gd name="connsiteX2" fmla="*/ 10077 w 10098"/>
                <a:gd name="connsiteY2" fmla="*/ 8810 h 10306"/>
                <a:gd name="connsiteX3" fmla="*/ 28 w 10098"/>
                <a:gd name="connsiteY3" fmla="*/ 10306 h 10306"/>
                <a:gd name="connsiteX4" fmla="*/ 77 w 10098"/>
                <a:gd name="connsiteY4" fmla="*/ 1760 h 10306"/>
                <a:gd name="connsiteX0" fmla="*/ 37 w 10058"/>
                <a:gd name="connsiteY0" fmla="*/ 1760 h 10328"/>
                <a:gd name="connsiteX1" fmla="*/ 9939 w 10058"/>
                <a:gd name="connsiteY1" fmla="*/ 0 h 10328"/>
                <a:gd name="connsiteX2" fmla="*/ 10037 w 10058"/>
                <a:gd name="connsiteY2" fmla="*/ 8810 h 10328"/>
                <a:gd name="connsiteX3" fmla="*/ 28 w 10058"/>
                <a:gd name="connsiteY3" fmla="*/ 10328 h 10328"/>
                <a:gd name="connsiteX4" fmla="*/ 37 w 10058"/>
                <a:gd name="connsiteY4" fmla="*/ 1760 h 10328"/>
                <a:gd name="connsiteX0" fmla="*/ 37 w 10107"/>
                <a:gd name="connsiteY0" fmla="*/ 1742 h 10310"/>
                <a:gd name="connsiteX1" fmla="*/ 10037 w 10107"/>
                <a:gd name="connsiteY1" fmla="*/ 0 h 10310"/>
                <a:gd name="connsiteX2" fmla="*/ 10037 w 10107"/>
                <a:gd name="connsiteY2" fmla="*/ 8792 h 10310"/>
                <a:gd name="connsiteX3" fmla="*/ 28 w 10107"/>
                <a:gd name="connsiteY3" fmla="*/ 10310 h 10310"/>
                <a:gd name="connsiteX4" fmla="*/ 37 w 10107"/>
                <a:gd name="connsiteY4" fmla="*/ 1742 h 10310"/>
                <a:gd name="connsiteX0" fmla="*/ 0 w 10119"/>
                <a:gd name="connsiteY0" fmla="*/ 1952 h 10310"/>
                <a:gd name="connsiteX1" fmla="*/ 10049 w 10119"/>
                <a:gd name="connsiteY1" fmla="*/ 0 h 10310"/>
                <a:gd name="connsiteX2" fmla="*/ 10049 w 10119"/>
                <a:gd name="connsiteY2" fmla="*/ 8792 h 10310"/>
                <a:gd name="connsiteX3" fmla="*/ 40 w 10119"/>
                <a:gd name="connsiteY3" fmla="*/ 10310 h 10310"/>
                <a:gd name="connsiteX4" fmla="*/ 0 w 10119"/>
                <a:gd name="connsiteY4" fmla="*/ 1952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9" h="10310">
                  <a:moveTo>
                    <a:pt x="0" y="1952"/>
                  </a:moveTo>
                  <a:lnTo>
                    <a:pt x="10049" y="0"/>
                  </a:lnTo>
                  <a:cubicBezTo>
                    <a:pt x="10119" y="3183"/>
                    <a:pt x="10070" y="5693"/>
                    <a:pt x="10049" y="8792"/>
                  </a:cubicBezTo>
                  <a:lnTo>
                    <a:pt x="40" y="10310"/>
                  </a:lnTo>
                  <a:cubicBezTo>
                    <a:pt x="12" y="7557"/>
                    <a:pt x="28" y="4707"/>
                    <a:pt x="0" y="1952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l="-80000" r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-5831" y="399807"/>
              <a:ext cx="1993802" cy="224950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0 w 10067"/>
                <a:gd name="connsiteY0" fmla="*/ 2645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0 w 10067"/>
                <a:gd name="connsiteY4" fmla="*/ 2645 h 10319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55 w 10112"/>
                <a:gd name="connsiteY2" fmla="*/ 8226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22 w 10112"/>
                <a:gd name="connsiteY2" fmla="*/ 8274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62 w 10126"/>
                <a:gd name="connsiteY2" fmla="*/ 8295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072"/>
                <a:gd name="connsiteY0" fmla="*/ 246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465 h 10453"/>
                <a:gd name="connsiteX0" fmla="*/ 14 w 10072"/>
                <a:gd name="connsiteY0" fmla="*/ 303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3035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0 w 10058"/>
                <a:gd name="connsiteY0" fmla="*/ 2697 h 10496"/>
                <a:gd name="connsiteX1" fmla="*/ 10022 w 10058"/>
                <a:gd name="connsiteY1" fmla="*/ 0 h 10496"/>
                <a:gd name="connsiteX2" fmla="*/ 10048 w 10058"/>
                <a:gd name="connsiteY2" fmla="*/ 8114 h 10496"/>
                <a:gd name="connsiteX3" fmla="*/ 32 w 10058"/>
                <a:gd name="connsiteY3" fmla="*/ 10496 h 10496"/>
                <a:gd name="connsiteX4" fmla="*/ 0 w 10058"/>
                <a:gd name="connsiteY4" fmla="*/ 2697 h 10496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3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30 w 10088"/>
                <a:gd name="connsiteY4" fmla="*/ 2697 h 10525"/>
                <a:gd name="connsiteX0" fmla="*/ 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0 w 10088"/>
                <a:gd name="connsiteY4" fmla="*/ 2697 h 10525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3035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3035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2" h="10538">
                  <a:moveTo>
                    <a:pt x="14" y="3035"/>
                  </a:moveTo>
                  <a:lnTo>
                    <a:pt x="10066" y="0"/>
                  </a:lnTo>
                  <a:cubicBezTo>
                    <a:pt x="10078" y="3071"/>
                    <a:pt x="10102" y="5094"/>
                    <a:pt x="10092" y="8114"/>
                  </a:cubicBezTo>
                  <a:lnTo>
                    <a:pt x="14" y="10538"/>
                  </a:lnTo>
                  <a:cubicBezTo>
                    <a:pt x="0" y="8033"/>
                    <a:pt x="14" y="5747"/>
                    <a:pt x="14" y="303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968846" y="1796816"/>
              <a:ext cx="2312875" cy="15843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0 w 10000"/>
                <a:gd name="connsiteY0" fmla="*/ 2965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2965 h 10000"/>
                <a:gd name="connsiteX0" fmla="*/ 0 w 10000"/>
                <a:gd name="connsiteY0" fmla="*/ 3032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32 h 10000"/>
                <a:gd name="connsiteX0" fmla="*/ 0 w 10000"/>
                <a:gd name="connsiteY0" fmla="*/ 3069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69 h 10000"/>
                <a:gd name="connsiteX0" fmla="*/ 0 w 10046"/>
                <a:gd name="connsiteY0" fmla="*/ 3106 h 10000"/>
                <a:gd name="connsiteX1" fmla="*/ 10026 w 10046"/>
                <a:gd name="connsiteY1" fmla="*/ 0 h 10000"/>
                <a:gd name="connsiteX2" fmla="*/ 10028 w 10046"/>
                <a:gd name="connsiteY2" fmla="*/ 8036 h 10000"/>
                <a:gd name="connsiteX3" fmla="*/ 60 w 10046"/>
                <a:gd name="connsiteY3" fmla="*/ 10000 h 10000"/>
                <a:gd name="connsiteX4" fmla="*/ 0 w 10046"/>
                <a:gd name="connsiteY4" fmla="*/ 3106 h 10000"/>
                <a:gd name="connsiteX0" fmla="*/ 14 w 10060"/>
                <a:gd name="connsiteY0" fmla="*/ 3106 h 9966"/>
                <a:gd name="connsiteX1" fmla="*/ 10040 w 10060"/>
                <a:gd name="connsiteY1" fmla="*/ 0 h 9966"/>
                <a:gd name="connsiteX2" fmla="*/ 10042 w 10060"/>
                <a:gd name="connsiteY2" fmla="*/ 8036 h 9966"/>
                <a:gd name="connsiteX3" fmla="*/ 14 w 10060"/>
                <a:gd name="connsiteY3" fmla="*/ 9966 h 9966"/>
                <a:gd name="connsiteX4" fmla="*/ 14 w 10060"/>
                <a:gd name="connsiteY4" fmla="*/ 3106 h 9966"/>
                <a:gd name="connsiteX0" fmla="*/ 9 w 9995"/>
                <a:gd name="connsiteY0" fmla="*/ 3117 h 10000"/>
                <a:gd name="connsiteX1" fmla="*/ 9975 w 9995"/>
                <a:gd name="connsiteY1" fmla="*/ 0 h 10000"/>
                <a:gd name="connsiteX2" fmla="*/ 9977 w 9995"/>
                <a:gd name="connsiteY2" fmla="*/ 8063 h 10000"/>
                <a:gd name="connsiteX3" fmla="*/ 9 w 9995"/>
                <a:gd name="connsiteY3" fmla="*/ 10000 h 10000"/>
                <a:gd name="connsiteX4" fmla="*/ 9 w 9995"/>
                <a:gd name="connsiteY4" fmla="*/ 3117 h 10000"/>
                <a:gd name="connsiteX0" fmla="*/ 9 w 9992"/>
                <a:gd name="connsiteY0" fmla="*/ 2898 h 9781"/>
                <a:gd name="connsiteX1" fmla="*/ 9972 w 9992"/>
                <a:gd name="connsiteY1" fmla="*/ 0 h 9781"/>
                <a:gd name="connsiteX2" fmla="*/ 9982 w 9992"/>
                <a:gd name="connsiteY2" fmla="*/ 7844 h 9781"/>
                <a:gd name="connsiteX3" fmla="*/ 9 w 9992"/>
                <a:gd name="connsiteY3" fmla="*/ 9781 h 9781"/>
                <a:gd name="connsiteX4" fmla="*/ 9 w 9992"/>
                <a:gd name="connsiteY4" fmla="*/ 2898 h 9781"/>
                <a:gd name="connsiteX0" fmla="*/ 9 w 9990"/>
                <a:gd name="connsiteY0" fmla="*/ 3065 h 10102"/>
                <a:gd name="connsiteX1" fmla="*/ 9960 w 9990"/>
                <a:gd name="connsiteY1" fmla="*/ 0 h 10102"/>
                <a:gd name="connsiteX2" fmla="*/ 9990 w 9990"/>
                <a:gd name="connsiteY2" fmla="*/ 8122 h 10102"/>
                <a:gd name="connsiteX3" fmla="*/ 9 w 9990"/>
                <a:gd name="connsiteY3" fmla="*/ 10102 h 10102"/>
                <a:gd name="connsiteX4" fmla="*/ 9 w 9990"/>
                <a:gd name="connsiteY4" fmla="*/ 3065 h 10102"/>
                <a:gd name="connsiteX0" fmla="*/ 9 w 10000"/>
                <a:gd name="connsiteY0" fmla="*/ 3090 h 10000"/>
                <a:gd name="connsiteX1" fmla="*/ 9970 w 10000"/>
                <a:gd name="connsiteY1" fmla="*/ 0 h 10000"/>
                <a:gd name="connsiteX2" fmla="*/ 10000 w 10000"/>
                <a:gd name="connsiteY2" fmla="*/ 8040 h 10000"/>
                <a:gd name="connsiteX3" fmla="*/ 9 w 10000"/>
                <a:gd name="connsiteY3" fmla="*/ 10000 h 10000"/>
                <a:gd name="connsiteX4" fmla="*/ 9 w 10000"/>
                <a:gd name="connsiteY4" fmla="*/ 3090 h 10000"/>
                <a:gd name="connsiteX0" fmla="*/ 9 w 10000"/>
                <a:gd name="connsiteY0" fmla="*/ 3318 h 10228"/>
                <a:gd name="connsiteX1" fmla="*/ 9975 w 10000"/>
                <a:gd name="connsiteY1" fmla="*/ 0 h 10228"/>
                <a:gd name="connsiteX2" fmla="*/ 10000 w 10000"/>
                <a:gd name="connsiteY2" fmla="*/ 8268 h 10228"/>
                <a:gd name="connsiteX3" fmla="*/ 9 w 10000"/>
                <a:gd name="connsiteY3" fmla="*/ 10228 h 10228"/>
                <a:gd name="connsiteX4" fmla="*/ 9 w 10000"/>
                <a:gd name="connsiteY4" fmla="*/ 3318 h 10228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10000 w 10006"/>
                <a:gd name="connsiteY2" fmla="*/ 8324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4590 h 11500"/>
                <a:gd name="connsiteX1" fmla="*/ 9986 w 10006"/>
                <a:gd name="connsiteY1" fmla="*/ 1216 h 11500"/>
                <a:gd name="connsiteX2" fmla="*/ 9975 w 10006"/>
                <a:gd name="connsiteY2" fmla="*/ 7106 h 11500"/>
                <a:gd name="connsiteX3" fmla="*/ 9 w 10006"/>
                <a:gd name="connsiteY3" fmla="*/ 11500 h 11500"/>
                <a:gd name="connsiteX4" fmla="*/ 9 w 10006"/>
                <a:gd name="connsiteY4" fmla="*/ 4590 h 11500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24 w 10021"/>
                <a:gd name="connsiteY0" fmla="*/ 3374 h 9556"/>
                <a:gd name="connsiteX1" fmla="*/ 10001 w 10021"/>
                <a:gd name="connsiteY1" fmla="*/ 0 h 9556"/>
                <a:gd name="connsiteX2" fmla="*/ 9990 w 10021"/>
                <a:gd name="connsiteY2" fmla="*/ 5890 h 9556"/>
                <a:gd name="connsiteX3" fmla="*/ 9 w 10021"/>
                <a:gd name="connsiteY3" fmla="*/ 9556 h 9556"/>
                <a:gd name="connsiteX4" fmla="*/ 24 w 10021"/>
                <a:gd name="connsiteY4" fmla="*/ 3374 h 9556"/>
                <a:gd name="connsiteX0" fmla="*/ 24 w 10000"/>
                <a:gd name="connsiteY0" fmla="*/ 3531 h 9617"/>
                <a:gd name="connsiteX1" fmla="*/ 9980 w 10000"/>
                <a:gd name="connsiteY1" fmla="*/ 0 h 9617"/>
                <a:gd name="connsiteX2" fmla="*/ 9969 w 10000"/>
                <a:gd name="connsiteY2" fmla="*/ 6164 h 9617"/>
                <a:gd name="connsiteX3" fmla="*/ 9 w 10000"/>
                <a:gd name="connsiteY3" fmla="*/ 9617 h 9617"/>
                <a:gd name="connsiteX4" fmla="*/ 24 w 10000"/>
                <a:gd name="connsiteY4" fmla="*/ 3531 h 9617"/>
                <a:gd name="connsiteX0" fmla="*/ 24 w 10000"/>
                <a:gd name="connsiteY0" fmla="*/ 3672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24 w 10000"/>
                <a:gd name="connsiteY4" fmla="*/ 3672 h 10000"/>
                <a:gd name="connsiteX0" fmla="*/ 0 w 10000"/>
                <a:gd name="connsiteY0" fmla="*/ 3218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0 w 10000"/>
                <a:gd name="connsiteY4" fmla="*/ 3218 h 10000"/>
                <a:gd name="connsiteX0" fmla="*/ 9 w 10009"/>
                <a:gd name="connsiteY0" fmla="*/ 3218 h 9601"/>
                <a:gd name="connsiteX1" fmla="*/ 9989 w 10009"/>
                <a:gd name="connsiteY1" fmla="*/ 0 h 9601"/>
                <a:gd name="connsiteX2" fmla="*/ 9978 w 10009"/>
                <a:gd name="connsiteY2" fmla="*/ 6409 h 9601"/>
                <a:gd name="connsiteX3" fmla="*/ 9 w 10009"/>
                <a:gd name="connsiteY3" fmla="*/ 9601 h 9601"/>
                <a:gd name="connsiteX4" fmla="*/ 9 w 10009"/>
                <a:gd name="connsiteY4" fmla="*/ 3218 h 9601"/>
                <a:gd name="connsiteX0" fmla="*/ 55 w 10000"/>
                <a:gd name="connsiteY0" fmla="*/ 3575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5 w 10000"/>
                <a:gd name="connsiteY4" fmla="*/ 3575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72 w 10000"/>
                <a:gd name="connsiteY2" fmla="*/ 6857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14"/>
                <a:gd name="connsiteY0" fmla="*/ 3610 h 10000"/>
                <a:gd name="connsiteX1" fmla="*/ 9980 w 10014"/>
                <a:gd name="connsiteY1" fmla="*/ 0 h 10000"/>
                <a:gd name="connsiteX2" fmla="*/ 9992 w 10014"/>
                <a:gd name="connsiteY2" fmla="*/ 6886 h 10000"/>
                <a:gd name="connsiteX3" fmla="*/ 9 w 10014"/>
                <a:gd name="connsiteY3" fmla="*/ 10000 h 10000"/>
                <a:gd name="connsiteX4" fmla="*/ 5 w 10014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92 w 10000"/>
                <a:gd name="connsiteY2" fmla="*/ 6886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9992"/>
                <a:gd name="connsiteY0" fmla="*/ 3610 h 10000"/>
                <a:gd name="connsiteX1" fmla="*/ 9980 w 9992"/>
                <a:gd name="connsiteY1" fmla="*/ 0 h 10000"/>
                <a:gd name="connsiteX2" fmla="*/ 9992 w 9992"/>
                <a:gd name="connsiteY2" fmla="*/ 6886 h 10000"/>
                <a:gd name="connsiteX3" fmla="*/ 9 w 9992"/>
                <a:gd name="connsiteY3" fmla="*/ 10000 h 10000"/>
                <a:gd name="connsiteX4" fmla="*/ 5 w 9992"/>
                <a:gd name="connsiteY4" fmla="*/ 3610 h 10000"/>
                <a:gd name="connsiteX0" fmla="*/ 14 w 10009"/>
                <a:gd name="connsiteY0" fmla="*/ 3610 h 9557"/>
                <a:gd name="connsiteX1" fmla="*/ 9997 w 10009"/>
                <a:gd name="connsiteY1" fmla="*/ 0 h 9557"/>
                <a:gd name="connsiteX2" fmla="*/ 10009 w 10009"/>
                <a:gd name="connsiteY2" fmla="*/ 6886 h 9557"/>
                <a:gd name="connsiteX3" fmla="*/ 9 w 10009"/>
                <a:gd name="connsiteY3" fmla="*/ 9557 h 9557"/>
                <a:gd name="connsiteX4" fmla="*/ 14 w 10009"/>
                <a:gd name="connsiteY4" fmla="*/ 3610 h 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9557">
                  <a:moveTo>
                    <a:pt x="14" y="3610"/>
                  </a:moveTo>
                  <a:lnTo>
                    <a:pt x="9997" y="0"/>
                  </a:lnTo>
                  <a:cubicBezTo>
                    <a:pt x="10004" y="4235"/>
                    <a:pt x="10001" y="2470"/>
                    <a:pt x="10009" y="6886"/>
                  </a:cubicBezTo>
                  <a:lnTo>
                    <a:pt x="9" y="9557"/>
                  </a:lnTo>
                  <a:cubicBezTo>
                    <a:pt x="0" y="4282"/>
                    <a:pt x="29" y="7136"/>
                    <a:pt x="14" y="3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 userDrawn="1"/>
        </p:nvGrpSpPr>
        <p:grpSpPr bwMode="auto">
          <a:xfrm>
            <a:off x="6355362" y="6304018"/>
            <a:ext cx="3003995" cy="104775"/>
            <a:chOff x="340" y="3906"/>
            <a:chExt cx="1747" cy="66"/>
          </a:xfrm>
        </p:grpSpPr>
        <p:sp>
          <p:nvSpPr>
            <p:cNvPr id="10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3548275" y="118"/>
            <a:ext cx="6370102" cy="37844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10534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7"/>
              <a:gd name="connsiteY0" fmla="*/ 0 h 13625"/>
              <a:gd name="connsiteX1" fmla="*/ 10001 w 10017"/>
              <a:gd name="connsiteY1" fmla="*/ 0 h 13625"/>
              <a:gd name="connsiteX2" fmla="*/ 10008 w 10017"/>
              <a:gd name="connsiteY2" fmla="*/ 10534 h 13625"/>
              <a:gd name="connsiteX3" fmla="*/ 0 w 10017"/>
              <a:gd name="connsiteY3" fmla="*/ 13625 h 13625"/>
              <a:gd name="connsiteX4" fmla="*/ 0 w 10017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09"/>
              <a:gd name="connsiteX1" fmla="*/ 10017 w 10024"/>
              <a:gd name="connsiteY1" fmla="*/ 0 h 13609"/>
              <a:gd name="connsiteX2" fmla="*/ 10008 w 10024"/>
              <a:gd name="connsiteY2" fmla="*/ 10518 h 13609"/>
              <a:gd name="connsiteX3" fmla="*/ 0 w 10024"/>
              <a:gd name="connsiteY3" fmla="*/ 13609 h 13609"/>
              <a:gd name="connsiteX4" fmla="*/ 0 w 10024"/>
              <a:gd name="connsiteY4" fmla="*/ 0 h 13609"/>
              <a:gd name="connsiteX0" fmla="*/ 0 w 10026"/>
              <a:gd name="connsiteY0" fmla="*/ 0 h 13609"/>
              <a:gd name="connsiteX1" fmla="*/ 10017 w 10026"/>
              <a:gd name="connsiteY1" fmla="*/ 0 h 13609"/>
              <a:gd name="connsiteX2" fmla="*/ 10017 w 10026"/>
              <a:gd name="connsiteY2" fmla="*/ 10518 h 13609"/>
              <a:gd name="connsiteX3" fmla="*/ 0 w 10026"/>
              <a:gd name="connsiteY3" fmla="*/ 13609 h 13609"/>
              <a:gd name="connsiteX4" fmla="*/ 0 w 10026"/>
              <a:gd name="connsiteY4" fmla="*/ 0 h 13609"/>
              <a:gd name="connsiteX0" fmla="*/ 0 w 10039"/>
              <a:gd name="connsiteY0" fmla="*/ 0 h 13609"/>
              <a:gd name="connsiteX1" fmla="*/ 10017 w 10039"/>
              <a:gd name="connsiteY1" fmla="*/ 0 h 13609"/>
              <a:gd name="connsiteX2" fmla="*/ 10017 w 10039"/>
              <a:gd name="connsiteY2" fmla="*/ 10518 h 13609"/>
              <a:gd name="connsiteX3" fmla="*/ 0 w 10039"/>
              <a:gd name="connsiteY3" fmla="*/ 13609 h 13609"/>
              <a:gd name="connsiteX4" fmla="*/ 0 w 10039"/>
              <a:gd name="connsiteY4" fmla="*/ 0 h 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" h="13609">
                <a:moveTo>
                  <a:pt x="0" y="0"/>
                </a:moveTo>
                <a:lnTo>
                  <a:pt x="10017" y="0"/>
                </a:lnTo>
                <a:cubicBezTo>
                  <a:pt x="10039" y="4586"/>
                  <a:pt x="10026" y="3272"/>
                  <a:pt x="10017" y="10518"/>
                </a:cubicBezTo>
                <a:lnTo>
                  <a:pt x="0" y="1360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55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2DE74E6-5A1B-4E9C-8D3D-7678B961A1C5}" type="datetime1">
              <a:rPr lang="fi-FI" smtClean="0"/>
              <a:t>18.1.2018</a:t>
            </a:fld>
            <a:endParaRPr lang="fi-FI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3E1A72A-8699-4154-991D-62CFCBBBB3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795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12"/>
          <p:cNvGrpSpPr>
            <a:grpSpLocks/>
          </p:cNvGrpSpPr>
          <p:nvPr userDrawn="1"/>
        </p:nvGrpSpPr>
        <p:grpSpPr bwMode="auto">
          <a:xfrm>
            <a:off x="-6878" y="-4763"/>
            <a:ext cx="3564558" cy="3386138"/>
            <a:chOff x="-5831" y="-5009"/>
            <a:chExt cx="3290727" cy="3386161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1980035" y="-5009"/>
              <a:ext cx="1304861" cy="21367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51 w 10072"/>
                <a:gd name="connsiteY0" fmla="*/ 1760 h 10216"/>
                <a:gd name="connsiteX1" fmla="*/ 9953 w 10072"/>
                <a:gd name="connsiteY1" fmla="*/ 0 h 10216"/>
                <a:gd name="connsiteX2" fmla="*/ 10051 w 10072"/>
                <a:gd name="connsiteY2" fmla="*/ 8810 h 10216"/>
                <a:gd name="connsiteX3" fmla="*/ 28 w 10072"/>
                <a:gd name="connsiteY3" fmla="*/ 10216 h 10216"/>
                <a:gd name="connsiteX4" fmla="*/ 51 w 10072"/>
                <a:gd name="connsiteY4" fmla="*/ 1760 h 10216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306"/>
                <a:gd name="connsiteX1" fmla="*/ 9979 w 10098"/>
                <a:gd name="connsiteY1" fmla="*/ 0 h 10306"/>
                <a:gd name="connsiteX2" fmla="*/ 10077 w 10098"/>
                <a:gd name="connsiteY2" fmla="*/ 8810 h 10306"/>
                <a:gd name="connsiteX3" fmla="*/ 28 w 10098"/>
                <a:gd name="connsiteY3" fmla="*/ 10306 h 10306"/>
                <a:gd name="connsiteX4" fmla="*/ 77 w 10098"/>
                <a:gd name="connsiteY4" fmla="*/ 1760 h 10306"/>
                <a:gd name="connsiteX0" fmla="*/ 37 w 10058"/>
                <a:gd name="connsiteY0" fmla="*/ 1760 h 10328"/>
                <a:gd name="connsiteX1" fmla="*/ 9939 w 10058"/>
                <a:gd name="connsiteY1" fmla="*/ 0 h 10328"/>
                <a:gd name="connsiteX2" fmla="*/ 10037 w 10058"/>
                <a:gd name="connsiteY2" fmla="*/ 8810 h 10328"/>
                <a:gd name="connsiteX3" fmla="*/ 28 w 10058"/>
                <a:gd name="connsiteY3" fmla="*/ 10328 h 10328"/>
                <a:gd name="connsiteX4" fmla="*/ 37 w 10058"/>
                <a:gd name="connsiteY4" fmla="*/ 1760 h 10328"/>
                <a:gd name="connsiteX0" fmla="*/ 37 w 10107"/>
                <a:gd name="connsiteY0" fmla="*/ 1742 h 10310"/>
                <a:gd name="connsiteX1" fmla="*/ 10037 w 10107"/>
                <a:gd name="connsiteY1" fmla="*/ 0 h 10310"/>
                <a:gd name="connsiteX2" fmla="*/ 10037 w 10107"/>
                <a:gd name="connsiteY2" fmla="*/ 8792 h 10310"/>
                <a:gd name="connsiteX3" fmla="*/ 28 w 10107"/>
                <a:gd name="connsiteY3" fmla="*/ 10310 h 10310"/>
                <a:gd name="connsiteX4" fmla="*/ 37 w 10107"/>
                <a:gd name="connsiteY4" fmla="*/ 1742 h 10310"/>
                <a:gd name="connsiteX0" fmla="*/ 0 w 10119"/>
                <a:gd name="connsiteY0" fmla="*/ 1952 h 10310"/>
                <a:gd name="connsiteX1" fmla="*/ 10049 w 10119"/>
                <a:gd name="connsiteY1" fmla="*/ 0 h 10310"/>
                <a:gd name="connsiteX2" fmla="*/ 10049 w 10119"/>
                <a:gd name="connsiteY2" fmla="*/ 8792 h 10310"/>
                <a:gd name="connsiteX3" fmla="*/ 40 w 10119"/>
                <a:gd name="connsiteY3" fmla="*/ 10310 h 10310"/>
                <a:gd name="connsiteX4" fmla="*/ 0 w 10119"/>
                <a:gd name="connsiteY4" fmla="*/ 1952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9" h="10310">
                  <a:moveTo>
                    <a:pt x="0" y="1952"/>
                  </a:moveTo>
                  <a:lnTo>
                    <a:pt x="10049" y="0"/>
                  </a:lnTo>
                  <a:cubicBezTo>
                    <a:pt x="10119" y="3183"/>
                    <a:pt x="10070" y="5693"/>
                    <a:pt x="10049" y="8792"/>
                  </a:cubicBezTo>
                  <a:lnTo>
                    <a:pt x="40" y="10310"/>
                  </a:lnTo>
                  <a:cubicBezTo>
                    <a:pt x="12" y="7557"/>
                    <a:pt x="28" y="4707"/>
                    <a:pt x="0" y="19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-5831" y="399807"/>
              <a:ext cx="1993802" cy="224950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0 w 10067"/>
                <a:gd name="connsiteY0" fmla="*/ 2645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0 w 10067"/>
                <a:gd name="connsiteY4" fmla="*/ 2645 h 10319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55 w 10112"/>
                <a:gd name="connsiteY2" fmla="*/ 8226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22 w 10112"/>
                <a:gd name="connsiteY2" fmla="*/ 8274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62 w 10126"/>
                <a:gd name="connsiteY2" fmla="*/ 8295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072"/>
                <a:gd name="connsiteY0" fmla="*/ 246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465 h 10453"/>
                <a:gd name="connsiteX0" fmla="*/ 14 w 10072"/>
                <a:gd name="connsiteY0" fmla="*/ 303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3035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0 w 10058"/>
                <a:gd name="connsiteY0" fmla="*/ 2697 h 10496"/>
                <a:gd name="connsiteX1" fmla="*/ 10022 w 10058"/>
                <a:gd name="connsiteY1" fmla="*/ 0 h 10496"/>
                <a:gd name="connsiteX2" fmla="*/ 10048 w 10058"/>
                <a:gd name="connsiteY2" fmla="*/ 8114 h 10496"/>
                <a:gd name="connsiteX3" fmla="*/ 32 w 10058"/>
                <a:gd name="connsiteY3" fmla="*/ 10496 h 10496"/>
                <a:gd name="connsiteX4" fmla="*/ 0 w 10058"/>
                <a:gd name="connsiteY4" fmla="*/ 2697 h 10496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3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30 w 10088"/>
                <a:gd name="connsiteY4" fmla="*/ 2697 h 10525"/>
                <a:gd name="connsiteX0" fmla="*/ 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0 w 10088"/>
                <a:gd name="connsiteY4" fmla="*/ 2697 h 10525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3035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3035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2" h="10538">
                  <a:moveTo>
                    <a:pt x="14" y="3035"/>
                  </a:moveTo>
                  <a:lnTo>
                    <a:pt x="10066" y="0"/>
                  </a:lnTo>
                  <a:cubicBezTo>
                    <a:pt x="10078" y="3071"/>
                    <a:pt x="10102" y="5094"/>
                    <a:pt x="10092" y="8114"/>
                  </a:cubicBezTo>
                  <a:lnTo>
                    <a:pt x="14" y="10538"/>
                  </a:lnTo>
                  <a:cubicBezTo>
                    <a:pt x="0" y="8033"/>
                    <a:pt x="14" y="5747"/>
                    <a:pt x="14" y="303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968846" y="1796816"/>
              <a:ext cx="2312875" cy="15843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0 w 10000"/>
                <a:gd name="connsiteY0" fmla="*/ 2965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2965 h 10000"/>
                <a:gd name="connsiteX0" fmla="*/ 0 w 10000"/>
                <a:gd name="connsiteY0" fmla="*/ 3032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32 h 10000"/>
                <a:gd name="connsiteX0" fmla="*/ 0 w 10000"/>
                <a:gd name="connsiteY0" fmla="*/ 3069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69 h 10000"/>
                <a:gd name="connsiteX0" fmla="*/ 0 w 10046"/>
                <a:gd name="connsiteY0" fmla="*/ 3106 h 10000"/>
                <a:gd name="connsiteX1" fmla="*/ 10026 w 10046"/>
                <a:gd name="connsiteY1" fmla="*/ 0 h 10000"/>
                <a:gd name="connsiteX2" fmla="*/ 10028 w 10046"/>
                <a:gd name="connsiteY2" fmla="*/ 8036 h 10000"/>
                <a:gd name="connsiteX3" fmla="*/ 60 w 10046"/>
                <a:gd name="connsiteY3" fmla="*/ 10000 h 10000"/>
                <a:gd name="connsiteX4" fmla="*/ 0 w 10046"/>
                <a:gd name="connsiteY4" fmla="*/ 3106 h 10000"/>
                <a:gd name="connsiteX0" fmla="*/ 14 w 10060"/>
                <a:gd name="connsiteY0" fmla="*/ 3106 h 9966"/>
                <a:gd name="connsiteX1" fmla="*/ 10040 w 10060"/>
                <a:gd name="connsiteY1" fmla="*/ 0 h 9966"/>
                <a:gd name="connsiteX2" fmla="*/ 10042 w 10060"/>
                <a:gd name="connsiteY2" fmla="*/ 8036 h 9966"/>
                <a:gd name="connsiteX3" fmla="*/ 14 w 10060"/>
                <a:gd name="connsiteY3" fmla="*/ 9966 h 9966"/>
                <a:gd name="connsiteX4" fmla="*/ 14 w 10060"/>
                <a:gd name="connsiteY4" fmla="*/ 3106 h 9966"/>
                <a:gd name="connsiteX0" fmla="*/ 9 w 9995"/>
                <a:gd name="connsiteY0" fmla="*/ 3117 h 10000"/>
                <a:gd name="connsiteX1" fmla="*/ 9975 w 9995"/>
                <a:gd name="connsiteY1" fmla="*/ 0 h 10000"/>
                <a:gd name="connsiteX2" fmla="*/ 9977 w 9995"/>
                <a:gd name="connsiteY2" fmla="*/ 8063 h 10000"/>
                <a:gd name="connsiteX3" fmla="*/ 9 w 9995"/>
                <a:gd name="connsiteY3" fmla="*/ 10000 h 10000"/>
                <a:gd name="connsiteX4" fmla="*/ 9 w 9995"/>
                <a:gd name="connsiteY4" fmla="*/ 3117 h 10000"/>
                <a:gd name="connsiteX0" fmla="*/ 9 w 9992"/>
                <a:gd name="connsiteY0" fmla="*/ 2898 h 9781"/>
                <a:gd name="connsiteX1" fmla="*/ 9972 w 9992"/>
                <a:gd name="connsiteY1" fmla="*/ 0 h 9781"/>
                <a:gd name="connsiteX2" fmla="*/ 9982 w 9992"/>
                <a:gd name="connsiteY2" fmla="*/ 7844 h 9781"/>
                <a:gd name="connsiteX3" fmla="*/ 9 w 9992"/>
                <a:gd name="connsiteY3" fmla="*/ 9781 h 9781"/>
                <a:gd name="connsiteX4" fmla="*/ 9 w 9992"/>
                <a:gd name="connsiteY4" fmla="*/ 2898 h 9781"/>
                <a:gd name="connsiteX0" fmla="*/ 9 w 9990"/>
                <a:gd name="connsiteY0" fmla="*/ 3065 h 10102"/>
                <a:gd name="connsiteX1" fmla="*/ 9960 w 9990"/>
                <a:gd name="connsiteY1" fmla="*/ 0 h 10102"/>
                <a:gd name="connsiteX2" fmla="*/ 9990 w 9990"/>
                <a:gd name="connsiteY2" fmla="*/ 8122 h 10102"/>
                <a:gd name="connsiteX3" fmla="*/ 9 w 9990"/>
                <a:gd name="connsiteY3" fmla="*/ 10102 h 10102"/>
                <a:gd name="connsiteX4" fmla="*/ 9 w 9990"/>
                <a:gd name="connsiteY4" fmla="*/ 3065 h 10102"/>
                <a:gd name="connsiteX0" fmla="*/ 9 w 10000"/>
                <a:gd name="connsiteY0" fmla="*/ 3090 h 10000"/>
                <a:gd name="connsiteX1" fmla="*/ 9970 w 10000"/>
                <a:gd name="connsiteY1" fmla="*/ 0 h 10000"/>
                <a:gd name="connsiteX2" fmla="*/ 10000 w 10000"/>
                <a:gd name="connsiteY2" fmla="*/ 8040 h 10000"/>
                <a:gd name="connsiteX3" fmla="*/ 9 w 10000"/>
                <a:gd name="connsiteY3" fmla="*/ 10000 h 10000"/>
                <a:gd name="connsiteX4" fmla="*/ 9 w 10000"/>
                <a:gd name="connsiteY4" fmla="*/ 3090 h 10000"/>
                <a:gd name="connsiteX0" fmla="*/ 9 w 10000"/>
                <a:gd name="connsiteY0" fmla="*/ 3318 h 10228"/>
                <a:gd name="connsiteX1" fmla="*/ 9975 w 10000"/>
                <a:gd name="connsiteY1" fmla="*/ 0 h 10228"/>
                <a:gd name="connsiteX2" fmla="*/ 10000 w 10000"/>
                <a:gd name="connsiteY2" fmla="*/ 8268 h 10228"/>
                <a:gd name="connsiteX3" fmla="*/ 9 w 10000"/>
                <a:gd name="connsiteY3" fmla="*/ 10228 h 10228"/>
                <a:gd name="connsiteX4" fmla="*/ 9 w 10000"/>
                <a:gd name="connsiteY4" fmla="*/ 3318 h 10228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10000 w 10006"/>
                <a:gd name="connsiteY2" fmla="*/ 8324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4590 h 11500"/>
                <a:gd name="connsiteX1" fmla="*/ 9986 w 10006"/>
                <a:gd name="connsiteY1" fmla="*/ 1216 h 11500"/>
                <a:gd name="connsiteX2" fmla="*/ 9975 w 10006"/>
                <a:gd name="connsiteY2" fmla="*/ 7106 h 11500"/>
                <a:gd name="connsiteX3" fmla="*/ 9 w 10006"/>
                <a:gd name="connsiteY3" fmla="*/ 11500 h 11500"/>
                <a:gd name="connsiteX4" fmla="*/ 9 w 10006"/>
                <a:gd name="connsiteY4" fmla="*/ 4590 h 11500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24 w 10021"/>
                <a:gd name="connsiteY0" fmla="*/ 3374 h 9556"/>
                <a:gd name="connsiteX1" fmla="*/ 10001 w 10021"/>
                <a:gd name="connsiteY1" fmla="*/ 0 h 9556"/>
                <a:gd name="connsiteX2" fmla="*/ 9990 w 10021"/>
                <a:gd name="connsiteY2" fmla="*/ 5890 h 9556"/>
                <a:gd name="connsiteX3" fmla="*/ 9 w 10021"/>
                <a:gd name="connsiteY3" fmla="*/ 9556 h 9556"/>
                <a:gd name="connsiteX4" fmla="*/ 24 w 10021"/>
                <a:gd name="connsiteY4" fmla="*/ 3374 h 9556"/>
                <a:gd name="connsiteX0" fmla="*/ 24 w 10000"/>
                <a:gd name="connsiteY0" fmla="*/ 3531 h 9617"/>
                <a:gd name="connsiteX1" fmla="*/ 9980 w 10000"/>
                <a:gd name="connsiteY1" fmla="*/ 0 h 9617"/>
                <a:gd name="connsiteX2" fmla="*/ 9969 w 10000"/>
                <a:gd name="connsiteY2" fmla="*/ 6164 h 9617"/>
                <a:gd name="connsiteX3" fmla="*/ 9 w 10000"/>
                <a:gd name="connsiteY3" fmla="*/ 9617 h 9617"/>
                <a:gd name="connsiteX4" fmla="*/ 24 w 10000"/>
                <a:gd name="connsiteY4" fmla="*/ 3531 h 9617"/>
                <a:gd name="connsiteX0" fmla="*/ 24 w 10000"/>
                <a:gd name="connsiteY0" fmla="*/ 3672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24 w 10000"/>
                <a:gd name="connsiteY4" fmla="*/ 3672 h 10000"/>
                <a:gd name="connsiteX0" fmla="*/ 0 w 10000"/>
                <a:gd name="connsiteY0" fmla="*/ 3218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0 w 10000"/>
                <a:gd name="connsiteY4" fmla="*/ 3218 h 10000"/>
                <a:gd name="connsiteX0" fmla="*/ 9 w 10009"/>
                <a:gd name="connsiteY0" fmla="*/ 3218 h 9601"/>
                <a:gd name="connsiteX1" fmla="*/ 9989 w 10009"/>
                <a:gd name="connsiteY1" fmla="*/ 0 h 9601"/>
                <a:gd name="connsiteX2" fmla="*/ 9978 w 10009"/>
                <a:gd name="connsiteY2" fmla="*/ 6409 h 9601"/>
                <a:gd name="connsiteX3" fmla="*/ 9 w 10009"/>
                <a:gd name="connsiteY3" fmla="*/ 9601 h 9601"/>
                <a:gd name="connsiteX4" fmla="*/ 9 w 10009"/>
                <a:gd name="connsiteY4" fmla="*/ 3218 h 9601"/>
                <a:gd name="connsiteX0" fmla="*/ 55 w 10000"/>
                <a:gd name="connsiteY0" fmla="*/ 3575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5 w 10000"/>
                <a:gd name="connsiteY4" fmla="*/ 3575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72 w 10000"/>
                <a:gd name="connsiteY2" fmla="*/ 6857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14"/>
                <a:gd name="connsiteY0" fmla="*/ 3610 h 10000"/>
                <a:gd name="connsiteX1" fmla="*/ 9980 w 10014"/>
                <a:gd name="connsiteY1" fmla="*/ 0 h 10000"/>
                <a:gd name="connsiteX2" fmla="*/ 9992 w 10014"/>
                <a:gd name="connsiteY2" fmla="*/ 6886 h 10000"/>
                <a:gd name="connsiteX3" fmla="*/ 9 w 10014"/>
                <a:gd name="connsiteY3" fmla="*/ 10000 h 10000"/>
                <a:gd name="connsiteX4" fmla="*/ 5 w 10014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92 w 10000"/>
                <a:gd name="connsiteY2" fmla="*/ 6886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9992"/>
                <a:gd name="connsiteY0" fmla="*/ 3610 h 10000"/>
                <a:gd name="connsiteX1" fmla="*/ 9980 w 9992"/>
                <a:gd name="connsiteY1" fmla="*/ 0 h 10000"/>
                <a:gd name="connsiteX2" fmla="*/ 9992 w 9992"/>
                <a:gd name="connsiteY2" fmla="*/ 6886 h 10000"/>
                <a:gd name="connsiteX3" fmla="*/ 9 w 9992"/>
                <a:gd name="connsiteY3" fmla="*/ 10000 h 10000"/>
                <a:gd name="connsiteX4" fmla="*/ 5 w 9992"/>
                <a:gd name="connsiteY4" fmla="*/ 3610 h 10000"/>
                <a:gd name="connsiteX0" fmla="*/ 14 w 10009"/>
                <a:gd name="connsiteY0" fmla="*/ 3610 h 9557"/>
                <a:gd name="connsiteX1" fmla="*/ 9997 w 10009"/>
                <a:gd name="connsiteY1" fmla="*/ 0 h 9557"/>
                <a:gd name="connsiteX2" fmla="*/ 10009 w 10009"/>
                <a:gd name="connsiteY2" fmla="*/ 6886 h 9557"/>
                <a:gd name="connsiteX3" fmla="*/ 9 w 10009"/>
                <a:gd name="connsiteY3" fmla="*/ 9557 h 9557"/>
                <a:gd name="connsiteX4" fmla="*/ 14 w 10009"/>
                <a:gd name="connsiteY4" fmla="*/ 3610 h 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9557">
                  <a:moveTo>
                    <a:pt x="14" y="3610"/>
                  </a:moveTo>
                  <a:lnTo>
                    <a:pt x="9997" y="0"/>
                  </a:lnTo>
                  <a:cubicBezTo>
                    <a:pt x="10004" y="4235"/>
                    <a:pt x="10001" y="2470"/>
                    <a:pt x="10009" y="6886"/>
                  </a:cubicBezTo>
                  <a:lnTo>
                    <a:pt x="9" y="9557"/>
                  </a:lnTo>
                  <a:cubicBezTo>
                    <a:pt x="0" y="4282"/>
                    <a:pt x="29" y="7136"/>
                    <a:pt x="14" y="3610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 userDrawn="1"/>
        </p:nvGrpSpPr>
        <p:grpSpPr bwMode="auto">
          <a:xfrm>
            <a:off x="6355362" y="6304018"/>
            <a:ext cx="3003995" cy="104775"/>
            <a:chOff x="340" y="3906"/>
            <a:chExt cx="1747" cy="66"/>
          </a:xfrm>
        </p:grpSpPr>
        <p:sp>
          <p:nvSpPr>
            <p:cNvPr id="10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3548275" y="118"/>
            <a:ext cx="6370102" cy="37844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10534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7"/>
              <a:gd name="connsiteY0" fmla="*/ 0 h 13625"/>
              <a:gd name="connsiteX1" fmla="*/ 10001 w 10017"/>
              <a:gd name="connsiteY1" fmla="*/ 0 h 13625"/>
              <a:gd name="connsiteX2" fmla="*/ 10008 w 10017"/>
              <a:gd name="connsiteY2" fmla="*/ 10534 h 13625"/>
              <a:gd name="connsiteX3" fmla="*/ 0 w 10017"/>
              <a:gd name="connsiteY3" fmla="*/ 13625 h 13625"/>
              <a:gd name="connsiteX4" fmla="*/ 0 w 10017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09"/>
              <a:gd name="connsiteX1" fmla="*/ 10017 w 10024"/>
              <a:gd name="connsiteY1" fmla="*/ 0 h 13609"/>
              <a:gd name="connsiteX2" fmla="*/ 10008 w 10024"/>
              <a:gd name="connsiteY2" fmla="*/ 10518 h 13609"/>
              <a:gd name="connsiteX3" fmla="*/ 0 w 10024"/>
              <a:gd name="connsiteY3" fmla="*/ 13609 h 13609"/>
              <a:gd name="connsiteX4" fmla="*/ 0 w 10024"/>
              <a:gd name="connsiteY4" fmla="*/ 0 h 13609"/>
              <a:gd name="connsiteX0" fmla="*/ 0 w 10026"/>
              <a:gd name="connsiteY0" fmla="*/ 0 h 13609"/>
              <a:gd name="connsiteX1" fmla="*/ 10017 w 10026"/>
              <a:gd name="connsiteY1" fmla="*/ 0 h 13609"/>
              <a:gd name="connsiteX2" fmla="*/ 10017 w 10026"/>
              <a:gd name="connsiteY2" fmla="*/ 10518 h 13609"/>
              <a:gd name="connsiteX3" fmla="*/ 0 w 10026"/>
              <a:gd name="connsiteY3" fmla="*/ 13609 h 13609"/>
              <a:gd name="connsiteX4" fmla="*/ 0 w 10026"/>
              <a:gd name="connsiteY4" fmla="*/ 0 h 13609"/>
              <a:gd name="connsiteX0" fmla="*/ 0 w 10039"/>
              <a:gd name="connsiteY0" fmla="*/ 0 h 13609"/>
              <a:gd name="connsiteX1" fmla="*/ 10017 w 10039"/>
              <a:gd name="connsiteY1" fmla="*/ 0 h 13609"/>
              <a:gd name="connsiteX2" fmla="*/ 10017 w 10039"/>
              <a:gd name="connsiteY2" fmla="*/ 10518 h 13609"/>
              <a:gd name="connsiteX3" fmla="*/ 0 w 10039"/>
              <a:gd name="connsiteY3" fmla="*/ 13609 h 13609"/>
              <a:gd name="connsiteX4" fmla="*/ 0 w 10039"/>
              <a:gd name="connsiteY4" fmla="*/ 0 h 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" h="13609">
                <a:moveTo>
                  <a:pt x="0" y="0"/>
                </a:moveTo>
                <a:lnTo>
                  <a:pt x="10017" y="0"/>
                </a:lnTo>
                <a:cubicBezTo>
                  <a:pt x="10039" y="4586"/>
                  <a:pt x="10026" y="3272"/>
                  <a:pt x="10017" y="10518"/>
                </a:cubicBezTo>
                <a:lnTo>
                  <a:pt x="0" y="1360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55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66CC91A-0D52-4B85-9098-DB58B757EA7E}" type="datetime1">
              <a:rPr lang="fi-FI" smtClean="0"/>
              <a:t>18.1.2018</a:t>
            </a:fld>
            <a:endParaRPr lang="fi-FI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4991E1E-4F00-423D-82C1-FEE322AAA0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698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429200" indent="-266400"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7558478E-BED8-4A99-9D5E-2E0471337564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9652ECB-2D7B-4F44-83DB-409A4F35A61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324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25" y="1484313"/>
            <a:ext cx="4367571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865" y="1484313"/>
            <a:ext cx="4369291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07E748B-EAB1-4D34-BFB8-E03AEBEA0AB4}" type="datetime1">
              <a:rPr lang="fi-FI" smtClean="0"/>
              <a:t>18.1.2018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FFEE311-AA01-4EAC-A508-FDFA3AB6B0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980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4" y="1535113"/>
            <a:ext cx="4376169" cy="639762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4" y="2174880"/>
            <a:ext cx="4376169" cy="370239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307" y="1535113"/>
            <a:ext cx="4377888" cy="639762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307" y="2174880"/>
            <a:ext cx="4377888" cy="370239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7265" y="260367"/>
            <a:ext cx="8889898" cy="10080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D4745B8-DE46-460E-8D7B-1CF57F388D75}" type="datetime1">
              <a:rPr lang="fi-FI" smtClean="0"/>
              <a:t>18.1.2018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1787E45-BC67-40F8-806F-C8F6BFB5803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9061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0474EE1-F285-4F55-909B-7D4CE93EE1E5}" type="datetime1">
              <a:rPr lang="fi-FI" smtClean="0"/>
              <a:t>18.1.2018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7F3E4C1-308B-4BB5-9AB0-0E5CA09C2C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393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BFDC2BA-3198-4B6B-ABE3-4C272A2CE797}" type="datetime1">
              <a:rPr lang="fi-FI" smtClean="0"/>
              <a:t>18.1.2018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74434A91-C343-4564-941E-8E83946E04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507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78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12"/>
          <p:cNvGrpSpPr>
            <a:grpSpLocks/>
          </p:cNvGrpSpPr>
          <p:nvPr userDrawn="1"/>
        </p:nvGrpSpPr>
        <p:grpSpPr bwMode="auto">
          <a:xfrm>
            <a:off x="-6878" y="-4763"/>
            <a:ext cx="3564558" cy="3386138"/>
            <a:chOff x="-5831" y="-5009"/>
            <a:chExt cx="3290727" cy="3386161"/>
          </a:xfrm>
        </p:grpSpPr>
        <p:sp>
          <p:nvSpPr>
            <p:cNvPr id="6" name="Puolivapaa piirto 5"/>
            <p:cNvSpPr/>
            <p:nvPr userDrawn="1"/>
          </p:nvSpPr>
          <p:spPr>
            <a:xfrm>
              <a:off x="1980035" y="-5009"/>
              <a:ext cx="1304861" cy="21367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51 w 10072"/>
                <a:gd name="connsiteY0" fmla="*/ 1760 h 10216"/>
                <a:gd name="connsiteX1" fmla="*/ 9953 w 10072"/>
                <a:gd name="connsiteY1" fmla="*/ 0 h 10216"/>
                <a:gd name="connsiteX2" fmla="*/ 10051 w 10072"/>
                <a:gd name="connsiteY2" fmla="*/ 8810 h 10216"/>
                <a:gd name="connsiteX3" fmla="*/ 28 w 10072"/>
                <a:gd name="connsiteY3" fmla="*/ 10216 h 10216"/>
                <a:gd name="connsiteX4" fmla="*/ 51 w 10072"/>
                <a:gd name="connsiteY4" fmla="*/ 1760 h 10216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306"/>
                <a:gd name="connsiteX1" fmla="*/ 9979 w 10098"/>
                <a:gd name="connsiteY1" fmla="*/ 0 h 10306"/>
                <a:gd name="connsiteX2" fmla="*/ 10077 w 10098"/>
                <a:gd name="connsiteY2" fmla="*/ 8810 h 10306"/>
                <a:gd name="connsiteX3" fmla="*/ 28 w 10098"/>
                <a:gd name="connsiteY3" fmla="*/ 10306 h 10306"/>
                <a:gd name="connsiteX4" fmla="*/ 77 w 10098"/>
                <a:gd name="connsiteY4" fmla="*/ 1760 h 10306"/>
                <a:gd name="connsiteX0" fmla="*/ 37 w 10058"/>
                <a:gd name="connsiteY0" fmla="*/ 1760 h 10328"/>
                <a:gd name="connsiteX1" fmla="*/ 9939 w 10058"/>
                <a:gd name="connsiteY1" fmla="*/ 0 h 10328"/>
                <a:gd name="connsiteX2" fmla="*/ 10037 w 10058"/>
                <a:gd name="connsiteY2" fmla="*/ 8810 h 10328"/>
                <a:gd name="connsiteX3" fmla="*/ 28 w 10058"/>
                <a:gd name="connsiteY3" fmla="*/ 10328 h 10328"/>
                <a:gd name="connsiteX4" fmla="*/ 37 w 10058"/>
                <a:gd name="connsiteY4" fmla="*/ 1760 h 10328"/>
                <a:gd name="connsiteX0" fmla="*/ 37 w 10107"/>
                <a:gd name="connsiteY0" fmla="*/ 1742 h 10310"/>
                <a:gd name="connsiteX1" fmla="*/ 10037 w 10107"/>
                <a:gd name="connsiteY1" fmla="*/ 0 h 10310"/>
                <a:gd name="connsiteX2" fmla="*/ 10037 w 10107"/>
                <a:gd name="connsiteY2" fmla="*/ 8792 h 10310"/>
                <a:gd name="connsiteX3" fmla="*/ 28 w 10107"/>
                <a:gd name="connsiteY3" fmla="*/ 10310 h 10310"/>
                <a:gd name="connsiteX4" fmla="*/ 37 w 10107"/>
                <a:gd name="connsiteY4" fmla="*/ 1742 h 10310"/>
                <a:gd name="connsiteX0" fmla="*/ 0 w 10119"/>
                <a:gd name="connsiteY0" fmla="*/ 1952 h 10310"/>
                <a:gd name="connsiteX1" fmla="*/ 10049 w 10119"/>
                <a:gd name="connsiteY1" fmla="*/ 0 h 10310"/>
                <a:gd name="connsiteX2" fmla="*/ 10049 w 10119"/>
                <a:gd name="connsiteY2" fmla="*/ 8792 h 10310"/>
                <a:gd name="connsiteX3" fmla="*/ 40 w 10119"/>
                <a:gd name="connsiteY3" fmla="*/ 10310 h 10310"/>
                <a:gd name="connsiteX4" fmla="*/ 0 w 10119"/>
                <a:gd name="connsiteY4" fmla="*/ 1952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9" h="10310">
                  <a:moveTo>
                    <a:pt x="0" y="1952"/>
                  </a:moveTo>
                  <a:lnTo>
                    <a:pt x="10049" y="0"/>
                  </a:lnTo>
                  <a:cubicBezTo>
                    <a:pt x="10119" y="3183"/>
                    <a:pt x="10070" y="5693"/>
                    <a:pt x="10049" y="8792"/>
                  </a:cubicBezTo>
                  <a:lnTo>
                    <a:pt x="40" y="10310"/>
                  </a:lnTo>
                  <a:cubicBezTo>
                    <a:pt x="12" y="7557"/>
                    <a:pt x="28" y="4707"/>
                    <a:pt x="0" y="19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" name="Puolivapaa piirto 6"/>
            <p:cNvSpPr/>
            <p:nvPr userDrawn="1"/>
          </p:nvSpPr>
          <p:spPr>
            <a:xfrm>
              <a:off x="-5831" y="399807"/>
              <a:ext cx="1993802" cy="224950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0 w 10067"/>
                <a:gd name="connsiteY0" fmla="*/ 2645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0 w 10067"/>
                <a:gd name="connsiteY4" fmla="*/ 2645 h 10319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55 w 10112"/>
                <a:gd name="connsiteY2" fmla="*/ 8226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22 w 10112"/>
                <a:gd name="connsiteY2" fmla="*/ 8274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62 w 10126"/>
                <a:gd name="connsiteY2" fmla="*/ 8295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072"/>
                <a:gd name="connsiteY0" fmla="*/ 246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465 h 10453"/>
                <a:gd name="connsiteX0" fmla="*/ 14 w 10072"/>
                <a:gd name="connsiteY0" fmla="*/ 303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3035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0 w 10058"/>
                <a:gd name="connsiteY0" fmla="*/ 2697 h 10496"/>
                <a:gd name="connsiteX1" fmla="*/ 10022 w 10058"/>
                <a:gd name="connsiteY1" fmla="*/ 0 h 10496"/>
                <a:gd name="connsiteX2" fmla="*/ 10048 w 10058"/>
                <a:gd name="connsiteY2" fmla="*/ 8114 h 10496"/>
                <a:gd name="connsiteX3" fmla="*/ 32 w 10058"/>
                <a:gd name="connsiteY3" fmla="*/ 10496 h 10496"/>
                <a:gd name="connsiteX4" fmla="*/ 0 w 10058"/>
                <a:gd name="connsiteY4" fmla="*/ 2697 h 10496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3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30 w 10088"/>
                <a:gd name="connsiteY4" fmla="*/ 2697 h 10525"/>
                <a:gd name="connsiteX0" fmla="*/ 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0 w 10088"/>
                <a:gd name="connsiteY4" fmla="*/ 2697 h 10525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3035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3035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2" h="10538">
                  <a:moveTo>
                    <a:pt x="14" y="3035"/>
                  </a:moveTo>
                  <a:lnTo>
                    <a:pt x="10066" y="0"/>
                  </a:lnTo>
                  <a:cubicBezTo>
                    <a:pt x="10078" y="3071"/>
                    <a:pt x="10102" y="5094"/>
                    <a:pt x="10092" y="8114"/>
                  </a:cubicBezTo>
                  <a:lnTo>
                    <a:pt x="14" y="10538"/>
                  </a:lnTo>
                  <a:cubicBezTo>
                    <a:pt x="0" y="8033"/>
                    <a:pt x="14" y="5747"/>
                    <a:pt x="14" y="303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8" name="Puolivapaa piirto 7"/>
            <p:cNvSpPr/>
            <p:nvPr userDrawn="1"/>
          </p:nvSpPr>
          <p:spPr>
            <a:xfrm>
              <a:off x="968846" y="1796816"/>
              <a:ext cx="2312875" cy="158433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0 w 10000"/>
                <a:gd name="connsiteY0" fmla="*/ 2965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2965 h 10000"/>
                <a:gd name="connsiteX0" fmla="*/ 0 w 10000"/>
                <a:gd name="connsiteY0" fmla="*/ 3032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32 h 10000"/>
                <a:gd name="connsiteX0" fmla="*/ 0 w 10000"/>
                <a:gd name="connsiteY0" fmla="*/ 3069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69 h 10000"/>
                <a:gd name="connsiteX0" fmla="*/ 0 w 10046"/>
                <a:gd name="connsiteY0" fmla="*/ 3106 h 10000"/>
                <a:gd name="connsiteX1" fmla="*/ 10026 w 10046"/>
                <a:gd name="connsiteY1" fmla="*/ 0 h 10000"/>
                <a:gd name="connsiteX2" fmla="*/ 10028 w 10046"/>
                <a:gd name="connsiteY2" fmla="*/ 8036 h 10000"/>
                <a:gd name="connsiteX3" fmla="*/ 60 w 10046"/>
                <a:gd name="connsiteY3" fmla="*/ 10000 h 10000"/>
                <a:gd name="connsiteX4" fmla="*/ 0 w 10046"/>
                <a:gd name="connsiteY4" fmla="*/ 3106 h 10000"/>
                <a:gd name="connsiteX0" fmla="*/ 14 w 10060"/>
                <a:gd name="connsiteY0" fmla="*/ 3106 h 9966"/>
                <a:gd name="connsiteX1" fmla="*/ 10040 w 10060"/>
                <a:gd name="connsiteY1" fmla="*/ 0 h 9966"/>
                <a:gd name="connsiteX2" fmla="*/ 10042 w 10060"/>
                <a:gd name="connsiteY2" fmla="*/ 8036 h 9966"/>
                <a:gd name="connsiteX3" fmla="*/ 14 w 10060"/>
                <a:gd name="connsiteY3" fmla="*/ 9966 h 9966"/>
                <a:gd name="connsiteX4" fmla="*/ 14 w 10060"/>
                <a:gd name="connsiteY4" fmla="*/ 3106 h 9966"/>
                <a:gd name="connsiteX0" fmla="*/ 9 w 9995"/>
                <a:gd name="connsiteY0" fmla="*/ 3117 h 10000"/>
                <a:gd name="connsiteX1" fmla="*/ 9975 w 9995"/>
                <a:gd name="connsiteY1" fmla="*/ 0 h 10000"/>
                <a:gd name="connsiteX2" fmla="*/ 9977 w 9995"/>
                <a:gd name="connsiteY2" fmla="*/ 8063 h 10000"/>
                <a:gd name="connsiteX3" fmla="*/ 9 w 9995"/>
                <a:gd name="connsiteY3" fmla="*/ 10000 h 10000"/>
                <a:gd name="connsiteX4" fmla="*/ 9 w 9995"/>
                <a:gd name="connsiteY4" fmla="*/ 3117 h 10000"/>
                <a:gd name="connsiteX0" fmla="*/ 9 w 9992"/>
                <a:gd name="connsiteY0" fmla="*/ 2898 h 9781"/>
                <a:gd name="connsiteX1" fmla="*/ 9972 w 9992"/>
                <a:gd name="connsiteY1" fmla="*/ 0 h 9781"/>
                <a:gd name="connsiteX2" fmla="*/ 9982 w 9992"/>
                <a:gd name="connsiteY2" fmla="*/ 7844 h 9781"/>
                <a:gd name="connsiteX3" fmla="*/ 9 w 9992"/>
                <a:gd name="connsiteY3" fmla="*/ 9781 h 9781"/>
                <a:gd name="connsiteX4" fmla="*/ 9 w 9992"/>
                <a:gd name="connsiteY4" fmla="*/ 2898 h 9781"/>
                <a:gd name="connsiteX0" fmla="*/ 9 w 9990"/>
                <a:gd name="connsiteY0" fmla="*/ 3065 h 10102"/>
                <a:gd name="connsiteX1" fmla="*/ 9960 w 9990"/>
                <a:gd name="connsiteY1" fmla="*/ 0 h 10102"/>
                <a:gd name="connsiteX2" fmla="*/ 9990 w 9990"/>
                <a:gd name="connsiteY2" fmla="*/ 8122 h 10102"/>
                <a:gd name="connsiteX3" fmla="*/ 9 w 9990"/>
                <a:gd name="connsiteY3" fmla="*/ 10102 h 10102"/>
                <a:gd name="connsiteX4" fmla="*/ 9 w 9990"/>
                <a:gd name="connsiteY4" fmla="*/ 3065 h 10102"/>
                <a:gd name="connsiteX0" fmla="*/ 9 w 10000"/>
                <a:gd name="connsiteY0" fmla="*/ 3090 h 10000"/>
                <a:gd name="connsiteX1" fmla="*/ 9970 w 10000"/>
                <a:gd name="connsiteY1" fmla="*/ 0 h 10000"/>
                <a:gd name="connsiteX2" fmla="*/ 10000 w 10000"/>
                <a:gd name="connsiteY2" fmla="*/ 8040 h 10000"/>
                <a:gd name="connsiteX3" fmla="*/ 9 w 10000"/>
                <a:gd name="connsiteY3" fmla="*/ 10000 h 10000"/>
                <a:gd name="connsiteX4" fmla="*/ 9 w 10000"/>
                <a:gd name="connsiteY4" fmla="*/ 3090 h 10000"/>
                <a:gd name="connsiteX0" fmla="*/ 9 w 10000"/>
                <a:gd name="connsiteY0" fmla="*/ 3318 h 10228"/>
                <a:gd name="connsiteX1" fmla="*/ 9975 w 10000"/>
                <a:gd name="connsiteY1" fmla="*/ 0 h 10228"/>
                <a:gd name="connsiteX2" fmla="*/ 10000 w 10000"/>
                <a:gd name="connsiteY2" fmla="*/ 8268 h 10228"/>
                <a:gd name="connsiteX3" fmla="*/ 9 w 10000"/>
                <a:gd name="connsiteY3" fmla="*/ 10228 h 10228"/>
                <a:gd name="connsiteX4" fmla="*/ 9 w 10000"/>
                <a:gd name="connsiteY4" fmla="*/ 3318 h 10228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10000 w 10006"/>
                <a:gd name="connsiteY2" fmla="*/ 8324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4590 h 11500"/>
                <a:gd name="connsiteX1" fmla="*/ 9986 w 10006"/>
                <a:gd name="connsiteY1" fmla="*/ 1216 h 11500"/>
                <a:gd name="connsiteX2" fmla="*/ 9975 w 10006"/>
                <a:gd name="connsiteY2" fmla="*/ 7106 h 11500"/>
                <a:gd name="connsiteX3" fmla="*/ 9 w 10006"/>
                <a:gd name="connsiteY3" fmla="*/ 11500 h 11500"/>
                <a:gd name="connsiteX4" fmla="*/ 9 w 10006"/>
                <a:gd name="connsiteY4" fmla="*/ 4590 h 11500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24 w 10021"/>
                <a:gd name="connsiteY0" fmla="*/ 3374 h 9556"/>
                <a:gd name="connsiteX1" fmla="*/ 10001 w 10021"/>
                <a:gd name="connsiteY1" fmla="*/ 0 h 9556"/>
                <a:gd name="connsiteX2" fmla="*/ 9990 w 10021"/>
                <a:gd name="connsiteY2" fmla="*/ 5890 h 9556"/>
                <a:gd name="connsiteX3" fmla="*/ 9 w 10021"/>
                <a:gd name="connsiteY3" fmla="*/ 9556 h 9556"/>
                <a:gd name="connsiteX4" fmla="*/ 24 w 10021"/>
                <a:gd name="connsiteY4" fmla="*/ 3374 h 9556"/>
                <a:gd name="connsiteX0" fmla="*/ 24 w 10000"/>
                <a:gd name="connsiteY0" fmla="*/ 3531 h 9617"/>
                <a:gd name="connsiteX1" fmla="*/ 9980 w 10000"/>
                <a:gd name="connsiteY1" fmla="*/ 0 h 9617"/>
                <a:gd name="connsiteX2" fmla="*/ 9969 w 10000"/>
                <a:gd name="connsiteY2" fmla="*/ 6164 h 9617"/>
                <a:gd name="connsiteX3" fmla="*/ 9 w 10000"/>
                <a:gd name="connsiteY3" fmla="*/ 9617 h 9617"/>
                <a:gd name="connsiteX4" fmla="*/ 24 w 10000"/>
                <a:gd name="connsiteY4" fmla="*/ 3531 h 9617"/>
                <a:gd name="connsiteX0" fmla="*/ 24 w 10000"/>
                <a:gd name="connsiteY0" fmla="*/ 3672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24 w 10000"/>
                <a:gd name="connsiteY4" fmla="*/ 3672 h 10000"/>
                <a:gd name="connsiteX0" fmla="*/ 0 w 10000"/>
                <a:gd name="connsiteY0" fmla="*/ 3218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0 w 10000"/>
                <a:gd name="connsiteY4" fmla="*/ 3218 h 10000"/>
                <a:gd name="connsiteX0" fmla="*/ 9 w 10009"/>
                <a:gd name="connsiteY0" fmla="*/ 3218 h 9601"/>
                <a:gd name="connsiteX1" fmla="*/ 9989 w 10009"/>
                <a:gd name="connsiteY1" fmla="*/ 0 h 9601"/>
                <a:gd name="connsiteX2" fmla="*/ 9978 w 10009"/>
                <a:gd name="connsiteY2" fmla="*/ 6409 h 9601"/>
                <a:gd name="connsiteX3" fmla="*/ 9 w 10009"/>
                <a:gd name="connsiteY3" fmla="*/ 9601 h 9601"/>
                <a:gd name="connsiteX4" fmla="*/ 9 w 10009"/>
                <a:gd name="connsiteY4" fmla="*/ 3218 h 9601"/>
                <a:gd name="connsiteX0" fmla="*/ 55 w 10000"/>
                <a:gd name="connsiteY0" fmla="*/ 3575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5 w 10000"/>
                <a:gd name="connsiteY4" fmla="*/ 3575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72 w 10000"/>
                <a:gd name="connsiteY2" fmla="*/ 6857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14"/>
                <a:gd name="connsiteY0" fmla="*/ 3610 h 10000"/>
                <a:gd name="connsiteX1" fmla="*/ 9980 w 10014"/>
                <a:gd name="connsiteY1" fmla="*/ 0 h 10000"/>
                <a:gd name="connsiteX2" fmla="*/ 9992 w 10014"/>
                <a:gd name="connsiteY2" fmla="*/ 6886 h 10000"/>
                <a:gd name="connsiteX3" fmla="*/ 9 w 10014"/>
                <a:gd name="connsiteY3" fmla="*/ 10000 h 10000"/>
                <a:gd name="connsiteX4" fmla="*/ 5 w 10014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92 w 10000"/>
                <a:gd name="connsiteY2" fmla="*/ 6886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9992"/>
                <a:gd name="connsiteY0" fmla="*/ 3610 h 10000"/>
                <a:gd name="connsiteX1" fmla="*/ 9980 w 9992"/>
                <a:gd name="connsiteY1" fmla="*/ 0 h 10000"/>
                <a:gd name="connsiteX2" fmla="*/ 9992 w 9992"/>
                <a:gd name="connsiteY2" fmla="*/ 6886 h 10000"/>
                <a:gd name="connsiteX3" fmla="*/ 9 w 9992"/>
                <a:gd name="connsiteY3" fmla="*/ 10000 h 10000"/>
                <a:gd name="connsiteX4" fmla="*/ 5 w 9992"/>
                <a:gd name="connsiteY4" fmla="*/ 3610 h 10000"/>
                <a:gd name="connsiteX0" fmla="*/ 14 w 10009"/>
                <a:gd name="connsiteY0" fmla="*/ 3610 h 9557"/>
                <a:gd name="connsiteX1" fmla="*/ 9997 w 10009"/>
                <a:gd name="connsiteY1" fmla="*/ 0 h 9557"/>
                <a:gd name="connsiteX2" fmla="*/ 10009 w 10009"/>
                <a:gd name="connsiteY2" fmla="*/ 6886 h 9557"/>
                <a:gd name="connsiteX3" fmla="*/ 9 w 10009"/>
                <a:gd name="connsiteY3" fmla="*/ 9557 h 9557"/>
                <a:gd name="connsiteX4" fmla="*/ 14 w 10009"/>
                <a:gd name="connsiteY4" fmla="*/ 3610 h 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9557">
                  <a:moveTo>
                    <a:pt x="14" y="3610"/>
                  </a:moveTo>
                  <a:lnTo>
                    <a:pt x="9997" y="0"/>
                  </a:lnTo>
                  <a:cubicBezTo>
                    <a:pt x="10004" y="4235"/>
                    <a:pt x="10001" y="2470"/>
                    <a:pt x="10009" y="6886"/>
                  </a:cubicBezTo>
                  <a:lnTo>
                    <a:pt x="9" y="9557"/>
                  </a:lnTo>
                  <a:cubicBezTo>
                    <a:pt x="0" y="4282"/>
                    <a:pt x="29" y="7136"/>
                    <a:pt x="14" y="3610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 userDrawn="1"/>
        </p:nvGrpSpPr>
        <p:grpSpPr bwMode="auto">
          <a:xfrm>
            <a:off x="6355371" y="6304036"/>
            <a:ext cx="3003995" cy="104775"/>
            <a:chOff x="340" y="3906"/>
            <a:chExt cx="1747" cy="66"/>
          </a:xfrm>
        </p:grpSpPr>
        <p:sp>
          <p:nvSpPr>
            <p:cNvPr id="10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715 h 728"/>
                <a:gd name="T2" fmla="*/ 988 w 11514"/>
                <a:gd name="T3" fmla="*/ 328 h 728"/>
                <a:gd name="T4" fmla="*/ 2035 w 11514"/>
                <a:gd name="T5" fmla="*/ 15 h 728"/>
                <a:gd name="T6" fmla="*/ 2305 w 11514"/>
                <a:gd name="T7" fmla="*/ 715 h 728"/>
                <a:gd name="T8" fmla="*/ 2998 w 11514"/>
                <a:gd name="T9" fmla="*/ 575 h 728"/>
                <a:gd name="T10" fmla="*/ 2968 w 11514"/>
                <a:gd name="T11" fmla="*/ 715 h 728"/>
                <a:gd name="T12" fmla="*/ 3630 w 11514"/>
                <a:gd name="T13" fmla="*/ 715 h 728"/>
                <a:gd name="T14" fmla="*/ 4594 w 11514"/>
                <a:gd name="T15" fmla="*/ 161 h 728"/>
                <a:gd name="T16" fmla="*/ 4382 w 11514"/>
                <a:gd name="T17" fmla="*/ 8 h 728"/>
                <a:gd name="T18" fmla="*/ 4106 w 11514"/>
                <a:gd name="T19" fmla="*/ 61 h 728"/>
                <a:gd name="T20" fmla="*/ 3977 w 11514"/>
                <a:gd name="T21" fmla="*/ 289 h 728"/>
                <a:gd name="T22" fmla="*/ 4019 w 11514"/>
                <a:gd name="T23" fmla="*/ 568 h 728"/>
                <a:gd name="T24" fmla="*/ 4231 w 11514"/>
                <a:gd name="T25" fmla="*/ 722 h 728"/>
                <a:gd name="T26" fmla="*/ 4507 w 11514"/>
                <a:gd name="T27" fmla="*/ 669 h 728"/>
                <a:gd name="T28" fmla="*/ 4638 w 11514"/>
                <a:gd name="T29" fmla="*/ 441 h 728"/>
                <a:gd name="T30" fmla="*/ 4514 w 11514"/>
                <a:gd name="T31" fmla="*/ 497 h 728"/>
                <a:gd name="T32" fmla="*/ 4381 w 11514"/>
                <a:gd name="T33" fmla="*/ 628 h 728"/>
                <a:gd name="T34" fmla="*/ 4190 w 11514"/>
                <a:gd name="T35" fmla="*/ 608 h 728"/>
                <a:gd name="T36" fmla="*/ 4084 w 11514"/>
                <a:gd name="T37" fmla="*/ 448 h 728"/>
                <a:gd name="T38" fmla="*/ 4099 w 11514"/>
                <a:gd name="T39" fmla="*/ 233 h 728"/>
                <a:gd name="T40" fmla="*/ 4233 w 11514"/>
                <a:gd name="T41" fmla="*/ 102 h 728"/>
                <a:gd name="T42" fmla="*/ 4422 w 11514"/>
                <a:gd name="T43" fmla="*/ 122 h 728"/>
                <a:gd name="T44" fmla="*/ 4528 w 11514"/>
                <a:gd name="T45" fmla="*/ 282 h 728"/>
                <a:gd name="T46" fmla="*/ 4939 w 11514"/>
                <a:gd name="T47" fmla="*/ 715 h 728"/>
                <a:gd name="T48" fmla="*/ 5189 w 11514"/>
                <a:gd name="T49" fmla="*/ 715 h 728"/>
                <a:gd name="T50" fmla="*/ 6393 w 11514"/>
                <a:gd name="T51" fmla="*/ 15 h 728"/>
                <a:gd name="T52" fmla="*/ 6057 w 11514"/>
                <a:gd name="T53" fmla="*/ 153 h 728"/>
                <a:gd name="T54" fmla="*/ 7590 w 11514"/>
                <a:gd name="T55" fmla="*/ 715 h 728"/>
                <a:gd name="T56" fmla="*/ 7148 w 11514"/>
                <a:gd name="T57" fmla="*/ 715 h 728"/>
                <a:gd name="T58" fmla="*/ 8228 w 11514"/>
                <a:gd name="T59" fmla="*/ 15 h 728"/>
                <a:gd name="T60" fmla="*/ 8727 w 11514"/>
                <a:gd name="T61" fmla="*/ 715 h 728"/>
                <a:gd name="T62" fmla="*/ 9110 w 11514"/>
                <a:gd name="T63" fmla="*/ 456 h 728"/>
                <a:gd name="T64" fmla="*/ 9699 w 11514"/>
                <a:gd name="T65" fmla="*/ 15 h 728"/>
                <a:gd name="T66" fmla="*/ 10970 w 11514"/>
                <a:gd name="T67" fmla="*/ 326 h 728"/>
                <a:gd name="T68" fmla="*/ 10862 w 11514"/>
                <a:gd name="T69" fmla="*/ 83 h 728"/>
                <a:gd name="T70" fmla="*/ 10596 w 11514"/>
                <a:gd name="T71" fmla="*/ 3 h 728"/>
                <a:gd name="T72" fmla="*/ 10364 w 11514"/>
                <a:gd name="T73" fmla="*/ 133 h 728"/>
                <a:gd name="T74" fmla="*/ 10301 w 11514"/>
                <a:gd name="T75" fmla="*/ 404 h 728"/>
                <a:gd name="T76" fmla="*/ 10408 w 11514"/>
                <a:gd name="T77" fmla="*/ 647 h 728"/>
                <a:gd name="T78" fmla="*/ 10674 w 11514"/>
                <a:gd name="T79" fmla="*/ 726 h 728"/>
                <a:gd name="T80" fmla="*/ 10906 w 11514"/>
                <a:gd name="T81" fmla="*/ 595 h 728"/>
                <a:gd name="T82" fmla="*/ 10866 w 11514"/>
                <a:gd name="T83" fmla="*/ 365 h 728"/>
                <a:gd name="T84" fmla="*/ 10805 w 11514"/>
                <a:gd name="T85" fmla="*/ 561 h 728"/>
                <a:gd name="T86" fmla="*/ 10635 w 11514"/>
                <a:gd name="T87" fmla="*/ 638 h 728"/>
                <a:gd name="T88" fmla="*/ 10465 w 11514"/>
                <a:gd name="T89" fmla="*/ 561 h 728"/>
                <a:gd name="T90" fmla="*/ 10403 w 11514"/>
                <a:gd name="T91" fmla="*/ 365 h 728"/>
                <a:gd name="T92" fmla="*/ 10465 w 11514"/>
                <a:gd name="T93" fmla="*/ 171 h 728"/>
                <a:gd name="T94" fmla="*/ 10635 w 11514"/>
                <a:gd name="T95" fmla="*/ 92 h 728"/>
                <a:gd name="T96" fmla="*/ 10805 w 11514"/>
                <a:gd name="T97" fmla="*/ 171 h 728"/>
                <a:gd name="T98" fmla="*/ 10866 w 11514"/>
                <a:gd name="T99" fmla="*/ 365 h 728"/>
                <a:gd name="T100" fmla="*/ 11455 w 11514"/>
                <a:gd name="T101" fmla="*/ 377 h 728"/>
                <a:gd name="T102" fmla="*/ 11231 w 11514"/>
                <a:gd name="T103" fmla="*/ 231 h 728"/>
                <a:gd name="T104" fmla="*/ 11230 w 11514"/>
                <a:gd name="T105" fmla="*/ 136 h 728"/>
                <a:gd name="T106" fmla="*/ 11356 w 11514"/>
                <a:gd name="T107" fmla="*/ 92 h 728"/>
                <a:gd name="T108" fmla="*/ 11311 w 11514"/>
                <a:gd name="T109" fmla="*/ 1 h 728"/>
                <a:gd name="T110" fmla="*/ 11148 w 11514"/>
                <a:gd name="T111" fmla="*/ 74 h 728"/>
                <a:gd name="T112" fmla="*/ 11111 w 11514"/>
                <a:gd name="T113" fmla="*/ 227 h 728"/>
                <a:gd name="T114" fmla="*/ 11276 w 11514"/>
                <a:gd name="T115" fmla="*/ 383 h 728"/>
                <a:gd name="T116" fmla="*/ 11409 w 11514"/>
                <a:gd name="T117" fmla="*/ 505 h 728"/>
                <a:gd name="T118" fmla="*/ 11320 w 11514"/>
                <a:gd name="T119" fmla="*/ 631 h 728"/>
                <a:gd name="T120" fmla="*/ 11129 w 11514"/>
                <a:gd name="T121" fmla="*/ 604 h 728"/>
                <a:gd name="T122" fmla="*/ 11308 w 11514"/>
                <a:gd name="T123" fmla="*/ 725 h 728"/>
                <a:gd name="T124" fmla="*/ 11467 w 11514"/>
                <a:gd name="T125" fmla="*/ 653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316 w 7274"/>
                <a:gd name="T1" fmla="*/ 88 h 713"/>
                <a:gd name="T2" fmla="*/ 776 w 7274"/>
                <a:gd name="T3" fmla="*/ 611 h 713"/>
                <a:gd name="T4" fmla="*/ 1763 w 7274"/>
                <a:gd name="T5" fmla="*/ 611 h 713"/>
                <a:gd name="T6" fmla="*/ 1710 w 7274"/>
                <a:gd name="T7" fmla="*/ 594 h 713"/>
                <a:gd name="T8" fmla="*/ 1635 w 7274"/>
                <a:gd name="T9" fmla="*/ 462 h 713"/>
                <a:gd name="T10" fmla="*/ 1600 w 7274"/>
                <a:gd name="T11" fmla="*/ 341 h 713"/>
                <a:gd name="T12" fmla="*/ 1675 w 7274"/>
                <a:gd name="T13" fmla="*/ 277 h 713"/>
                <a:gd name="T14" fmla="*/ 1706 w 7274"/>
                <a:gd name="T15" fmla="*/ 196 h 713"/>
                <a:gd name="T16" fmla="*/ 1695 w 7274"/>
                <a:gd name="T17" fmla="*/ 116 h 713"/>
                <a:gd name="T18" fmla="*/ 1652 w 7274"/>
                <a:gd name="T19" fmla="*/ 56 h 713"/>
                <a:gd name="T20" fmla="*/ 1576 w 7274"/>
                <a:gd name="T21" fmla="*/ 12 h 713"/>
                <a:gd name="T22" fmla="*/ 1257 w 7274"/>
                <a:gd name="T23" fmla="*/ 0 h 713"/>
                <a:gd name="T24" fmla="*/ 1464 w 7274"/>
                <a:gd name="T25" fmla="*/ 396 h 713"/>
                <a:gd name="T26" fmla="*/ 1508 w 7274"/>
                <a:gd name="T27" fmla="*/ 433 h 713"/>
                <a:gd name="T28" fmla="*/ 1618 w 7274"/>
                <a:gd name="T29" fmla="*/ 639 h 713"/>
                <a:gd name="T30" fmla="*/ 1683 w 7274"/>
                <a:gd name="T31" fmla="*/ 690 h 713"/>
                <a:gd name="T32" fmla="*/ 1599 w 7274"/>
                <a:gd name="T33" fmla="*/ 183 h 713"/>
                <a:gd name="T34" fmla="*/ 1570 w 7274"/>
                <a:gd name="T35" fmla="*/ 256 h 713"/>
                <a:gd name="T36" fmla="*/ 1510 w 7274"/>
                <a:gd name="T37" fmla="*/ 298 h 713"/>
                <a:gd name="T38" fmla="*/ 1486 w 7274"/>
                <a:gd name="T39" fmla="*/ 88 h 713"/>
                <a:gd name="T40" fmla="*/ 1568 w 7274"/>
                <a:gd name="T41" fmla="*/ 119 h 713"/>
                <a:gd name="T42" fmla="*/ 1595 w 7274"/>
                <a:gd name="T43" fmla="*/ 161 h 713"/>
                <a:gd name="T44" fmla="*/ 1814 w 7274"/>
                <a:gd name="T45" fmla="*/ 0 h 713"/>
                <a:gd name="T46" fmla="*/ 3000 w 7274"/>
                <a:gd name="T47" fmla="*/ 700 h 713"/>
                <a:gd name="T48" fmla="*/ 3002 w 7274"/>
                <a:gd name="T49" fmla="*/ 88 h 713"/>
                <a:gd name="T50" fmla="*/ 3476 w 7274"/>
                <a:gd name="T51" fmla="*/ 700 h 713"/>
                <a:gd name="T52" fmla="*/ 4434 w 7274"/>
                <a:gd name="T53" fmla="*/ 266 h 713"/>
                <a:gd name="T54" fmla="*/ 4382 w 7274"/>
                <a:gd name="T55" fmla="*/ 145 h 713"/>
                <a:gd name="T56" fmla="*/ 4300 w 7274"/>
                <a:gd name="T57" fmla="*/ 60 h 713"/>
                <a:gd name="T58" fmla="*/ 4178 w 7274"/>
                <a:gd name="T59" fmla="*/ 7 h 713"/>
                <a:gd name="T60" fmla="*/ 4125 w 7274"/>
                <a:gd name="T61" fmla="*/ 700 h 713"/>
                <a:gd name="T62" fmla="*/ 4258 w 7274"/>
                <a:gd name="T63" fmla="*/ 668 h 713"/>
                <a:gd name="T64" fmla="*/ 4363 w 7274"/>
                <a:gd name="T65" fmla="*/ 586 h 713"/>
                <a:gd name="T66" fmla="*/ 4420 w 7274"/>
                <a:gd name="T67" fmla="*/ 488 h 713"/>
                <a:gd name="T68" fmla="*/ 4443 w 7274"/>
                <a:gd name="T69" fmla="*/ 354 h 713"/>
                <a:gd name="T70" fmla="*/ 4328 w 7274"/>
                <a:gd name="T71" fmla="*/ 441 h 713"/>
                <a:gd name="T72" fmla="*/ 4285 w 7274"/>
                <a:gd name="T73" fmla="*/ 525 h 713"/>
                <a:gd name="T74" fmla="*/ 4211 w 7274"/>
                <a:gd name="T75" fmla="*/ 587 h 713"/>
                <a:gd name="T76" fmla="*/ 4119 w 7274"/>
                <a:gd name="T77" fmla="*/ 611 h 713"/>
                <a:gd name="T78" fmla="*/ 4156 w 7274"/>
                <a:gd name="T79" fmla="*/ 94 h 713"/>
                <a:gd name="T80" fmla="*/ 4236 w 7274"/>
                <a:gd name="T81" fmla="*/ 131 h 713"/>
                <a:gd name="T82" fmla="*/ 4298 w 7274"/>
                <a:gd name="T83" fmla="*/ 200 h 713"/>
                <a:gd name="T84" fmla="*/ 4335 w 7274"/>
                <a:gd name="T85" fmla="*/ 290 h 713"/>
                <a:gd name="T86" fmla="*/ 4600 w 7274"/>
                <a:gd name="T87" fmla="*/ 0 h 713"/>
                <a:gd name="T88" fmla="*/ 4702 w 7274"/>
                <a:gd name="T89" fmla="*/ 291 h 713"/>
                <a:gd name="T90" fmla="*/ 5324 w 7274"/>
                <a:gd name="T91" fmla="*/ 0 h 713"/>
                <a:gd name="T92" fmla="*/ 6451 w 7274"/>
                <a:gd name="T93" fmla="*/ 507 h 713"/>
                <a:gd name="T94" fmla="*/ 6343 w 7274"/>
                <a:gd name="T95" fmla="*/ 549 h 713"/>
                <a:gd name="T96" fmla="*/ 6298 w 7274"/>
                <a:gd name="T97" fmla="*/ 608 h 713"/>
                <a:gd name="T98" fmla="*/ 6205 w 7274"/>
                <a:gd name="T99" fmla="*/ 624 h 713"/>
                <a:gd name="T100" fmla="*/ 6185 w 7274"/>
                <a:gd name="T101" fmla="*/ 703 h 713"/>
                <a:gd name="T102" fmla="*/ 6283 w 7274"/>
                <a:gd name="T103" fmla="*/ 712 h 713"/>
                <a:gd name="T104" fmla="*/ 6366 w 7274"/>
                <a:gd name="T105" fmla="*/ 685 h 713"/>
                <a:gd name="T106" fmla="*/ 6419 w 7274"/>
                <a:gd name="T107" fmla="*/ 632 h 713"/>
                <a:gd name="T108" fmla="*/ 6448 w 7274"/>
                <a:gd name="T109" fmla="*/ 550 h 713"/>
                <a:gd name="T110" fmla="*/ 6565 w 7274"/>
                <a:gd name="T111" fmla="*/ 700 h 713"/>
                <a:gd name="T112" fmla="*/ 6919 w 7274"/>
                <a:gd name="T113" fmla="*/ 97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mtClean="0">
                <a:solidFill>
                  <a:srgbClr val="30303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8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3548275" y="118"/>
            <a:ext cx="6370102" cy="378446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10534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7"/>
              <a:gd name="connsiteY0" fmla="*/ 0 h 13625"/>
              <a:gd name="connsiteX1" fmla="*/ 10001 w 10017"/>
              <a:gd name="connsiteY1" fmla="*/ 0 h 13625"/>
              <a:gd name="connsiteX2" fmla="*/ 10008 w 10017"/>
              <a:gd name="connsiteY2" fmla="*/ 10534 h 13625"/>
              <a:gd name="connsiteX3" fmla="*/ 0 w 10017"/>
              <a:gd name="connsiteY3" fmla="*/ 13625 h 13625"/>
              <a:gd name="connsiteX4" fmla="*/ 0 w 10017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09"/>
              <a:gd name="connsiteX1" fmla="*/ 10017 w 10024"/>
              <a:gd name="connsiteY1" fmla="*/ 0 h 13609"/>
              <a:gd name="connsiteX2" fmla="*/ 10008 w 10024"/>
              <a:gd name="connsiteY2" fmla="*/ 10518 h 13609"/>
              <a:gd name="connsiteX3" fmla="*/ 0 w 10024"/>
              <a:gd name="connsiteY3" fmla="*/ 13609 h 13609"/>
              <a:gd name="connsiteX4" fmla="*/ 0 w 10024"/>
              <a:gd name="connsiteY4" fmla="*/ 0 h 13609"/>
              <a:gd name="connsiteX0" fmla="*/ 0 w 10026"/>
              <a:gd name="connsiteY0" fmla="*/ 0 h 13609"/>
              <a:gd name="connsiteX1" fmla="*/ 10017 w 10026"/>
              <a:gd name="connsiteY1" fmla="*/ 0 h 13609"/>
              <a:gd name="connsiteX2" fmla="*/ 10017 w 10026"/>
              <a:gd name="connsiteY2" fmla="*/ 10518 h 13609"/>
              <a:gd name="connsiteX3" fmla="*/ 0 w 10026"/>
              <a:gd name="connsiteY3" fmla="*/ 13609 h 13609"/>
              <a:gd name="connsiteX4" fmla="*/ 0 w 10026"/>
              <a:gd name="connsiteY4" fmla="*/ 0 h 13609"/>
              <a:gd name="connsiteX0" fmla="*/ 0 w 10039"/>
              <a:gd name="connsiteY0" fmla="*/ 0 h 13609"/>
              <a:gd name="connsiteX1" fmla="*/ 10017 w 10039"/>
              <a:gd name="connsiteY1" fmla="*/ 0 h 13609"/>
              <a:gd name="connsiteX2" fmla="*/ 10017 w 10039"/>
              <a:gd name="connsiteY2" fmla="*/ 10518 h 13609"/>
              <a:gd name="connsiteX3" fmla="*/ 0 w 10039"/>
              <a:gd name="connsiteY3" fmla="*/ 13609 h 13609"/>
              <a:gd name="connsiteX4" fmla="*/ 0 w 10039"/>
              <a:gd name="connsiteY4" fmla="*/ 0 h 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" h="13609">
                <a:moveTo>
                  <a:pt x="0" y="0"/>
                </a:moveTo>
                <a:lnTo>
                  <a:pt x="10017" y="0"/>
                </a:lnTo>
                <a:cubicBezTo>
                  <a:pt x="10039" y="4586"/>
                  <a:pt x="10026" y="3272"/>
                  <a:pt x="10017" y="10518"/>
                </a:cubicBezTo>
                <a:lnTo>
                  <a:pt x="0" y="1360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80" y="4406973"/>
            <a:ext cx="8418751" cy="1362075"/>
          </a:xfrm>
        </p:spPr>
        <p:txBody>
          <a:bodyPr anchor="t"/>
          <a:lstStyle>
            <a:lvl1pPr algn="l">
              <a:defRPr sz="3400" b="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380" y="3645024"/>
            <a:ext cx="8418751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BB5C0FD-15BA-466E-819D-432CA7CE3874}" type="datetime1">
              <a:rPr lang="fi-FI" smtClean="0"/>
              <a:t>18.1.2018</a:t>
            </a:fld>
            <a:endParaRPr lang="fi-FI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FE7E252-1BB9-47EA-90A8-DE29684BBD8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000" b="1" spc="20" baseline="0" smtClean="0">
                <a:solidFill>
                  <a:srgbClr val="519B2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629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429200" indent="-266400"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903E5FE-0D00-4152-8505-4A6E777DD471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3CF5ABD-D422-43DE-8731-B90E7402A0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095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25" y="1484313"/>
            <a:ext cx="4367571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865" y="1484313"/>
            <a:ext cx="4369291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9D31777-72FB-408E-B39A-7B9C15EEBB4C}" type="datetime1">
              <a:rPr lang="fi-FI" smtClean="0"/>
              <a:t>18.1.2018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29BF876-4ACE-4A6F-9ECC-A4DD8C2410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59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4" y="1535113"/>
            <a:ext cx="4376169" cy="639762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4" y="2174880"/>
            <a:ext cx="4376169" cy="370239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307" y="1535113"/>
            <a:ext cx="4377888" cy="639762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307" y="2174880"/>
            <a:ext cx="4377888" cy="370239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7265" y="260380"/>
            <a:ext cx="8889898" cy="10080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6A88ADD-7ECC-4700-B50D-5281D56F0C16}" type="datetime1">
              <a:rPr lang="fi-FI" smtClean="0"/>
              <a:t>18.1.2018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920D825-A124-4D64-8044-4C6B2BE6A6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17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265" y="260380"/>
            <a:ext cx="888989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220" y="1484313"/>
            <a:ext cx="8901936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221" y="6589786"/>
            <a:ext cx="118130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 smtClean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2D7A8F-F19B-44D2-8621-C4A026DD662B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568" y="6597650"/>
            <a:ext cx="655135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 smtClean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7885" y="6597650"/>
            <a:ext cx="116927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 smtClean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C10021-C3C3-4B12-B683-228958CB31A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247" name="Picture 11" descr="SHORT_THL_LOGO_WEB_186x80px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65073" y="5973763"/>
            <a:ext cx="165073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uora yhdysviiva 9"/>
          <p:cNvCxnSpPr/>
          <p:nvPr userDrawn="1"/>
        </p:nvCxnSpPr>
        <p:spPr>
          <a:xfrm>
            <a:off x="0" y="6551613"/>
            <a:ext cx="990441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7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1" r:id="rId1"/>
    <p:sldLayoutId id="2147486072" r:id="rId2"/>
    <p:sldLayoutId id="2147486073" r:id="rId3"/>
    <p:sldLayoutId id="2147486074" r:id="rId4"/>
    <p:sldLayoutId id="2147486075" r:id="rId5"/>
    <p:sldLayoutId id="2147486076" r:id="rId6"/>
    <p:sldLayoutId id="2147486077" r:id="rId7"/>
    <p:sldLayoutId id="2147486078" r:id="rId8"/>
    <p:sldLayoutId id="2147486079" r:id="rId9"/>
    <p:sldLayoutId id="2147486080" r:id="rId10"/>
    <p:sldLayoutId id="2147486081" r:id="rId11"/>
    <p:sldLayoutId id="2147486082" r:id="rId12"/>
  </p:sldLayoutIdLst>
  <p:hf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fontAlgn="base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fontAlgn="base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fontAlgn="base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165225" indent="-265113" algn="l" rtl="0" fontAlgn="base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430338" indent="-265113" algn="l" rtl="0" fontAlgn="base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SzPct val="70000"/>
        <a:buFont typeface="Arial" charset="0"/>
        <a:buChar char="►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95308" y="274638"/>
            <a:ext cx="89138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8" y="1600206"/>
            <a:ext cx="89138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95300" y="635642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48A7-8BB7-4B92-B188-13002897AA48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384589" y="6356422"/>
            <a:ext cx="3135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Anu Muuri 2016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097713" y="635642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28456-F219-4FDA-8B3C-19D3C8657F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16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265" y="260380"/>
            <a:ext cx="888989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220" y="1484313"/>
            <a:ext cx="8901936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221" y="6589774"/>
            <a:ext cx="118130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6B1FD9-DF65-44D8-9BA9-C537DC220D8F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562" y="6597650"/>
            <a:ext cx="655135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7885" y="6597650"/>
            <a:ext cx="116927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B6B36F-5D1F-449E-991F-ACF189C6E6C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3079" name="Picture 11" descr="SHORT_THL_LOGO_WEB_186x80px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65073" y="5973763"/>
            <a:ext cx="165073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uora yhdysviiva 9"/>
          <p:cNvCxnSpPr/>
          <p:nvPr userDrawn="1"/>
        </p:nvCxnSpPr>
        <p:spPr>
          <a:xfrm>
            <a:off x="0" y="6551613"/>
            <a:ext cx="990441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2" r:id="rId1"/>
    <p:sldLayoutId id="2147486163" r:id="rId2"/>
    <p:sldLayoutId id="2147486164" r:id="rId3"/>
    <p:sldLayoutId id="2147486165" r:id="rId4"/>
    <p:sldLayoutId id="2147486166" r:id="rId5"/>
    <p:sldLayoutId id="2147486167" r:id="rId6"/>
    <p:sldLayoutId id="2147486168" r:id="rId7"/>
    <p:sldLayoutId id="2147486169" r:id="rId8"/>
    <p:sldLayoutId id="2147486170" r:id="rId9"/>
    <p:sldLayoutId id="2147486171" r:id="rId10"/>
    <p:sldLayoutId id="2147486172" r:id="rId11"/>
    <p:sldLayoutId id="2147486173" r:id="rId12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SzPct val="70000"/>
        <a:buFont typeface="Arial" charset="0"/>
        <a:buChar char="►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265" y="260375"/>
            <a:ext cx="888989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220" y="1484313"/>
            <a:ext cx="8901936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221" y="6589746"/>
            <a:ext cx="118130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DCF8B0-AB86-4C3E-BB05-4DA3D35220B1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546" y="6597650"/>
            <a:ext cx="655135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7885" y="6597650"/>
            <a:ext cx="116927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0A6D32-050F-4504-B6AC-CD1B9B3E6EB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3079" name="Picture 11" descr="SHORT_THL_LOGO_WEB_186x80px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65073" y="5973763"/>
            <a:ext cx="165073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uora yhdysviiva 9"/>
          <p:cNvCxnSpPr/>
          <p:nvPr userDrawn="1"/>
        </p:nvCxnSpPr>
        <p:spPr>
          <a:xfrm>
            <a:off x="0" y="6551613"/>
            <a:ext cx="990441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7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7" r:id="rId1"/>
    <p:sldLayoutId id="2147486238" r:id="rId2"/>
    <p:sldLayoutId id="2147486239" r:id="rId3"/>
    <p:sldLayoutId id="2147486240" r:id="rId4"/>
    <p:sldLayoutId id="2147486241" r:id="rId5"/>
    <p:sldLayoutId id="2147486242" r:id="rId6"/>
    <p:sldLayoutId id="2147486243" r:id="rId7"/>
    <p:sldLayoutId id="2147486244" r:id="rId8"/>
    <p:sldLayoutId id="2147486245" r:id="rId9"/>
    <p:sldLayoutId id="2147486246" r:id="rId10"/>
    <p:sldLayoutId id="2147486247" r:id="rId11"/>
    <p:sldLayoutId id="2147486248" r:id="rId12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SzPct val="70000"/>
        <a:buFont typeface="Arial" charset="0"/>
        <a:buChar char="►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265" y="260367"/>
            <a:ext cx="888989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220" y="1484313"/>
            <a:ext cx="8901936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221" y="6589768"/>
            <a:ext cx="118130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EEF483-F5C7-4C7C-9E0C-62FC8B578EAB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558" y="6597650"/>
            <a:ext cx="655135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Anu Muuri 2016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7885" y="6597650"/>
            <a:ext cx="116927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rgbClr val="60606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B6B36F-5D1F-449E-991F-ACF189C6E6C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3079" name="Picture 11" descr="SHORT_THL_LOGO_WEB_186x80px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65073" y="5973763"/>
            <a:ext cx="165073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uora yhdysviiva 9"/>
          <p:cNvCxnSpPr/>
          <p:nvPr userDrawn="1"/>
        </p:nvCxnSpPr>
        <p:spPr>
          <a:xfrm>
            <a:off x="0" y="6551613"/>
            <a:ext cx="990441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2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0" r:id="rId1"/>
    <p:sldLayoutId id="2147486251" r:id="rId2"/>
    <p:sldLayoutId id="2147486252" r:id="rId3"/>
    <p:sldLayoutId id="2147486253" r:id="rId4"/>
    <p:sldLayoutId id="2147486254" r:id="rId5"/>
    <p:sldLayoutId id="2147486255" r:id="rId6"/>
    <p:sldLayoutId id="2147486256" r:id="rId7"/>
    <p:sldLayoutId id="2147486257" r:id="rId8"/>
    <p:sldLayoutId id="2147486258" r:id="rId9"/>
    <p:sldLayoutId id="2147486259" r:id="rId10"/>
    <p:sldLayoutId id="2147486260" r:id="rId11"/>
    <p:sldLayoutId id="2147486261" r:id="rId12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SzPct val="70000"/>
        <a:buFont typeface="Arial" charset="0"/>
        <a:buChar char="►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l.fi/fi/web/sote-uudistus/tietopohja-ja-arviointi/sote-tietopohja" TargetMode="External"/><Relationship Id="rId2" Type="http://schemas.openxmlformats.org/officeDocument/2006/relationships/hyperlink" Target="https://www.thl.fi/fi/web/sote-uudistus/tietopohja-ja-arviointi/arviointi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Otsikko 2"/>
          <p:cNvSpPr>
            <a:spLocks noGrp="1"/>
          </p:cNvSpPr>
          <p:nvPr>
            <p:ph type="title"/>
          </p:nvPr>
        </p:nvSpPr>
        <p:spPr>
          <a:xfrm>
            <a:off x="428201" y="4425316"/>
            <a:ext cx="8772971" cy="1470025"/>
          </a:xfrm>
        </p:spPr>
        <p:txBody>
          <a:bodyPr/>
          <a:lstStyle/>
          <a:p>
            <a:pPr algn="ctr"/>
            <a:r>
              <a:rPr lang="fi-FI" sz="2800" dirty="0" smtClean="0"/>
              <a:t>Tulevaisuuden kestävät tutkimuksen ja kehittämisen rakenteet </a:t>
            </a:r>
            <a:r>
              <a:rPr lang="fi-FI" sz="2800" dirty="0" err="1" smtClean="0"/>
              <a:t>Sote</a:t>
            </a:r>
            <a:r>
              <a:rPr lang="fi-FI" sz="2800" dirty="0" smtClean="0"/>
              <a:t> – ja maakuntauudistuksessa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/>
              <a:t>Anu Muuri</a:t>
            </a:r>
            <a:br>
              <a:rPr lang="fi-FI" sz="2000" dirty="0" smtClean="0"/>
            </a:br>
            <a:r>
              <a:rPr lang="fi-FI" sz="2000" dirty="0" smtClean="0"/>
              <a:t>Sosiaalihuollon johtava asiantuntija</a:t>
            </a:r>
            <a:br>
              <a:rPr lang="fi-FI" sz="2000" dirty="0" smtClean="0"/>
            </a:br>
            <a:r>
              <a:rPr lang="fi-FI" sz="2000" dirty="0" smtClean="0"/>
              <a:t>VTT, dosentti, laillistettu sosiaalityöntekijä</a:t>
            </a:r>
            <a:br>
              <a:rPr lang="fi-FI" sz="2000" dirty="0" smtClean="0"/>
            </a:br>
            <a:endParaRPr lang="fi-FI" altLang="fi-FI" sz="2000" dirty="0" smtClean="0"/>
          </a:p>
        </p:txBody>
      </p:sp>
      <p:sp>
        <p:nvSpPr>
          <p:cNvPr id="104452" name="Tekstin paikkamerkki 3"/>
          <p:cNvSpPr>
            <a:spLocks noGrp="1"/>
          </p:cNvSpPr>
          <p:nvPr>
            <p:ph type="body" idx="1"/>
          </p:nvPr>
        </p:nvSpPr>
        <p:spPr>
          <a:xfrm>
            <a:off x="782380" y="3644900"/>
            <a:ext cx="8418751" cy="762000"/>
          </a:xfrm>
        </p:spPr>
        <p:txBody>
          <a:bodyPr/>
          <a:lstStyle/>
          <a:p>
            <a:endParaRPr lang="fi-FI" alt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31CBA32F-2670-4326-8B6A-136B1927245B}" type="datetime1">
              <a:rPr lang="fi-FI" smtClean="0"/>
              <a:t>18.1.2018</a:t>
            </a:fld>
            <a:endParaRPr lang="fi-FI" dirty="0"/>
          </a:p>
        </p:txBody>
      </p:sp>
      <p:pic>
        <p:nvPicPr>
          <p:cNvPr id="3" name="Kuvan paikkamerkki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1" b="23521"/>
          <a:stretch>
            <a:fillRect/>
          </a:stretch>
        </p:blipFill>
        <p:spPr/>
      </p:pic>
      <p:sp>
        <p:nvSpPr>
          <p:cNvPr id="2" name="Dian numeron paikkamerkki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3379F7-6D52-46C1-8BD4-7D01126EFD55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6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9203" y="-42187"/>
            <a:ext cx="8889898" cy="1008063"/>
          </a:xfrm>
        </p:spPr>
        <p:txBody>
          <a:bodyPr/>
          <a:lstStyle/>
          <a:p>
            <a:r>
              <a:rPr lang="fi-FI" sz="2800" b="1" dirty="0" smtClean="0"/>
              <a:t>Sosiaalityön (ammatillisen ja tieteellisen) mahdollisuudet </a:t>
            </a:r>
            <a:r>
              <a:rPr lang="fi-FI" sz="2800" b="1" dirty="0" err="1" smtClean="0"/>
              <a:t>Sotessa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220" y="1024433"/>
            <a:ext cx="8901936" cy="4392612"/>
          </a:xfrm>
        </p:spPr>
        <p:txBody>
          <a:bodyPr/>
          <a:lstStyle/>
          <a:p>
            <a:r>
              <a:rPr lang="fi-FI" sz="2000" dirty="0" smtClean="0"/>
              <a:t>Sosiaalityön ammatillisen tietoperustan vahvistaminen</a:t>
            </a:r>
          </a:p>
          <a:p>
            <a:pPr lvl="1"/>
            <a:r>
              <a:rPr lang="fi-FI" sz="1800" dirty="0" err="1" smtClean="0"/>
              <a:t>Sote-uudistus</a:t>
            </a:r>
            <a:r>
              <a:rPr lang="fi-FI" sz="1800" dirty="0" smtClean="0"/>
              <a:t> tarvitsee onnistuakseen sosiaalityötä ja sen osaajia</a:t>
            </a:r>
          </a:p>
          <a:p>
            <a:pPr lvl="1"/>
            <a:r>
              <a:rPr lang="fi-FI" sz="1800" dirty="0" err="1" smtClean="0"/>
              <a:t>Sote-uudistuksen</a:t>
            </a:r>
            <a:r>
              <a:rPr lang="fi-FI" sz="1800" dirty="0" smtClean="0"/>
              <a:t> näkökulman kääntäminen: Superhyvät sosiaalityöntekijät </a:t>
            </a:r>
            <a:r>
              <a:rPr lang="fi-FI" sz="1800" dirty="0" err="1" smtClean="0"/>
              <a:t>sote-keskuksiin</a:t>
            </a:r>
            <a:r>
              <a:rPr lang="fi-FI" sz="1800" dirty="0" smtClean="0"/>
              <a:t> ja maakuntiin johtamaan ja koordinoimaan yhteistyötä (s-lähete mahdollisuus)</a:t>
            </a:r>
            <a:endParaRPr lang="fi-FI" sz="1800" dirty="0"/>
          </a:p>
          <a:p>
            <a:r>
              <a:rPr lang="fi-FI" sz="2000" dirty="0" smtClean="0"/>
              <a:t>Sosiaalityön tieteellisen </a:t>
            </a:r>
            <a:r>
              <a:rPr lang="fi-FI" sz="2000" dirty="0"/>
              <a:t>tietoperustan </a:t>
            </a:r>
            <a:r>
              <a:rPr lang="fi-FI" sz="2000" dirty="0" smtClean="0"/>
              <a:t>vahvistamiseen </a:t>
            </a:r>
          </a:p>
          <a:p>
            <a:pPr lvl="1"/>
            <a:r>
              <a:rPr lang="fi-FI" dirty="0" smtClean="0"/>
              <a:t>Sosiaalityön ja sosiaalipalveluiden valtakunnallinen </a:t>
            </a:r>
            <a:r>
              <a:rPr lang="fi-FI" dirty="0"/>
              <a:t>tutkimusohjelma</a:t>
            </a:r>
          </a:p>
          <a:p>
            <a:pPr lvl="1"/>
            <a:r>
              <a:rPr lang="fi-FI" dirty="0" smtClean="0"/>
              <a:t>Sosiaalityöntekijöiden erikoiskoulutuksen ja tutkimuksen rahoitus budjettiin</a:t>
            </a:r>
          </a:p>
          <a:p>
            <a:pPr lvl="1"/>
            <a:r>
              <a:rPr lang="fi-FI" dirty="0" smtClean="0"/>
              <a:t>Painopiste myös rakenteelliseen sosiaalityöhön:</a:t>
            </a:r>
          </a:p>
          <a:p>
            <a:pPr lvl="3"/>
            <a:r>
              <a:rPr lang="fi-FI" dirty="0" smtClean="0"/>
              <a:t>Oikeudenmukaisuustyö: sosiaalisten oikeuksien edistäminen</a:t>
            </a:r>
          </a:p>
          <a:p>
            <a:pPr lvl="3"/>
            <a:r>
              <a:rPr lang="fi-FI" dirty="0" err="1" smtClean="0"/>
              <a:t>Inkluusiotyö</a:t>
            </a:r>
            <a:r>
              <a:rPr lang="fi-FI" dirty="0" smtClean="0"/>
              <a:t>: kansalaisten osallisuus ja vaikuttaminen</a:t>
            </a:r>
          </a:p>
          <a:p>
            <a:pPr lvl="3"/>
            <a:r>
              <a:rPr lang="fi-FI" dirty="0" smtClean="0"/>
              <a:t>Strategiatyö: hyvinvointipalveluiden ja sosiaalisen yhteiskuntapolitiikan edistäminen ja</a:t>
            </a:r>
          </a:p>
          <a:p>
            <a:pPr lvl="3"/>
            <a:r>
              <a:rPr lang="fi-FI" dirty="0" smtClean="0"/>
              <a:t>Tietotyö: tiedon tuottaminen ja välittäminen </a:t>
            </a:r>
          </a:p>
          <a:p>
            <a:pPr marL="3714750" lvl="8" indent="0">
              <a:buNone/>
            </a:pPr>
            <a:r>
              <a:rPr lang="fi-FI" sz="1200" dirty="0" smtClean="0"/>
              <a:t>(Pohjola, Anneli 2011)</a:t>
            </a:r>
            <a:endParaRPr lang="fi-FI" sz="1200" dirty="0"/>
          </a:p>
          <a:p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44896-5461-492F-A250-120C0DB78C93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47B3A-B950-4EB7-9A6D-F0619263FF5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8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Otsikko 2"/>
          <p:cNvSpPr>
            <a:spLocks noGrp="1"/>
          </p:cNvSpPr>
          <p:nvPr>
            <p:ph type="title"/>
          </p:nvPr>
        </p:nvSpPr>
        <p:spPr>
          <a:xfrm>
            <a:off x="428201" y="4473232"/>
            <a:ext cx="8772971" cy="1470025"/>
          </a:xfrm>
        </p:spPr>
        <p:txBody>
          <a:bodyPr/>
          <a:lstStyle/>
          <a:p>
            <a:pPr algn="ctr"/>
            <a:r>
              <a:rPr lang="fi-FI" altLang="fi-FI" sz="3600" dirty="0" err="1" smtClean="0"/>
              <a:t>Soten</a:t>
            </a:r>
            <a:r>
              <a:rPr lang="fi-FI" altLang="fi-FI" sz="3600" dirty="0" smtClean="0"/>
              <a:t> tutkimus- ja kehittämisrakenteita </a:t>
            </a:r>
            <a:br>
              <a:rPr lang="fi-FI" altLang="fi-FI" sz="3600" dirty="0" smtClean="0"/>
            </a:br>
            <a:r>
              <a:rPr lang="fi-FI" altLang="fi-FI" sz="3600" dirty="0" smtClean="0"/>
              <a:t>on valmisteltu pitkään</a:t>
            </a:r>
          </a:p>
        </p:txBody>
      </p:sp>
      <p:sp>
        <p:nvSpPr>
          <p:cNvPr id="104452" name="Tekstin paikkamerkki 3"/>
          <p:cNvSpPr>
            <a:spLocks noGrp="1"/>
          </p:cNvSpPr>
          <p:nvPr>
            <p:ph type="body" idx="1"/>
          </p:nvPr>
        </p:nvSpPr>
        <p:spPr>
          <a:xfrm>
            <a:off x="782380" y="3644900"/>
            <a:ext cx="8418751" cy="762000"/>
          </a:xfrm>
        </p:spPr>
        <p:txBody>
          <a:bodyPr/>
          <a:lstStyle/>
          <a:p>
            <a:endParaRPr lang="fi-FI" alt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7FE67BB0-9307-4E00-8F96-CAB90A175077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3379F7-6D52-46C1-8BD4-7D01126EFD55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6" b="35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4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106" y="381260"/>
            <a:ext cx="8889898" cy="1008063"/>
          </a:xfrm>
        </p:spPr>
        <p:txBody>
          <a:bodyPr/>
          <a:lstStyle/>
          <a:p>
            <a:r>
              <a:rPr lang="fi-FI" sz="3200" dirty="0" smtClean="0"/>
              <a:t>Toimenpiteitä ja esityksiä alueellisesta kehittämisrakenteesta on valmisteltu: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220" y="1517513"/>
            <a:ext cx="8901936" cy="3168823"/>
          </a:xfrm>
        </p:spPr>
        <p:txBody>
          <a:bodyPr/>
          <a:lstStyle/>
          <a:p>
            <a:pPr lvl="0">
              <a:buClr>
                <a:srgbClr val="7BC143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2015 – alueelliset kehittäjäverkostotapaamiset, sähköinen kysely tapaamisiin osallistuneille, useita muita kyselyitä</a:t>
            </a:r>
            <a:r>
              <a:rPr lang="fi-FI" dirty="0" smtClean="0">
                <a:solidFill>
                  <a:srgbClr val="000000"/>
                </a:solidFill>
              </a:rPr>
              <a:t>, puhelinhaastatteluita ja tapaamisia </a:t>
            </a:r>
            <a:r>
              <a:rPr lang="fi-FI" dirty="0">
                <a:solidFill>
                  <a:srgbClr val="000000"/>
                </a:solidFill>
              </a:rPr>
              <a:t>sekä </a:t>
            </a:r>
            <a:r>
              <a:rPr lang="fi-FI" dirty="0" err="1">
                <a:solidFill>
                  <a:srgbClr val="000000"/>
                </a:solidFill>
              </a:rPr>
              <a:t>STM:ssä</a:t>
            </a:r>
            <a:r>
              <a:rPr lang="fi-FI" dirty="0">
                <a:solidFill>
                  <a:srgbClr val="000000"/>
                </a:solidFill>
              </a:rPr>
              <a:t> että </a:t>
            </a:r>
            <a:r>
              <a:rPr lang="fi-FI" dirty="0" err="1">
                <a:solidFill>
                  <a:srgbClr val="000000"/>
                </a:solidFill>
              </a:rPr>
              <a:t>THL:ssä</a:t>
            </a:r>
            <a:endParaRPr lang="fi-FI" dirty="0">
              <a:solidFill>
                <a:srgbClr val="000000"/>
              </a:solidFill>
            </a:endParaRPr>
          </a:p>
          <a:p>
            <a:pPr lvl="0">
              <a:buClr>
                <a:srgbClr val="7BC143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00"/>
                </a:solidFill>
              </a:rPr>
              <a:t>12/2015 </a:t>
            </a:r>
            <a:r>
              <a:rPr lang="fi-FI" dirty="0">
                <a:solidFill>
                  <a:srgbClr val="000000"/>
                </a:solidFill>
              </a:rPr>
              <a:t>STM järjesti jokaisella erityisvastuualueella/Kaste-alueella työpajat alueellisesta kehittämisrakenteesta </a:t>
            </a:r>
          </a:p>
          <a:p>
            <a:pPr lvl="0">
              <a:buClr>
                <a:srgbClr val="7BC143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00"/>
                </a:solidFill>
              </a:rPr>
              <a:t>12/2015 - Sosiaalialan </a:t>
            </a:r>
            <a:r>
              <a:rPr lang="fi-FI" dirty="0">
                <a:solidFill>
                  <a:srgbClr val="000000"/>
                </a:solidFill>
              </a:rPr>
              <a:t>osaamiskeskusjohtajien verkoston kannanotto, sosiaalialan osaamiskeskustoiminnan neuvottelukunnan </a:t>
            </a:r>
            <a:r>
              <a:rPr lang="fi-FI" dirty="0" smtClean="0">
                <a:solidFill>
                  <a:srgbClr val="000000"/>
                </a:solidFill>
              </a:rPr>
              <a:t>kannanotto</a:t>
            </a:r>
          </a:p>
          <a:p>
            <a:pPr lvl="0">
              <a:buClr>
                <a:srgbClr val="7BC143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00"/>
                </a:solidFill>
              </a:rPr>
              <a:t>01/2016 - Sosiaali- ja terveydenhuollon ohjausta pohtineet selvityshenkilöt (Kauppila &amp; Tuulonen 2016) esittivät viittä tutkimus- ja kehittämisyksikköä.</a:t>
            </a:r>
          </a:p>
          <a:p>
            <a:pPr lvl="0">
              <a:buClr>
                <a:srgbClr val="7BC143"/>
              </a:buCl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00"/>
                </a:solidFill>
              </a:rPr>
              <a:t>2016-2017 lukuisia </a:t>
            </a:r>
            <a:r>
              <a:rPr lang="fi-FI" dirty="0" smtClean="0">
                <a:solidFill>
                  <a:srgbClr val="000000"/>
                </a:solidFill>
              </a:rPr>
              <a:t>osaamiskeskusjohtajien verkoston kannanottoja sekä eduskunnan </a:t>
            </a:r>
            <a:r>
              <a:rPr lang="fi-FI" dirty="0" smtClean="0">
                <a:solidFill>
                  <a:srgbClr val="000000"/>
                </a:solidFill>
              </a:rPr>
              <a:t>valiokuntakuulemisia.</a:t>
            </a:r>
            <a:endParaRPr lang="fi-FI" dirty="0">
              <a:solidFill>
                <a:srgbClr val="000000"/>
              </a:solidFill>
            </a:endParaRPr>
          </a:p>
          <a:p>
            <a:pPr lvl="0">
              <a:buClr>
                <a:srgbClr val="7BC143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8A77D-CF1D-48B4-A040-733306FBBDE5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5BC317B-77F3-4A52-B1F8-7DE9D4408783}" type="datetime1">
              <a:rPr lang="fi-FI" smtClean="0"/>
              <a:pPr>
                <a:defRPr/>
              </a:pPr>
              <a:t>18.1.2018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8227885" y="6597650"/>
            <a:ext cx="1169271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4352D5-8E78-4EE2-A3F3-C1E437D90898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2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7928" y="-216254"/>
            <a:ext cx="8889898" cy="1008063"/>
          </a:xfrm>
        </p:spPr>
        <p:txBody>
          <a:bodyPr/>
          <a:lstStyle/>
          <a:p>
            <a:r>
              <a:rPr lang="fi-FI" sz="2800" dirty="0" smtClean="0"/>
              <a:t>Alueellinen </a:t>
            </a:r>
            <a:r>
              <a:rPr lang="fi-FI" sz="2800" dirty="0" err="1" smtClean="0"/>
              <a:t>Sote</a:t>
            </a:r>
            <a:r>
              <a:rPr lang="fi-FI" sz="2800" dirty="0" smtClean="0"/>
              <a:t> kehittämisrakenne nyt</a:t>
            </a: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0BE91C-72FE-4BFE-ADB4-B7812B08B4B9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5BC317B-77F3-4A52-B1F8-7DE9D4408783}" type="datetime1">
              <a:rPr lang="fi-FI" smtClean="0"/>
              <a:pPr>
                <a:defRPr/>
              </a:pPr>
              <a:t>18.1.2018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8227885" y="6597650"/>
            <a:ext cx="1169271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4352D5-8E78-4EE2-A3F3-C1E437D90898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idx="1"/>
          </p:nvPr>
        </p:nvSpPr>
        <p:spPr>
          <a:xfrm>
            <a:off x="495220" y="811042"/>
            <a:ext cx="8901936" cy="32551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 smtClean="0"/>
              <a:t>Sosiaalialan osaamiskeskukset – aloittaneet toimintansa v.2001 (laki sosiaalialan osaamiskeskustoiminnasta), tehtäviä mm.: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sosiaalialan käytännönläheinen kehittämistyön tukeminen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väestön hyvinvoinnin edistäminen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Yhteistyö tutkimus- ja opetustoiminnan ja kuntien käytännön työn välillä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 smtClean="0"/>
              <a:t>Perusterveydenhuollon kehittämisyksiköt – aloittaneet pääosin toimintansa vuoden 2010 jälkeen (säännellään terveydenhuoltolaissa), tehtäviä mm.: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Tieteellinen tutkimus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Hoito- ja kuntoutusketjujen laatiminen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Alueellisen täydennyskoulutuksen koordinointi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 smtClean="0"/>
              <a:t>Muut kuntien ja erikoissairaanhoidon kehittämisrakenteet (sosiaali- ja terveydenhuoltolain edellyttämä tutkimus-, koulutus- ja kehittämistoiminnan järjestäminen)</a:t>
            </a:r>
          </a:p>
          <a:p>
            <a:r>
              <a:rPr lang="fi-FI" sz="2000" dirty="0" smtClean="0"/>
              <a:t>Kyselyn mukaan yhteistyötä sosiaali- ja terveydenhuollon kehittäjien kesken on eri yksiköissä ollut vaihtelevasti</a:t>
            </a:r>
          </a:p>
        </p:txBody>
      </p:sp>
    </p:spTree>
    <p:extLst>
      <p:ext uri="{BB962C8B-B14F-4D97-AF65-F5344CB8AC3E}">
        <p14:creationId xmlns:p14="http://schemas.microsoft.com/office/powerpoint/2010/main" val="37479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265" y="201907"/>
            <a:ext cx="8889898" cy="1008063"/>
          </a:xfrm>
        </p:spPr>
        <p:txBody>
          <a:bodyPr/>
          <a:lstStyle/>
          <a:p>
            <a:r>
              <a:rPr lang="fi-FI" sz="2400" dirty="0" smtClean="0"/>
              <a:t>Rakenne tulevaisuudessa</a:t>
            </a:r>
            <a:r>
              <a:rPr lang="fi-FI" sz="2400" dirty="0" smtClean="0"/>
              <a:t>:</a:t>
            </a:r>
            <a:br>
              <a:rPr lang="fi-FI" sz="2400" dirty="0" smtClean="0"/>
            </a:br>
            <a:r>
              <a:rPr lang="fi-FI" sz="2400" dirty="0" smtClean="0"/>
              <a:t>Järjestämislakiesitys - Sosiaali- </a:t>
            </a:r>
            <a:r>
              <a:rPr lang="fi-FI" sz="2400" dirty="0" smtClean="0"/>
              <a:t>ja terveydenhuollon kehittämistoiminta maakunnassa (35 §)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220" y="1281407"/>
            <a:ext cx="8901936" cy="3168823"/>
          </a:xfrm>
        </p:spPr>
        <p:txBody>
          <a:bodyPr/>
          <a:lstStyle/>
          <a:p>
            <a:r>
              <a:rPr lang="fi-FI" dirty="0" smtClean="0"/>
              <a:t>Maakunta vastaa alueensa:</a:t>
            </a:r>
          </a:p>
          <a:p>
            <a:pPr lvl="1"/>
            <a:r>
              <a:rPr lang="fi-FI" dirty="0" smtClean="0"/>
              <a:t>Sosiaali- ja terveydenhuollon kehittämisestä</a:t>
            </a:r>
          </a:p>
          <a:p>
            <a:pPr lvl="1"/>
            <a:r>
              <a:rPr lang="fi-FI" dirty="0" smtClean="0"/>
              <a:t>Koordinoi ja ohjaa tuottajatason kehittämistyötä</a:t>
            </a:r>
          </a:p>
          <a:p>
            <a:pPr lvl="1"/>
            <a:r>
              <a:rPr lang="fi-FI" dirty="0" smtClean="0"/>
              <a:t>Tukee kuntia hyvinvoinnin ja terveyden edistämisen työssä</a:t>
            </a:r>
          </a:p>
          <a:p>
            <a:pPr lvl="1"/>
            <a:r>
              <a:rPr lang="fi-FI" dirty="0" smtClean="0"/>
              <a:t>Osallistuu kansalliseen kehittämistyöhön</a:t>
            </a:r>
          </a:p>
          <a:p>
            <a:r>
              <a:rPr lang="fi-FI" dirty="0" smtClean="0"/>
              <a:t>Yhteistyöalueet - Pirkanmaan, Pohjois-Pohjanmaan, Pohjois-Savon, Uudenmaan ja Varsinais-Suomen maakuntien on:</a:t>
            </a:r>
            <a:endParaRPr lang="fi-FI" dirty="0"/>
          </a:p>
          <a:p>
            <a:pPr lvl="1"/>
            <a:r>
              <a:rPr lang="fi-FI" dirty="0" smtClean="0"/>
              <a:t>Sovittava kehittämistoiminnan yhteistyöstä samaan yhteistyöalueeseen kuuluvien maakuntien kanssa</a:t>
            </a:r>
          </a:p>
          <a:p>
            <a:pPr lvl="1"/>
            <a:r>
              <a:rPr lang="fi-FI" dirty="0" smtClean="0"/>
              <a:t>Tehtävä yhteistyötä uusien menetelmien, tuotteiden ja palveluiden kehittämisessä yliopistojen, korkeakoulujen, järjestöjen ja elinkeinoelämän kanssa</a:t>
            </a:r>
          </a:p>
          <a:p>
            <a:pPr lvl="1"/>
            <a:r>
              <a:rPr lang="fi-FI" dirty="0" smtClean="0"/>
              <a:t>Tehtävä yhteistyötä osaamistarpeiden arvioinnin ja ammatillisen kehittämisen osalta yliopistojen ja ammattikorkeakoulujen kanssa.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A5FDF-A644-4C38-A844-E78D20562836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5BC317B-77F3-4A52-B1F8-7DE9D4408783}" type="datetime1">
              <a:rPr lang="fi-FI" smtClean="0"/>
              <a:pPr>
                <a:defRPr/>
              </a:pPr>
              <a:t>18.1.2018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F5ABD-D422-43DE-8731-B90E7402A090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6285" y="212674"/>
            <a:ext cx="8889898" cy="1008063"/>
          </a:xfrm>
        </p:spPr>
        <p:txBody>
          <a:bodyPr/>
          <a:lstStyle/>
          <a:p>
            <a:r>
              <a:rPr lang="fi-FI" dirty="0" smtClean="0"/>
              <a:t>Järjestämislaki ja sosiaali- ja terveystieteellinen tutkimustoiminta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220" y="1349146"/>
            <a:ext cx="8901936" cy="4392612"/>
          </a:xfrm>
        </p:spPr>
        <p:txBody>
          <a:bodyPr/>
          <a:lstStyle/>
          <a:p>
            <a:r>
              <a:rPr lang="fi-FI" dirty="0" smtClean="0"/>
              <a:t>Maakunta (jolla on </a:t>
            </a:r>
            <a:r>
              <a:rPr lang="fi-FI" dirty="0" smtClean="0"/>
              <a:t>yliopistosairaala</a:t>
            </a:r>
            <a:r>
              <a:rPr lang="fi-FI" dirty="0" smtClean="0"/>
              <a:t>) saa valtion varoista korvauksia sosiaali- ja terveydenhuollon ammattihenkilöiden ylipistotasoisesta koulutuksesta ja harjoittelusta – maksatuksen hoitaa aluehallintovirasto </a:t>
            </a:r>
            <a:endParaRPr lang="fi-FI" dirty="0"/>
          </a:p>
          <a:p>
            <a:r>
              <a:rPr lang="fi-FI" dirty="0" smtClean="0"/>
              <a:t>Edellytyksenä on yhteistyöalueen maakuntien ja koulutusta antavien ylipistojen välinen sopimus</a:t>
            </a:r>
          </a:p>
          <a:p>
            <a:r>
              <a:rPr lang="fi-FI" dirty="0" smtClean="0"/>
              <a:t>Yhteistyöalueeseen kuuluvien maakuntien on asetettava nelivuotiskaudeksi sosiaali- ja terveystieteellinen tutkimustoimikunta</a:t>
            </a:r>
          </a:p>
          <a:p>
            <a:r>
              <a:rPr lang="fi-FI" dirty="0" smtClean="0"/>
              <a:t>Yliopistotasoista sosiaali- ja terveystieteellistä tutkimusta rahoitetaan valtion varoista; STM määrittelee alueellisten toimikuntien kanssa painoalueet</a:t>
            </a:r>
            <a:r>
              <a:rPr lang="fi-FI" dirty="0"/>
              <a:t> </a:t>
            </a:r>
            <a:r>
              <a:rPr lang="fi-FI" dirty="0" smtClean="0"/>
              <a:t>ja rahoitus myönnetään yhteistyöalueiden tutkimustoimikunnille.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3E5FE-0D00-4152-8505-4A6E777DD471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F5ABD-D422-43DE-8731-B90E7402A090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06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0767" y="53050"/>
            <a:ext cx="8889898" cy="1008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600" dirty="0" smtClean="0"/>
              <a:t>Ajatuksia sosiaali- ja terveydenhuollon yhteisestä </a:t>
            </a:r>
            <a:r>
              <a:rPr lang="fi-FI" sz="2600" dirty="0" err="1" smtClean="0"/>
              <a:t>tkki</a:t>
            </a:r>
            <a:r>
              <a:rPr lang="fi-FI" sz="2600" dirty="0" err="1"/>
              <a:t>-</a:t>
            </a:r>
            <a:r>
              <a:rPr lang="fi-FI" sz="2600" dirty="0" err="1" smtClean="0"/>
              <a:t>rakenteesta</a:t>
            </a:r>
            <a:r>
              <a:rPr lang="fi-FI" sz="2600" dirty="0" smtClean="0"/>
              <a:t> </a:t>
            </a:r>
            <a:r>
              <a:rPr lang="fi-FI" sz="2600" dirty="0" smtClean="0"/>
              <a:t>tulevassa </a:t>
            </a:r>
            <a:r>
              <a:rPr lang="fi-FI" sz="2600" dirty="0" err="1" smtClean="0"/>
              <a:t>Sotessa</a:t>
            </a:r>
            <a:r>
              <a:rPr lang="fi-FI" sz="2600" dirty="0" smtClean="0"/>
              <a:t>?</a:t>
            </a:r>
            <a:endParaRPr lang="fi-FI" sz="2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8338" y="973680"/>
            <a:ext cx="8901936" cy="3168823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 smtClean="0"/>
              <a:t>TKKI-rakennetta</a:t>
            </a:r>
            <a:r>
              <a:rPr lang="fi-FI" sz="2400" b="1" dirty="0" smtClean="0"/>
              <a:t> tulisi tarkastella kokonaisuutena</a:t>
            </a:r>
          </a:p>
          <a:p>
            <a:r>
              <a:rPr lang="fi-FI" sz="2000" b="1" dirty="0" smtClean="0"/>
              <a:t>Maakunnassa</a:t>
            </a:r>
            <a:r>
              <a:rPr lang="fi-FI" sz="2000" dirty="0" smtClean="0"/>
              <a:t>: kehittäminen sekä suunnittelun ja päätöksenteon tuki</a:t>
            </a:r>
          </a:p>
          <a:p>
            <a:r>
              <a:rPr lang="fi-FI" sz="2000" b="1" dirty="0" smtClean="0"/>
              <a:t>Tuottajatasolla: </a:t>
            </a:r>
            <a:r>
              <a:rPr lang="fi-FI" sz="2000" dirty="0" smtClean="0"/>
              <a:t>osallistuminen tutkimus- ja kehittämistoimintaan? (on osallistuttava palveluiden </a:t>
            </a:r>
            <a:r>
              <a:rPr lang="fi-FI" sz="2000" dirty="0" smtClean="0"/>
              <a:t>kehittämiseen ja voidaan </a:t>
            </a:r>
            <a:r>
              <a:rPr lang="fi-FI" sz="2000" dirty="0" smtClean="0"/>
              <a:t>korvata tutkimuksen </a:t>
            </a:r>
            <a:r>
              <a:rPr lang="fi-FI" sz="2000" dirty="0" smtClean="0"/>
              <a:t>kustannuksia järjestämislakiesityksen mukaan</a:t>
            </a:r>
            <a:r>
              <a:rPr lang="fi-FI" sz="2000" dirty="0"/>
              <a:t>)</a:t>
            </a:r>
            <a:endParaRPr lang="fi-FI" sz="2000" dirty="0" smtClean="0"/>
          </a:p>
          <a:p>
            <a:r>
              <a:rPr lang="fi-FI" sz="2000" b="1" dirty="0" smtClean="0"/>
              <a:t>Yhteistyöalueilla</a:t>
            </a:r>
            <a:r>
              <a:rPr lang="fi-FI" sz="2000" dirty="0" smtClean="0"/>
              <a:t>: tutkimus-, koulutus- ja kehittämistyön koordinointi maakuntien kesken sekä yhteydet yliopistoihin, ammattikorkeakouluihin, elinkeinoelämään – yhteistyöalueet voivat/pitäisi myös erikoistua? (kehittämisympäristöt elinkeinoelämän kanssa, </a:t>
            </a:r>
            <a:r>
              <a:rPr lang="fi-FI" sz="2000" dirty="0" err="1" smtClean="0"/>
              <a:t>labit</a:t>
            </a:r>
            <a:r>
              <a:rPr lang="fi-FI" sz="2000" dirty="0" smtClean="0"/>
              <a:t>, palvelu- ja tuoteinnovaatiot?) </a:t>
            </a:r>
            <a:r>
              <a:rPr lang="fi-FI" sz="2000" dirty="0" smtClean="0"/>
              <a:t>– Alueelliset </a:t>
            </a:r>
            <a:r>
              <a:rPr lang="fi-FI" sz="2000" dirty="0" err="1" smtClean="0"/>
              <a:t>tkki-osaamiskeskukset</a:t>
            </a:r>
            <a:r>
              <a:rPr lang="fi-FI" sz="2000" dirty="0" smtClean="0"/>
              <a:t>?</a:t>
            </a:r>
            <a:endParaRPr lang="fi-FI" sz="2000" dirty="0" smtClean="0"/>
          </a:p>
          <a:p>
            <a:r>
              <a:rPr lang="fi-FI" sz="2000" b="1" dirty="0" smtClean="0"/>
              <a:t>Valtakunnallisesti</a:t>
            </a:r>
            <a:r>
              <a:rPr lang="fi-FI" sz="2000" dirty="0" smtClean="0"/>
              <a:t>: tutkimus- ja kehittämistyön tuki yhteistyöalueille sekä kehittämisen, suunnittelun ja päätöksenteon tuki maakunnille</a:t>
            </a:r>
          </a:p>
          <a:p>
            <a:r>
              <a:rPr lang="fi-FI" sz="2000" dirty="0" smtClean="0"/>
              <a:t>Edellyttää sujuvia yhteistyörakenteita kaikille tasoille ja selkeätä </a:t>
            </a:r>
            <a:r>
              <a:rPr lang="fi-FI" sz="2000" dirty="0" err="1" smtClean="0"/>
              <a:t>roolitusta</a:t>
            </a:r>
            <a:endParaRPr lang="fi-FI" sz="2000" dirty="0" smtClean="0"/>
          </a:p>
          <a:p>
            <a:pPr lvl="0">
              <a:buClr>
                <a:srgbClr val="519B2F"/>
              </a:buClr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303030"/>
                </a:solidFill>
              </a:rPr>
              <a:t>…</a:t>
            </a:r>
            <a:r>
              <a:rPr lang="fi-FI" sz="2000" dirty="0">
                <a:solidFill>
                  <a:srgbClr val="303030"/>
                </a:solidFill>
              </a:rPr>
              <a:t>Koska muutos ei mene läpi ilman tätä kokonaisuutta ja näiden tahojen saumatonta yhteistyötä ja päällekkäistä työtä välttäen!</a:t>
            </a:r>
          </a:p>
          <a:p>
            <a:pPr marL="625475" lvl="2" indent="0">
              <a:buNone/>
            </a:pPr>
            <a:endParaRPr lang="fi-FI" dirty="0"/>
          </a:p>
          <a:p>
            <a:pPr marL="625475" lvl="2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1146-C4B0-4197-9D3D-6D27FE4BAB7F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5BC317B-77F3-4A52-B1F8-7DE9D4408783}" type="datetime1">
              <a:rPr lang="fi-FI" smtClean="0"/>
              <a:pPr>
                <a:defRPr/>
              </a:pPr>
              <a:t>18.1.2018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8227885" y="6597650"/>
            <a:ext cx="1169271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4352D5-8E78-4EE2-A3F3-C1E437D90898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8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3167" y="190511"/>
            <a:ext cx="8889898" cy="1008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 smtClean="0"/>
              <a:t>THL:n</a:t>
            </a:r>
            <a:r>
              <a:rPr lang="fi-FI" dirty="0" smtClean="0"/>
              <a:t> rooli tutkimus ja kehittämisrakenteessa – sekä seurannassa, arvioinnissa, tietotuotannossa jne.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1122" y="1357097"/>
            <a:ext cx="8901936" cy="4320150"/>
          </a:xfrm>
        </p:spPr>
        <p:txBody>
          <a:bodyPr/>
          <a:lstStyle/>
          <a:p>
            <a:r>
              <a:rPr lang="fi-FI" dirty="0" smtClean="0"/>
              <a:t>Järjestämislaki tuo mukanaan uusia tehtäviä – 1.1.2018 perustettu arviointiyksikkö, johtajana Pekka Rissanen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www.thl.fi/fi/web/sote-uudistus/tietopohja-ja-arviointi/arviointi</a:t>
            </a:r>
            <a:endParaRPr lang="fi-FI" dirty="0" smtClean="0"/>
          </a:p>
          <a:p>
            <a:r>
              <a:rPr lang="fi-FI" dirty="0" smtClean="0"/>
              <a:t>Palvelujärjestelmän yhdenvertaista saatavuutta, laatua, kustannuksia jne. tulee seurata ja arvioida aivan erilailla kuin ennen – mm. tuottajakohtaista tietoa ei ole kerätty – </a:t>
            </a:r>
            <a:r>
              <a:rPr lang="fi-FI" dirty="0" err="1" smtClean="0"/>
              <a:t>Sote-tietopohjatoiminto</a:t>
            </a:r>
            <a:r>
              <a:rPr lang="fi-FI" dirty="0" smtClean="0"/>
              <a:t>, johtajana Eeva Ketola 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www.thl.fi/fi/web/sote-uudistus/tietopohja-ja-arviointi/sote-tietopohja</a:t>
            </a:r>
            <a:endParaRPr lang="fi-FI" dirty="0" smtClean="0"/>
          </a:p>
          <a:p>
            <a:r>
              <a:rPr lang="fi-FI" dirty="0" smtClean="0"/>
              <a:t>Valinnanvapaus tuo mukanaan väestön uudenlaiset tietotarpeet ja vaatimukset tiedontuottamisen kanaviksi ja </a:t>
            </a:r>
            <a:r>
              <a:rPr lang="fi-FI" dirty="0" smtClean="0"/>
              <a:t>välineiksi</a:t>
            </a:r>
          </a:p>
          <a:p>
            <a:pPr lvl="1"/>
            <a:r>
              <a:rPr lang="fi-FI" dirty="0" smtClean="0"/>
              <a:t>Ei ole valmiina</a:t>
            </a:r>
            <a:r>
              <a:rPr lang="fi-FI" smtClean="0"/>
              <a:t>, rakenteilla.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F1D95-3DE8-465C-BF0A-902248955BC1}" type="datetime1">
              <a:rPr lang="fi-FI" smtClean="0"/>
              <a:t>18.1.2018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5BC317B-77F3-4A52-B1F8-7DE9D4408783}" type="datetime1">
              <a:rPr lang="fi-FI" smtClean="0"/>
              <a:pPr>
                <a:defRPr/>
              </a:pPr>
              <a:t>18.1.2018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8227885" y="6597650"/>
            <a:ext cx="1169271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4352D5-8E78-4EE2-A3F3-C1E437D90898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7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46BE-D140-48F6-A4F8-CABD5690BBA6}" type="datetime1">
              <a:rPr lang="fi-FI" smtClean="0">
                <a:solidFill>
                  <a:srgbClr val="FFFFFF"/>
                </a:solidFill>
              </a:rPr>
              <a:t>18.1.2018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FE3D-A7DF-42EB-8A02-B8A8D76FF3C4}" type="slidenum">
              <a:rPr lang="fi-FI">
                <a:solidFill>
                  <a:srgbClr val="FFFFFF"/>
                </a:solidFill>
              </a:rPr>
              <a:pPr/>
              <a:t>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7377" y="611663"/>
            <a:ext cx="1934469" cy="1008063"/>
          </a:xfrm>
        </p:spPr>
        <p:txBody>
          <a:bodyPr/>
          <a:lstStyle/>
          <a:p>
            <a:r>
              <a:rPr lang="fi-FI" b="1" dirty="0" smtClean="0"/>
              <a:t>Kiitos!  </a:t>
            </a:r>
            <a:endParaRPr lang="fi-FI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7555" y="2082574"/>
            <a:ext cx="5459464" cy="4392612"/>
          </a:xfrm>
        </p:spPr>
        <p:txBody>
          <a:bodyPr/>
          <a:lstStyle/>
          <a:p>
            <a:pPr algn="ctr">
              <a:buNone/>
            </a:pPr>
            <a:r>
              <a:rPr lang="fi-FI" dirty="0" smtClean="0"/>
              <a:t>Anu Muuri</a:t>
            </a:r>
          </a:p>
          <a:p>
            <a:pPr algn="ctr">
              <a:buNone/>
            </a:pPr>
            <a:r>
              <a:rPr lang="fi-FI" dirty="0" smtClean="0"/>
              <a:t>anu.muuri@thl.fi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0" y="2283197"/>
            <a:ext cx="5038157" cy="34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2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Otsikko 2"/>
          <p:cNvSpPr>
            <a:spLocks noGrp="1"/>
          </p:cNvSpPr>
          <p:nvPr>
            <p:ph type="title"/>
          </p:nvPr>
        </p:nvSpPr>
        <p:spPr>
          <a:xfrm>
            <a:off x="428201" y="4576595"/>
            <a:ext cx="8772971" cy="1470025"/>
          </a:xfrm>
        </p:spPr>
        <p:txBody>
          <a:bodyPr/>
          <a:lstStyle/>
          <a:p>
            <a:pPr algn="ctr"/>
            <a:r>
              <a:rPr lang="fi-FI" altLang="fi-FI" sz="3600" dirty="0" smtClean="0"/>
              <a:t>Muutostrendit meillä ja maailmalla</a:t>
            </a:r>
          </a:p>
        </p:txBody>
      </p:sp>
      <p:sp>
        <p:nvSpPr>
          <p:cNvPr id="104452" name="Tekstin paikkamerkki 3"/>
          <p:cNvSpPr>
            <a:spLocks noGrp="1"/>
          </p:cNvSpPr>
          <p:nvPr>
            <p:ph type="body" idx="1"/>
          </p:nvPr>
        </p:nvSpPr>
        <p:spPr>
          <a:xfrm>
            <a:off x="782380" y="3644900"/>
            <a:ext cx="8418751" cy="762000"/>
          </a:xfrm>
        </p:spPr>
        <p:txBody>
          <a:bodyPr/>
          <a:lstStyle/>
          <a:p>
            <a:endParaRPr lang="fi-FI" alt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7FE67BB0-9307-4E00-8F96-CAB90A175077}" type="datetime1">
              <a:rPr lang="fi-FI" smtClean="0"/>
              <a:t>18.1.2018</a:t>
            </a:fld>
            <a:endParaRPr lang="fi-FI" dirty="0"/>
          </a:p>
        </p:txBody>
      </p:sp>
      <p:pic>
        <p:nvPicPr>
          <p:cNvPr id="4" name="Kuvan paikkamerkki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1" b="23521"/>
          <a:stretch>
            <a:fillRect/>
          </a:stretch>
        </p:blipFill>
        <p:spPr/>
      </p:pic>
      <p:sp>
        <p:nvSpPr>
          <p:cNvPr id="2" name="Dian numeron paikkamerkki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3379F7-6D52-46C1-8BD4-7D01126EFD55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0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tsikko 1"/>
          <p:cNvSpPr>
            <a:spLocks noGrp="1"/>
          </p:cNvSpPr>
          <p:nvPr>
            <p:ph type="title"/>
          </p:nvPr>
        </p:nvSpPr>
        <p:spPr>
          <a:xfrm>
            <a:off x="595489" y="706788"/>
            <a:ext cx="8913972" cy="561975"/>
          </a:xfrm>
        </p:spPr>
        <p:txBody>
          <a:bodyPr/>
          <a:lstStyle/>
          <a:p>
            <a:r>
              <a:rPr lang="fi-FI" altLang="fi-FI" sz="3200" dirty="0" err="1" smtClean="0">
                <a:solidFill>
                  <a:schemeClr val="accent5"/>
                </a:solidFill>
              </a:rPr>
              <a:t>Sote-uudistuksesta</a:t>
            </a:r>
            <a:r>
              <a:rPr lang="fi-FI" altLang="fi-FI" sz="3200" dirty="0" smtClean="0">
                <a:solidFill>
                  <a:schemeClr val="accent5"/>
                </a:solidFill>
              </a:rPr>
              <a:t> riippumattomia ja siihen vaikuttavia muutostrendejä meillä ja maailmalla </a:t>
            </a:r>
            <a:endParaRPr lang="fi-FI" altLang="fi-FI" sz="1400" dirty="0" smtClean="0">
              <a:solidFill>
                <a:schemeClr val="accent5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684" y="1412133"/>
            <a:ext cx="9361046" cy="5329237"/>
          </a:xfrm>
        </p:spPr>
        <p:txBody>
          <a:bodyPr/>
          <a:lstStyle/>
          <a:p>
            <a:r>
              <a:rPr lang="fi-FI" altLang="fi-FI" dirty="0" smtClean="0"/>
              <a:t>Talouden merkityksen kasvu</a:t>
            </a:r>
          </a:p>
          <a:p>
            <a:pPr lvl="1"/>
            <a:r>
              <a:rPr lang="fi-FI" altLang="fi-FI" dirty="0" smtClean="0"/>
              <a:t>Tehokkuus, tuottavuus, vaikuttavuus vs. inhimillisyys, kohtuullisuus, selviytyminen arjessa – tavoitteena tasapaino?</a:t>
            </a:r>
          </a:p>
          <a:p>
            <a:pPr lvl="1"/>
            <a:r>
              <a:rPr lang="fi-FI" altLang="fi-FI" dirty="0" smtClean="0"/>
              <a:t>Sosiaaliturva ja </a:t>
            </a:r>
            <a:r>
              <a:rPr lang="fi-FI" altLang="fi-FI" dirty="0" err="1" smtClean="0"/>
              <a:t>sote-palvelut</a:t>
            </a:r>
            <a:r>
              <a:rPr lang="fi-FI" altLang="fi-FI" dirty="0" smtClean="0"/>
              <a:t> sosiaalisena investointina vai menoeränä?</a:t>
            </a:r>
          </a:p>
          <a:p>
            <a:r>
              <a:rPr lang="fi-FI" altLang="fi-FI" dirty="0" smtClean="0"/>
              <a:t>Yksilöllistyminen</a:t>
            </a:r>
          </a:p>
          <a:p>
            <a:pPr lvl="1"/>
            <a:r>
              <a:rPr lang="fi-FI" altLang="fi-FI" dirty="0" smtClean="0"/>
              <a:t>Luo valinnanvapautta ja vaatii asiakaslähtöisyyttä; samalla vaatii toisaalta yksilön aktiivista osallistumista ja luo velvollisuuksia</a:t>
            </a:r>
          </a:p>
          <a:p>
            <a:pPr lvl="1"/>
            <a:r>
              <a:rPr lang="fi-FI" altLang="fi-FI" dirty="0"/>
              <a:t>Kuluttajakansalaisuus vs. palveluiden asiakkuus</a:t>
            </a:r>
          </a:p>
          <a:p>
            <a:pPr lvl="1"/>
            <a:r>
              <a:rPr lang="fi-FI" altLang="fi-FI" dirty="0" smtClean="0"/>
              <a:t>Luo uudenlaista toimintaympäristöä yksityisen toiminnan kasvulle</a:t>
            </a:r>
          </a:p>
          <a:p>
            <a:pPr lvl="1"/>
            <a:r>
              <a:rPr lang="fi-FI" altLang="fi-FI" dirty="0" err="1" smtClean="0"/>
              <a:t>Monituottajamalli</a:t>
            </a:r>
            <a:r>
              <a:rPr lang="fi-FI" altLang="fi-FI" dirty="0" smtClean="0"/>
              <a:t> pilkkoo perinteisiä palveluja ja palveluketjuja</a:t>
            </a:r>
          </a:p>
          <a:p>
            <a:pPr lvl="1"/>
            <a:r>
              <a:rPr lang="fi-FI" altLang="fi-FI" dirty="0" smtClean="0"/>
              <a:t>Henkilökohtaiset budjetit, yksilölliset valinnat ja palvelut; lisää myös yksilön kokemia riskejä valinnanvapauden ohella.</a:t>
            </a:r>
          </a:p>
          <a:p>
            <a:pPr lvl="1"/>
            <a:endParaRPr lang="fi-FI" altLang="fi-FI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D8776-4917-42A2-BE03-4DDFBED0E30C}" type="datetime1">
              <a:rPr lang="fi-FI" smtClean="0"/>
              <a:t>18.1.2018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02D9F-DD90-49D8-A32E-B89835B18C6F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 err="1">
                <a:solidFill>
                  <a:srgbClr val="7BC143"/>
                </a:solidFill>
              </a:rPr>
              <a:t>Sote-uudistuksesta</a:t>
            </a:r>
            <a:r>
              <a:rPr lang="fi-FI" altLang="fi-FI" sz="3200" dirty="0">
                <a:solidFill>
                  <a:srgbClr val="7BC143"/>
                </a:solidFill>
              </a:rPr>
              <a:t> riippumattomia ja siihen vaikuttavia muutostrendejä meillä ja maailmalla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220" y="1428656"/>
            <a:ext cx="8901936" cy="4392612"/>
          </a:xfrm>
        </p:spPr>
        <p:txBody>
          <a:bodyPr/>
          <a:lstStyle/>
          <a:p>
            <a:r>
              <a:rPr lang="fi-FI" altLang="fi-FI" dirty="0" err="1"/>
              <a:t>Digitalisaatio</a:t>
            </a:r>
            <a:r>
              <a:rPr lang="fi-FI" altLang="fi-FI" dirty="0"/>
              <a:t> ja tiedon hyödyntämisen </a:t>
            </a:r>
            <a:r>
              <a:rPr lang="fi-FI" altLang="fi-FI" dirty="0" smtClean="0"/>
              <a:t>mahdollisuudet/uhkakuvat</a:t>
            </a:r>
            <a:endParaRPr lang="fi-FI" altLang="fi-FI" dirty="0"/>
          </a:p>
          <a:p>
            <a:pPr lvl="1"/>
            <a:r>
              <a:rPr lang="fi-FI" altLang="fi-FI" dirty="0"/>
              <a:t>Mahdollistaa asioiden hoidon 24/7 – ajasta ja paikasta </a:t>
            </a:r>
            <a:r>
              <a:rPr lang="fi-FI" altLang="fi-FI" dirty="0" smtClean="0"/>
              <a:t>riippumatta (pääosalle väestöä)</a:t>
            </a:r>
            <a:endParaRPr lang="fi-FI" altLang="fi-FI" dirty="0"/>
          </a:p>
          <a:p>
            <a:pPr lvl="1"/>
            <a:r>
              <a:rPr lang="fi-FI" altLang="fi-FI" dirty="0"/>
              <a:t>Vähentää </a:t>
            </a:r>
            <a:r>
              <a:rPr lang="fi-FI" altLang="fi-FI" dirty="0" err="1"/>
              <a:t>kasvokkaisia</a:t>
            </a:r>
            <a:r>
              <a:rPr lang="fi-FI" altLang="fi-FI" dirty="0"/>
              <a:t> kohtaamisia </a:t>
            </a:r>
            <a:r>
              <a:rPr lang="fi-FI" altLang="fi-FI" dirty="0" smtClean="0"/>
              <a:t>palvelu- ja etuusjärjestelmän </a:t>
            </a:r>
            <a:r>
              <a:rPr lang="fi-FI" altLang="fi-FI" dirty="0"/>
              <a:t>kanssa</a:t>
            </a:r>
          </a:p>
          <a:p>
            <a:pPr lvl="1"/>
            <a:r>
              <a:rPr lang="fi-FI" altLang="fi-FI" dirty="0"/>
              <a:t>Vaatii ammattilaisilta uudenlaisia työskentelytapoja ja osaamista uuden teknologian käyttöön</a:t>
            </a:r>
          </a:p>
          <a:p>
            <a:pPr lvl="1"/>
            <a:r>
              <a:rPr lang="fi-FI" altLang="fi-FI" dirty="0" smtClean="0"/>
              <a:t>Asiakkaat </a:t>
            </a:r>
            <a:r>
              <a:rPr lang="fi-FI" altLang="fi-FI" dirty="0"/>
              <a:t>saavat valtavasti enemmän tietoa omista palveluvaihtoehdoistaan sekä </a:t>
            </a:r>
            <a:r>
              <a:rPr lang="fi-FI" altLang="fi-FI" dirty="0" smtClean="0"/>
              <a:t>sosiaaliturvastaan – mutta osa myös tarvitsee siihen entistä enemmän tukea</a:t>
            </a:r>
          </a:p>
          <a:p>
            <a:pPr lvl="1"/>
            <a:r>
              <a:rPr lang="fi-FI" altLang="fi-FI" dirty="0" smtClean="0"/>
              <a:t>Kanta, Kansa-hanke ja Omakanta-palvelut</a:t>
            </a:r>
          </a:p>
          <a:p>
            <a:pPr lvl="1"/>
            <a:r>
              <a:rPr lang="fi-FI" altLang="fi-FI" dirty="0" smtClean="0"/>
              <a:t>Tutkimus tuottaa entistä enemmän yksilöllisempää tietoa oikea-aikaisten palveluiden saamiseen sekä sairauksien hoitoon (esim. geenitiedot)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F48EA-B712-4CB2-9E44-0F3C53F6690B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52ECB-2D7B-4F44-83DB-409A4F35A61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09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Otsikko 2"/>
          <p:cNvSpPr>
            <a:spLocks noGrp="1"/>
          </p:cNvSpPr>
          <p:nvPr>
            <p:ph type="title"/>
          </p:nvPr>
        </p:nvSpPr>
        <p:spPr>
          <a:xfrm>
            <a:off x="428201" y="4473232"/>
            <a:ext cx="8772971" cy="1470025"/>
          </a:xfrm>
        </p:spPr>
        <p:txBody>
          <a:bodyPr/>
          <a:lstStyle/>
          <a:p>
            <a:pPr algn="ctr"/>
            <a:r>
              <a:rPr lang="fi-FI" altLang="fi-FI" sz="3600" dirty="0" err="1" smtClean="0"/>
              <a:t>Sote</a:t>
            </a:r>
            <a:r>
              <a:rPr lang="fi-FI" altLang="fi-FI" sz="3600" dirty="0" smtClean="0"/>
              <a:t> –uudistuksen haasteita ja mahdollisuuksia sosiaalipalveluille ja sosiaalityölle</a:t>
            </a:r>
          </a:p>
        </p:txBody>
      </p:sp>
      <p:sp>
        <p:nvSpPr>
          <p:cNvPr id="104452" name="Tekstin paikkamerkki 3"/>
          <p:cNvSpPr>
            <a:spLocks noGrp="1"/>
          </p:cNvSpPr>
          <p:nvPr>
            <p:ph type="body" idx="1"/>
          </p:nvPr>
        </p:nvSpPr>
        <p:spPr>
          <a:xfrm>
            <a:off x="782380" y="3644900"/>
            <a:ext cx="8418751" cy="762000"/>
          </a:xfrm>
        </p:spPr>
        <p:txBody>
          <a:bodyPr/>
          <a:lstStyle/>
          <a:p>
            <a:endParaRPr lang="fi-FI" alt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7FE67BB0-9307-4E00-8F96-CAB90A175077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3379F7-6D52-46C1-8BD4-7D01126EFD55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1" b="23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4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tsikko 1"/>
          <p:cNvSpPr>
            <a:spLocks noGrp="1"/>
          </p:cNvSpPr>
          <p:nvPr>
            <p:ph type="title"/>
          </p:nvPr>
        </p:nvSpPr>
        <p:spPr>
          <a:xfrm>
            <a:off x="735293" y="38888"/>
            <a:ext cx="8889898" cy="1008063"/>
          </a:xfrm>
        </p:spPr>
        <p:txBody>
          <a:bodyPr/>
          <a:lstStyle/>
          <a:p>
            <a:r>
              <a:rPr lang="fi-FI" altLang="fi-FI" dirty="0" smtClean="0"/>
              <a:t>Sosiaalipalveluiden ja sosiaalityön </a:t>
            </a:r>
            <a:r>
              <a:rPr lang="fi-FI" altLang="fi-FI" dirty="0" err="1" smtClean="0"/>
              <a:t>haasteista/mahdol-lisuuksista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sote-uudistuksessa</a:t>
            </a:r>
            <a:r>
              <a:rPr lang="fi-FI" altLang="fi-FI" dirty="0" smtClean="0"/>
              <a:t>, osa I</a:t>
            </a:r>
          </a:p>
        </p:txBody>
      </p:sp>
      <p:sp>
        <p:nvSpPr>
          <p:cNvPr id="105475" name="Sisällön paikkamerkki 2"/>
          <p:cNvSpPr>
            <a:spLocks noGrp="1"/>
          </p:cNvSpPr>
          <p:nvPr>
            <p:ph idx="1"/>
          </p:nvPr>
        </p:nvSpPr>
        <p:spPr>
          <a:xfrm>
            <a:off x="495220" y="1211653"/>
            <a:ext cx="8901936" cy="4392613"/>
          </a:xfrm>
        </p:spPr>
        <p:txBody>
          <a:bodyPr/>
          <a:lstStyle/>
          <a:p>
            <a:pPr>
              <a:defRPr/>
            </a:pPr>
            <a:r>
              <a:rPr lang="fi-FI" altLang="fi-FI" sz="2000" dirty="0" smtClean="0"/>
              <a:t>Palveluohjauksen ja palvelukokonaisuuksien merkitys kasvaa ja korostuu (sisällön määrittely kesken, kuka sitä tekee ja millä tiedolla)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Haasteena sosiaalipalveluiden </a:t>
            </a:r>
            <a:r>
              <a:rPr lang="fi-FI" sz="2000" dirty="0" smtClean="0"/>
              <a:t>erityispiirteet – useita eri </a:t>
            </a:r>
            <a:r>
              <a:rPr lang="fi-FI" sz="2000" dirty="0"/>
              <a:t>palveluja tarvitsevien asiakkaiden palvelukokonaisuuksien turvaaminen </a:t>
            </a:r>
            <a:r>
              <a:rPr lang="fi-FI" sz="2000" dirty="0" err="1" smtClean="0"/>
              <a:t>monituottajamallissa</a:t>
            </a:r>
            <a:endParaRPr lang="fi-FI" altLang="fi-FI" sz="2000" dirty="0" smtClean="0"/>
          </a:p>
          <a:p>
            <a:pPr>
              <a:defRPr/>
            </a:pPr>
            <a:r>
              <a:rPr lang="fi-FI" sz="2000" dirty="0" err="1" smtClean="0"/>
              <a:t>Yhteistoimijuus</a:t>
            </a:r>
            <a:r>
              <a:rPr lang="fi-FI" sz="2000" dirty="0" smtClean="0"/>
              <a:t> (</a:t>
            </a:r>
            <a:r>
              <a:rPr lang="fi-FI" sz="2000" dirty="0" err="1" smtClean="0"/>
              <a:t>co-production</a:t>
            </a:r>
            <a:r>
              <a:rPr lang="fi-FI" sz="2000" dirty="0" smtClean="0"/>
              <a:t>) asiakkaiden ja ammattilaisten välillä lisääntyy, erityisesti henkilökohtaisen budjetoinnin myötä</a:t>
            </a:r>
          </a:p>
          <a:p>
            <a:pPr lvl="0" eaLnBrk="1" hangingPunct="1">
              <a:lnSpc>
                <a:spcPts val="2400"/>
              </a:lnSpc>
              <a:buClr>
                <a:srgbClr val="7BC143"/>
              </a:buClr>
            </a:pPr>
            <a:r>
              <a:rPr lang="fi-FI" sz="2000" dirty="0">
                <a:solidFill>
                  <a:srgbClr val="303030"/>
                </a:solidFill>
              </a:rPr>
              <a:t>Palvelujen saavutettavuuden </a:t>
            </a:r>
            <a:r>
              <a:rPr lang="fi-FI" sz="2000" dirty="0" smtClean="0">
                <a:solidFill>
                  <a:srgbClr val="303030"/>
                </a:solidFill>
              </a:rPr>
              <a:t>turvaaminen - lä</a:t>
            </a:r>
            <a:r>
              <a:rPr lang="fi-FI" sz="2000" dirty="0" smtClean="0">
                <a:solidFill>
                  <a:srgbClr val="000000"/>
                </a:solidFill>
              </a:rPr>
              <a:t>hipalvelut </a:t>
            </a:r>
            <a:r>
              <a:rPr lang="fi-FI" sz="2000" dirty="0">
                <a:solidFill>
                  <a:srgbClr val="000000"/>
                </a:solidFill>
              </a:rPr>
              <a:t>ovat </a:t>
            </a:r>
            <a:r>
              <a:rPr lang="fi-FI" sz="2000" dirty="0" smtClean="0">
                <a:solidFill>
                  <a:srgbClr val="000000"/>
                </a:solidFill>
              </a:rPr>
              <a:t>osalle sosiaalipalveluiden </a:t>
            </a:r>
            <a:r>
              <a:rPr lang="fi-FI" sz="2000" dirty="0" smtClean="0">
                <a:solidFill>
                  <a:srgbClr val="000000"/>
                </a:solidFill>
              </a:rPr>
              <a:t>asiakkaita tärkeitä</a:t>
            </a:r>
            <a:r>
              <a:rPr lang="fi-FI" sz="2000" dirty="0">
                <a:solidFill>
                  <a:srgbClr val="000000"/>
                </a:solidFill>
              </a:rPr>
              <a:t>; pitkät välimatkat ja vähäisemmät mahdollisuudet käyttää sähköisiä palveluja </a:t>
            </a:r>
            <a:r>
              <a:rPr lang="fi-FI" sz="2000" dirty="0" smtClean="0">
                <a:solidFill>
                  <a:srgbClr val="000000"/>
                </a:solidFill>
              </a:rPr>
              <a:t>on muistettava palveluverkkoa </a:t>
            </a:r>
            <a:r>
              <a:rPr lang="fi-FI" sz="2000" dirty="0" smtClean="0">
                <a:solidFill>
                  <a:srgbClr val="000000"/>
                </a:solidFill>
              </a:rPr>
              <a:t>rakentaessa</a:t>
            </a:r>
            <a:endParaRPr lang="fi-FI" sz="20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buClr>
                <a:srgbClr val="519B2F"/>
              </a:buClr>
            </a:pPr>
            <a:r>
              <a:rPr lang="fi-FI" sz="1800" dirty="0">
                <a:solidFill>
                  <a:srgbClr val="303030"/>
                </a:solidFill>
              </a:rPr>
              <a:t>Kuntiin jäävien palveluiden yhteensovittaminen maakuntien järjestämisvastuulle siirtyviin palveluihin (esim. hyvinvoinnin ja terveyden edistäminen, asuminen, joukkoliikenne)</a:t>
            </a:r>
          </a:p>
          <a:p>
            <a:pPr lvl="1" eaLnBrk="1" hangingPunct="1">
              <a:lnSpc>
                <a:spcPct val="100000"/>
              </a:lnSpc>
              <a:buClr>
                <a:srgbClr val="519B2F"/>
              </a:buClr>
            </a:pPr>
            <a:r>
              <a:rPr lang="fi-FI" sz="1800" dirty="0">
                <a:solidFill>
                  <a:srgbClr val="303030"/>
                </a:solidFill>
              </a:rPr>
              <a:t>Asiakkaiden </a:t>
            </a:r>
            <a:r>
              <a:rPr lang="fi-FI" sz="1800" dirty="0" smtClean="0">
                <a:solidFill>
                  <a:srgbClr val="303030"/>
                </a:solidFill>
              </a:rPr>
              <a:t>valinnanvapaus </a:t>
            </a:r>
            <a:r>
              <a:rPr lang="fi-FI" sz="1800" dirty="0" smtClean="0">
                <a:solidFill>
                  <a:srgbClr val="303030"/>
                </a:solidFill>
              </a:rPr>
              <a:t>kohdistuu </a:t>
            </a:r>
            <a:r>
              <a:rPr lang="fi-FI" sz="1800" dirty="0">
                <a:solidFill>
                  <a:srgbClr val="303030"/>
                </a:solidFill>
              </a:rPr>
              <a:t>vain osaan </a:t>
            </a:r>
            <a:r>
              <a:rPr lang="fi-FI" sz="1800" dirty="0" smtClean="0">
                <a:solidFill>
                  <a:srgbClr val="303030"/>
                </a:solidFill>
              </a:rPr>
              <a:t>sosiaalipalveluja.</a:t>
            </a:r>
            <a:endParaRPr lang="fi-FI" sz="1800" dirty="0">
              <a:solidFill>
                <a:srgbClr val="303030"/>
              </a:solidFill>
            </a:endParaRPr>
          </a:p>
          <a:p>
            <a:pPr>
              <a:defRPr/>
            </a:pPr>
            <a:endParaRPr lang="fi-FI" sz="2000" dirty="0" smtClean="0"/>
          </a:p>
          <a:p>
            <a:pPr>
              <a:defRPr/>
            </a:pPr>
            <a:endParaRPr lang="fi-FI" sz="2000" dirty="0"/>
          </a:p>
          <a:p>
            <a:pPr marL="0" indent="0">
              <a:buFont typeface="Wingdings" pitchFamily="2" charset="2"/>
              <a:buNone/>
              <a:defRPr/>
            </a:pP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4530D5-5614-4895-9556-2CD4F7A9639D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52ECB-2D7B-4F44-83DB-409A4F35A61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4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4086" y="113833"/>
            <a:ext cx="8889898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altLang="fi-FI" dirty="0"/>
              <a:t>Sosiaalipalveluiden ja sosiaalityön </a:t>
            </a:r>
            <a:r>
              <a:rPr lang="fi-FI" altLang="fi-FI" dirty="0" err="1" smtClean="0"/>
              <a:t>haasteista/mahdol-lisuuksista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sote-uudistuksessa</a:t>
            </a:r>
            <a:r>
              <a:rPr lang="fi-FI" altLang="fi-FI" dirty="0" smtClean="0"/>
              <a:t>, osa II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6425" y="383083"/>
            <a:ext cx="8901936" cy="316882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fi-FI" sz="1600" dirty="0" smtClean="0"/>
          </a:p>
          <a:p>
            <a:pPr lvl="0">
              <a:lnSpc>
                <a:spcPts val="2400"/>
              </a:lnSpc>
              <a:buClr>
                <a:srgbClr val="7BC143"/>
              </a:buClr>
            </a:pPr>
            <a:endParaRPr lang="fi-FI" sz="1800" dirty="0" smtClean="0"/>
          </a:p>
          <a:p>
            <a:pPr lvl="0" eaLnBrk="0" hangingPunct="0">
              <a:buClr>
                <a:srgbClr val="519B2F"/>
              </a:buClr>
              <a:defRPr/>
            </a:pPr>
            <a:r>
              <a:rPr lang="fi-FI" sz="2000" dirty="0">
                <a:solidFill>
                  <a:srgbClr val="303030"/>
                </a:solidFill>
              </a:rPr>
              <a:t>Ammattilaisten osalta muutos vaatii </a:t>
            </a:r>
            <a:r>
              <a:rPr lang="fi-FI" sz="2000" dirty="0" err="1">
                <a:solidFill>
                  <a:srgbClr val="303030"/>
                </a:solidFill>
              </a:rPr>
              <a:t>m</a:t>
            </a:r>
            <a:r>
              <a:rPr lang="fi-FI" altLang="fi-FI" sz="2000" dirty="0" err="1">
                <a:solidFill>
                  <a:srgbClr val="303030"/>
                </a:solidFill>
              </a:rPr>
              <a:t>oniammatillisuutta</a:t>
            </a:r>
            <a:r>
              <a:rPr lang="fi-FI" altLang="fi-FI" sz="2000" dirty="0">
                <a:solidFill>
                  <a:srgbClr val="303030"/>
                </a:solidFill>
              </a:rPr>
              <a:t>, paneutuvaa työotetta, asiakkaan erityistarpeiden tunnistamista, kokonaisuuden koordinointia ja hahmottamista, yhteistyötä eri tahojen kanssa ja palvelu- ja etuusjärjestelmän hyvää tuntemusta</a:t>
            </a:r>
          </a:p>
          <a:p>
            <a:pPr lvl="0" eaLnBrk="0" hangingPunct="0">
              <a:buClr>
                <a:srgbClr val="519B2F"/>
              </a:buClr>
              <a:defRPr/>
            </a:pPr>
            <a:r>
              <a:rPr lang="fi-FI" sz="2000" dirty="0">
                <a:solidFill>
                  <a:srgbClr val="303030"/>
                </a:solidFill>
              </a:rPr>
              <a:t>Sosiaalityöllä ja -ohjauksella on mahdollisuus koordinoivaan rooliin eri toimijoiden palvelujen </a:t>
            </a:r>
            <a:r>
              <a:rPr lang="fi-FI" sz="2000" dirty="0" err="1">
                <a:solidFill>
                  <a:srgbClr val="303030"/>
                </a:solidFill>
              </a:rPr>
              <a:t>yhteensovittajana</a:t>
            </a:r>
            <a:r>
              <a:rPr lang="fi-FI" sz="2000" dirty="0">
                <a:solidFill>
                  <a:srgbClr val="303030"/>
                </a:solidFill>
              </a:rPr>
              <a:t> siten, että palvelukokonaisuudet vastaavat asiakkaiden tarpeita</a:t>
            </a:r>
          </a:p>
          <a:p>
            <a:pPr>
              <a:defRPr/>
            </a:pPr>
            <a:r>
              <a:rPr lang="fi-FI" sz="2000" dirty="0" smtClean="0"/>
              <a:t>Sosiaalihuollon </a:t>
            </a:r>
            <a:r>
              <a:rPr lang="fi-FI" sz="2000" dirty="0"/>
              <a:t>osaamisen syventäminen tärkeää ja edellyttää myös esim. vahvaa tutkimusyhteyttä, kehittävää näkökulmaa sekä osaamista hyödyntää ja yhdistää eri tietolähteitä</a:t>
            </a:r>
          </a:p>
          <a:p>
            <a:pPr>
              <a:defRPr/>
            </a:pPr>
            <a:r>
              <a:rPr lang="fi-FI" sz="2000" dirty="0"/>
              <a:t>Tutkimus- ja koulutusyhteyksien vahvistaminen; maakunnalla yhteistyöalueiden tukemana paremmat eväät tähän kuin nykyisin.</a:t>
            </a:r>
          </a:p>
          <a:p>
            <a:pPr lvl="0">
              <a:lnSpc>
                <a:spcPct val="100000"/>
              </a:lnSpc>
              <a:buClr>
                <a:srgbClr val="7BC143"/>
              </a:buClr>
            </a:pPr>
            <a:r>
              <a:rPr lang="fi-FI" sz="2000" dirty="0" smtClean="0">
                <a:solidFill>
                  <a:srgbClr val="000000"/>
                </a:solidFill>
              </a:rPr>
              <a:t>Ja vielä viimeisenä mutta ei vähäisenä asiana: </a:t>
            </a:r>
            <a:r>
              <a:rPr lang="fi-FI" sz="2000" dirty="0" err="1" smtClean="0">
                <a:solidFill>
                  <a:srgbClr val="000000"/>
                </a:solidFill>
              </a:rPr>
              <a:t>Sote-tietojärjestelmien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>
                <a:solidFill>
                  <a:srgbClr val="000000"/>
                </a:solidFill>
              </a:rPr>
              <a:t>integraatiossa </a:t>
            </a:r>
            <a:r>
              <a:rPr lang="fi-FI" sz="2000" dirty="0" smtClean="0">
                <a:solidFill>
                  <a:srgbClr val="000000"/>
                </a:solidFill>
              </a:rPr>
              <a:t>’</a:t>
            </a:r>
            <a:r>
              <a:rPr lang="fi-FI" sz="2000" dirty="0" err="1" smtClean="0">
                <a:solidFill>
                  <a:srgbClr val="000000"/>
                </a:solidFill>
              </a:rPr>
              <a:t>sosiaali</a:t>
            </a:r>
            <a:r>
              <a:rPr lang="fi-FI" sz="2000" dirty="0" smtClean="0">
                <a:solidFill>
                  <a:srgbClr val="000000"/>
                </a:solidFill>
              </a:rPr>
              <a:t>’ </a:t>
            </a:r>
            <a:r>
              <a:rPr lang="fi-FI" sz="2000" dirty="0">
                <a:solidFill>
                  <a:srgbClr val="000000"/>
                </a:solidFill>
              </a:rPr>
              <a:t>on tulossa </a:t>
            </a:r>
            <a:r>
              <a:rPr lang="fi-FI" sz="2000" dirty="0" smtClean="0">
                <a:solidFill>
                  <a:srgbClr val="000000"/>
                </a:solidFill>
              </a:rPr>
              <a:t>mukaan vasta </a:t>
            </a:r>
            <a:r>
              <a:rPr lang="fi-FI" sz="2000" dirty="0">
                <a:solidFill>
                  <a:srgbClr val="000000"/>
                </a:solidFill>
              </a:rPr>
              <a:t>2020-luvulla </a:t>
            </a:r>
            <a:r>
              <a:rPr lang="fi-FI" sz="2000" dirty="0" smtClean="0">
                <a:solidFill>
                  <a:srgbClr val="000000"/>
                </a:solidFill>
              </a:rPr>
              <a:t>(Kanta/Kansa). </a:t>
            </a:r>
            <a:endParaRPr lang="fi-FI" sz="2000" dirty="0">
              <a:solidFill>
                <a:srgbClr val="000000"/>
              </a:solidFill>
            </a:endParaRPr>
          </a:p>
          <a:p>
            <a:endParaRPr lang="fi-FI" sz="1600" dirty="0" smtClean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D0EB62-61FD-45DD-80E9-36F98140F9E7}" type="datetime1">
              <a:rPr lang="fi-FI" smtClean="0">
                <a:solidFill>
                  <a:srgbClr val="FFFFFF"/>
                </a:solidFill>
              </a:rPr>
              <a:t>18.1.2018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5BC317B-77F3-4A52-B1F8-7DE9D4408783}" type="datetime1">
              <a:rPr lang="fi-FI" smtClean="0">
                <a:solidFill>
                  <a:srgbClr val="FFFFFF"/>
                </a:solidFill>
              </a:rPr>
              <a:pPr>
                <a:defRPr/>
              </a:pPr>
              <a:t>18.1.2018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8227885" y="6597650"/>
            <a:ext cx="1169271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4352D5-8E78-4EE2-A3F3-C1E437D90898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9523" y="375170"/>
            <a:ext cx="8889898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/>
              <a:t/>
            </a:r>
            <a:br>
              <a:rPr lang="fi-FI" altLang="fi-FI" dirty="0"/>
            </a:b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/>
              <a:t>M</a:t>
            </a:r>
            <a:r>
              <a:rPr lang="fi-FI" altLang="fi-FI" dirty="0" smtClean="0"/>
              <a:t>itä tulevaisuudessa -  kestävän tutkimuksen ja kehittämisen haasteet ja mahdollisuudet </a:t>
            </a:r>
            <a:r>
              <a:rPr lang="fi-FI" altLang="fi-FI" dirty="0" err="1" smtClean="0"/>
              <a:t>Sotessa</a:t>
            </a:r>
            <a:endParaRPr lang="fi-FI" dirty="0"/>
          </a:p>
        </p:txBody>
      </p:sp>
      <p:sp>
        <p:nvSpPr>
          <p:cNvPr id="172035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4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D116DAD-CDE9-4DE0-8A00-8EF3074140A0}" type="datetime1">
              <a:rPr lang="fi-FI" altLang="fi-FI" sz="1000" smtClean="0">
                <a:solidFill>
                  <a:srgbClr val="FFFFFF"/>
                </a:solidFill>
                <a:latin typeface="Verdana" pitchFamily="34" charset="0"/>
              </a:rPr>
              <a:t>18.1.2018</a:t>
            </a:fld>
            <a:endParaRPr lang="fi-FI" altLang="fi-FI" sz="10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2036" name="Päivämäärän paikkamerkki 4"/>
          <p:cNvSpPr txBox="1">
            <a:spLocks noGrp="1"/>
          </p:cNvSpPr>
          <p:nvPr/>
        </p:nvSpPr>
        <p:spPr bwMode="auto">
          <a:xfrm>
            <a:off x="495221" y="6589740"/>
            <a:ext cx="118130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9D40B17-10AC-4A1A-AB12-31DC27492DF4}" type="datetime1">
              <a:rPr lang="fi-FI" altLang="fi-FI" sz="1000">
                <a:solidFill>
                  <a:srgbClr val="FFFFFF"/>
                </a:solidFill>
                <a:latin typeface="Verdana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18.1.2018</a:t>
            </a:fld>
            <a:endParaRPr lang="fi-FI" altLang="fi-FI" sz="10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2038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8227885" y="6597650"/>
            <a:ext cx="1169271" cy="215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4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BF337F7-76F4-4CA0-9BF8-8E9FA808AE57}" type="slidenum">
              <a:rPr lang="fi-FI" altLang="fi-FI" sz="1000" smtClean="0">
                <a:solidFill>
                  <a:srgbClr val="FFFFFF"/>
                </a:solidFill>
                <a:latin typeface="Verdana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i-FI" altLang="fi-FI" sz="100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14" y="1484313"/>
            <a:ext cx="6009250" cy="4335490"/>
          </a:xfrm>
        </p:spPr>
      </p:pic>
    </p:spTree>
    <p:extLst>
      <p:ext uri="{BB962C8B-B14F-4D97-AF65-F5344CB8AC3E}">
        <p14:creationId xmlns:p14="http://schemas.microsoft.com/office/powerpoint/2010/main" val="31609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337" y="-122970"/>
            <a:ext cx="8889898" cy="1008063"/>
          </a:xfrm>
        </p:spPr>
        <p:txBody>
          <a:bodyPr/>
          <a:lstStyle/>
          <a:p>
            <a:r>
              <a:rPr lang="fi-FI" sz="2800" b="1" dirty="0" smtClean="0"/>
              <a:t>Sosiaalityön tutkimuksen haasteita </a:t>
            </a:r>
            <a:r>
              <a:rPr lang="fi-FI" sz="2800" b="1" dirty="0" err="1" smtClean="0"/>
              <a:t>Sotessa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4798" y="1037527"/>
            <a:ext cx="8901936" cy="4392612"/>
          </a:xfrm>
        </p:spPr>
        <p:txBody>
          <a:bodyPr/>
          <a:lstStyle/>
          <a:p>
            <a:r>
              <a:rPr lang="fi-FI" sz="2000" dirty="0" smtClean="0"/>
              <a:t>Sosiaali- ja terveydenhuollon palvelujärjestelmä on nopeassa muutoksessa, muutoksen sisällöistä eikä vaikutuksista ole tietoa</a:t>
            </a:r>
          </a:p>
          <a:p>
            <a:r>
              <a:rPr lang="fi-FI" sz="2000" dirty="0" smtClean="0"/>
              <a:t>SOTE- uudistus </a:t>
            </a:r>
            <a:r>
              <a:rPr lang="fi-FI" sz="2000" dirty="0"/>
              <a:t>– esitykset rakentuvat terveydenhuollon logiikan </a:t>
            </a:r>
            <a:r>
              <a:rPr lang="fi-FI" sz="2000" dirty="0" smtClean="0"/>
              <a:t>mukaisesti, sosiaalipalveluiden ja sosiaalityön ydin marginaalissa</a:t>
            </a:r>
            <a:endParaRPr lang="fi-FI" sz="2000" dirty="0"/>
          </a:p>
          <a:p>
            <a:r>
              <a:rPr lang="fi-FI" sz="2000" dirty="0"/>
              <a:t>Peruspalveluiden osalta tarvitaan kestäviä muutoksia – mutta onko </a:t>
            </a:r>
            <a:r>
              <a:rPr lang="fi-FI" sz="2000" dirty="0" smtClean="0"/>
              <a:t>lopputuloksena </a:t>
            </a:r>
            <a:r>
              <a:rPr lang="fi-FI" sz="2000" dirty="0"/>
              <a:t>vain </a:t>
            </a:r>
            <a:r>
              <a:rPr lang="fi-FI" sz="2000" dirty="0" smtClean="0"/>
              <a:t>terveydenhuollon uudistus</a:t>
            </a:r>
          </a:p>
          <a:p>
            <a:r>
              <a:rPr lang="fi-FI" sz="2000" dirty="0" smtClean="0"/>
              <a:t>Sosiaalityön </a:t>
            </a:r>
            <a:r>
              <a:rPr lang="fi-FI" sz="2000" dirty="0"/>
              <a:t>tutkimus on hajanaista, isot tutkimuskokonaisuudet ja rahoitukset puuttuvat </a:t>
            </a:r>
            <a:r>
              <a:rPr lang="fi-FI" sz="2000" dirty="0" smtClean="0"/>
              <a:t>(poikkeuksena </a:t>
            </a:r>
            <a:r>
              <a:rPr lang="fi-FI" sz="2000" dirty="0" err="1" smtClean="0"/>
              <a:t>Sosnet</a:t>
            </a:r>
            <a:r>
              <a:rPr lang="fi-FI" sz="2000" dirty="0" smtClean="0"/>
              <a:t> </a:t>
            </a:r>
            <a:r>
              <a:rPr lang="fi-FI" sz="2000" dirty="0"/>
              <a:t>–</a:t>
            </a:r>
            <a:r>
              <a:rPr lang="fi-FI" sz="2000" dirty="0" smtClean="0"/>
              <a:t>yhteistyö)</a:t>
            </a:r>
          </a:p>
          <a:p>
            <a:r>
              <a:rPr lang="fi-FI" sz="2000" dirty="0" smtClean="0"/>
              <a:t>Rahoitusjärjestelmään tarvitaan muutoksia, joihin tulee myös sosiaalihuolto mukaan – mutta löytyykö siihen rohkeutta</a:t>
            </a:r>
          </a:p>
          <a:p>
            <a:r>
              <a:rPr lang="fi-FI" sz="2000" dirty="0" smtClean="0"/>
              <a:t>Sosiaalipalvelujärjestelmään </a:t>
            </a:r>
            <a:r>
              <a:rPr lang="fi-FI" sz="2000" dirty="0"/>
              <a:t>ja sen rakenteisiin liittyvä tutkimus on vähäistä samoin kuin sosiaalityön </a:t>
            </a:r>
            <a:r>
              <a:rPr lang="fi-FI" sz="2000" dirty="0" smtClean="0"/>
              <a:t>vaikuttavuustutkimus</a:t>
            </a:r>
            <a:endParaRPr lang="fi-FI" sz="2000" dirty="0"/>
          </a:p>
          <a:p>
            <a:r>
              <a:rPr lang="fi-FI" sz="2000" dirty="0"/>
              <a:t>Sosiaalisen ytimen liukeneminen hyvinvointiin, terveyteen, oikeuteen, talouteen jne..</a:t>
            </a:r>
          </a:p>
          <a:p>
            <a:endParaRPr lang="fi-FI" sz="2000" dirty="0" smtClean="0"/>
          </a:p>
          <a:p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EAF6C-780F-449B-B848-B0912E7A1399}" type="datetime1">
              <a:rPr lang="fi-FI" smtClean="0"/>
              <a:t>18.1.2018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47B3A-B950-4EB7-9A6D-F0619263FF5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79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l_fi_2015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l_fi_2015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hl_fi_2015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hl_fi_2015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2CFE36-A9B7-41FC-8BAA-F180745494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655481-4E82-4CE6-B956-174EF2384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2956C9-B18B-447C-BE7E-BDCFB1394C51}">
  <ds:schemaRefs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10143</TotalTime>
  <Words>1164</Words>
  <Application>Microsoft Office PowerPoint</Application>
  <PresentationFormat>Mukautettu</PresentationFormat>
  <Paragraphs>158</Paragraphs>
  <Slides>18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1_thl_fi_2015_4-3</vt:lpstr>
      <vt:lpstr>Mukautettu suunnittelumalli</vt:lpstr>
      <vt:lpstr>thl_fi_2015_4-3</vt:lpstr>
      <vt:lpstr>4_thl_fi_2015_4-3</vt:lpstr>
      <vt:lpstr>5_thl_fi_2015_4-3</vt:lpstr>
      <vt:lpstr>Tulevaisuuden kestävät tutkimuksen ja kehittämisen rakenteet Sote – ja maakuntauudistuksessa Anu Muuri Sosiaalihuollon johtava asiantuntija VTT, dosentti, laillistettu sosiaalityöntekijä </vt:lpstr>
      <vt:lpstr>Muutostrendit meillä ja maailmalla</vt:lpstr>
      <vt:lpstr>Sote-uudistuksesta riippumattomia ja siihen vaikuttavia muutostrendejä meillä ja maailmalla </vt:lpstr>
      <vt:lpstr>Sote-uudistuksesta riippumattomia ja siihen vaikuttavia muutostrendejä meillä ja maailmalla</vt:lpstr>
      <vt:lpstr>Sote –uudistuksen haasteita ja mahdollisuuksia sosiaalipalveluille ja sosiaalityölle</vt:lpstr>
      <vt:lpstr>Sosiaalipalveluiden ja sosiaalityön haasteista/mahdol-lisuuksista sote-uudistuksessa, osa I</vt:lpstr>
      <vt:lpstr>Sosiaalipalveluiden ja sosiaalityön haasteista/mahdol-lisuuksista sote-uudistuksessa, osa II</vt:lpstr>
      <vt:lpstr>   Mitä tulevaisuudessa -  kestävän tutkimuksen ja kehittämisen haasteet ja mahdollisuudet Sotessa</vt:lpstr>
      <vt:lpstr>Sosiaalityön tutkimuksen haasteita Sotessa</vt:lpstr>
      <vt:lpstr>Sosiaalityön (ammatillisen ja tieteellisen) mahdollisuudet Sotessa</vt:lpstr>
      <vt:lpstr>Soten tutkimus- ja kehittämisrakenteita  on valmisteltu pitkään</vt:lpstr>
      <vt:lpstr>Toimenpiteitä ja esityksiä alueellisesta kehittämisrakenteesta on valmisteltu:</vt:lpstr>
      <vt:lpstr>Alueellinen Sote kehittämisrakenne nyt</vt:lpstr>
      <vt:lpstr>Rakenne tulevaisuudessa: Järjestämislakiesitys - Sosiaali- ja terveydenhuollon kehittämistoiminta maakunnassa (35 §)</vt:lpstr>
      <vt:lpstr>Järjestämislaki ja sosiaali- ja terveystieteellinen tutkimustoiminta</vt:lpstr>
      <vt:lpstr>Ajatuksia sosiaali- ja terveydenhuollon yhteisestä tkki-rakenteesta tulevassa Sotessa?</vt:lpstr>
      <vt:lpstr>THL:n rooli tutkimus ja kehittämisrakenteessa – sekä seurannassa, arvioinnissa, tietotuotannossa jne.</vt:lpstr>
      <vt:lpstr>Kiitos!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Toimivat palvelut, vahvat yhteisöt</dc:title>
  <dc:creator>Recommended</dc:creator>
  <cp:lastModifiedBy>Muuri Anu</cp:lastModifiedBy>
  <cp:revision>421</cp:revision>
  <cp:lastPrinted>2018-01-18T11:55:24Z</cp:lastPrinted>
  <dcterms:created xsi:type="dcterms:W3CDTF">2014-11-06T13:52:13Z</dcterms:created>
  <dcterms:modified xsi:type="dcterms:W3CDTF">2018-01-18T12:41:49Z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